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6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7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8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5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9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0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1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12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3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4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5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6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4"/>
  </p:notesMasterIdLst>
  <p:sldIdLst>
    <p:sldId id="296" r:id="rId2"/>
    <p:sldId id="311" r:id="rId3"/>
    <p:sldId id="286" r:id="rId4"/>
    <p:sldId id="313" r:id="rId5"/>
    <p:sldId id="272" r:id="rId6"/>
    <p:sldId id="297" r:id="rId7"/>
    <p:sldId id="310" r:id="rId8"/>
    <p:sldId id="271" r:id="rId9"/>
    <p:sldId id="298" r:id="rId10"/>
    <p:sldId id="270" r:id="rId11"/>
    <p:sldId id="299" r:id="rId12"/>
    <p:sldId id="300" r:id="rId13"/>
    <p:sldId id="301" r:id="rId14"/>
    <p:sldId id="302" r:id="rId15"/>
    <p:sldId id="269" r:id="rId16"/>
    <p:sldId id="303" r:id="rId17"/>
    <p:sldId id="304" r:id="rId18"/>
    <p:sldId id="268" r:id="rId19"/>
    <p:sldId id="305" r:id="rId20"/>
    <p:sldId id="267" r:id="rId21"/>
    <p:sldId id="306" r:id="rId22"/>
    <p:sldId id="307" r:id="rId23"/>
    <p:sldId id="266" r:id="rId24"/>
    <p:sldId id="308" r:id="rId25"/>
    <p:sldId id="309" r:id="rId26"/>
    <p:sldId id="315" r:id="rId27"/>
    <p:sldId id="339" r:id="rId28"/>
    <p:sldId id="318" r:id="rId29"/>
    <p:sldId id="319" r:id="rId30"/>
    <p:sldId id="321" r:id="rId31"/>
    <p:sldId id="323" r:id="rId32"/>
    <p:sldId id="324" r:id="rId33"/>
    <p:sldId id="325" r:id="rId34"/>
    <p:sldId id="326" r:id="rId35"/>
    <p:sldId id="328" r:id="rId36"/>
    <p:sldId id="329" r:id="rId37"/>
    <p:sldId id="331" r:id="rId38"/>
    <p:sldId id="333" r:id="rId39"/>
    <p:sldId id="334" r:id="rId40"/>
    <p:sldId id="336" r:id="rId41"/>
    <p:sldId id="337" r:id="rId42"/>
    <p:sldId id="338" r:id="rId43"/>
  </p:sldIdLst>
  <p:sldSz cx="12192000" cy="6858000"/>
  <p:notesSz cx="6858000" cy="9144000"/>
  <p:embeddedFontLst>
    <p:embeddedFont>
      <p:font typeface="等线" panose="02010600030101010101" pitchFamily="2" charset="-122"/>
      <p:regular r:id="rId45"/>
      <p:bold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微软雅黑" panose="020B0503020204020204" pitchFamily="34" charset="-122"/>
      <p:regular r:id="rId51"/>
      <p:bold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南城" initials="南城" lastIdx="3" clrIdx="0">
    <p:extLst>
      <p:ext uri="{19B8F6BF-5375-455C-9EA6-DF929625EA0E}">
        <p15:presenceInfo xmlns:p15="http://schemas.microsoft.com/office/powerpoint/2012/main" userId="南城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54D"/>
    <a:srgbClr val="BFBFBF"/>
    <a:srgbClr val="7F7F7F"/>
    <a:srgbClr val="26282A"/>
    <a:srgbClr val="3B464E"/>
    <a:srgbClr val="2F3437"/>
    <a:srgbClr val="446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11" autoAdjust="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3.xml"/><Relationship Id="rId1" Type="http://schemas.microsoft.com/office/2011/relationships/chartStyle" Target="style13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&#24037;&#20316;&#31807;1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&#24037;&#20316;&#31807;1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&#24037;&#20316;&#31807;1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science\&#21407;&#12298;&#22823;&#25968;&#25454;&#24066;&#22330;&#20998;&#26512;&#25253;&#21578;&#12299;&#21487;&#35270;&#21270;&#25913;&#36896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26.xml"/><Relationship Id="rId1" Type="http://schemas.microsoft.com/office/2011/relationships/chartStyle" Target="style26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&#24037;&#20316;&#31807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&#24037;&#20316;&#31807;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&#24037;&#20316;&#31807;1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&#24037;&#20316;&#31807;1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science\&#21407;&#12298;&#22823;&#25968;&#25454;&#24066;&#22330;&#20998;&#26512;&#25253;&#21578;&#12299;&#21487;&#35270;&#21270;&#25913;&#36896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42890091262241E-2"/>
          <c:y val="7.4761238652443385E-2"/>
          <c:w val="0.92375710990873772"/>
          <c:h val="0.84589839682765111"/>
        </c:manualLayout>
      </c:layout>
      <c:lineChart>
        <c:grouping val="standard"/>
        <c:varyColors val="0"/>
        <c:ser>
          <c:idx val="0"/>
          <c:order val="0"/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>
                    <a:lumMod val="50000"/>
                    <a:lumOff val="50000"/>
                  </a:schemeClr>
                </a:solidFill>
                <a:ln w="1143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45B-4BE6-AE31-A44C22B080F4}"/>
              </c:ext>
            </c:extLst>
          </c:dPt>
          <c:dLbls>
            <c:dLbl>
              <c:idx val="0"/>
              <c:layout>
                <c:manualLayout>
                  <c:x val="-4.1923740299579987E-2"/>
                  <c:y val="-6.1527538196510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5B-4BE6-AE31-A44C22B080F4}"/>
                </c:ext>
              </c:extLst>
            </c:dLbl>
            <c:dLbl>
              <c:idx val="1"/>
              <c:layout>
                <c:manualLayout>
                  <c:x val="-5.8734658857761031E-2"/>
                  <c:y val="-5.10263873996504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5B-4BE6-AE31-A44C22B080F4}"/>
                </c:ext>
              </c:extLst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5B-4BE6-AE31-A44C22B080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zh-CN" altLang="en-US" sz="14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国际市场规模分析1!$H$2:$H$4</c:f>
              <c:numCache>
                <c:formatCode>General</c:formatCode>
                <c:ptCount val="3"/>
                <c:pt idx="0">
                  <c:v>2013</c:v>
                </c:pt>
                <c:pt idx="1">
                  <c:v>2016</c:v>
                </c:pt>
                <c:pt idx="2">
                  <c:v>2018</c:v>
                </c:pt>
              </c:numCache>
            </c:numRef>
          </c:cat>
          <c:val>
            <c:numRef>
              <c:f>国际市场规模分析1!$I$2:$I$4</c:f>
              <c:numCache>
                <c:formatCode>0_ </c:formatCode>
                <c:ptCount val="3"/>
                <c:pt idx="0">
                  <c:v>148.69999999999999</c:v>
                </c:pt>
                <c:pt idx="1">
                  <c:v>238</c:v>
                </c:pt>
                <c:pt idx="2">
                  <c:v>463.4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5B-4BE6-AE31-A44C22B08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9948080"/>
        <c:axId val="549834208"/>
      </c:lineChart>
      <c:dateAx>
        <c:axId val="54994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49834208"/>
        <c:crosses val="autoZero"/>
        <c:auto val="0"/>
        <c:lblOffset val="100"/>
        <c:baseTimeUnit val="days"/>
      </c:dateAx>
      <c:valAx>
        <c:axId val="549834208"/>
        <c:scaling>
          <c:orientation val="minMax"/>
          <c:min val="10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_ " sourceLinked="1"/>
        <c:majorTickMark val="out"/>
        <c:minorTickMark val="none"/>
        <c:tickLblPos val="nextTo"/>
        <c:crossAx val="54994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CE-4E65-8088-CA0E4B00FE00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CE-4E65-8088-CA0E4B00FE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产品及技术需求!$O$10:$O$14</c:f>
              <c:strCache>
                <c:ptCount val="5"/>
                <c:pt idx="0">
                  <c:v>存储</c:v>
                </c:pt>
                <c:pt idx="1">
                  <c:v>软件</c:v>
                </c:pt>
                <c:pt idx="2">
                  <c:v>网络</c:v>
                </c:pt>
                <c:pt idx="3">
                  <c:v>服务</c:v>
                </c:pt>
                <c:pt idx="4">
                  <c:v>服务器</c:v>
                </c:pt>
              </c:strCache>
            </c:strRef>
          </c:cat>
          <c:val>
            <c:numRef>
              <c:f>产品及技术需求!$P$10:$P$14</c:f>
              <c:numCache>
                <c:formatCode>0%</c:formatCode>
                <c:ptCount val="5"/>
                <c:pt idx="0">
                  <c:v>0.36</c:v>
                </c:pt>
                <c:pt idx="1">
                  <c:v>0.22</c:v>
                </c:pt>
                <c:pt idx="2">
                  <c:v>0.18</c:v>
                </c:pt>
                <c:pt idx="3">
                  <c:v>0.17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E-4E65-8088-CA0E4B00F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92-4ED5-BE6A-D12D96A70B1A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92-4ED5-BE6A-D12D96A70B1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E92-4ED5-BE6A-D12D96A70B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产品及技术需求!$O$18:$O$23</c:f>
              <c:strCache>
                <c:ptCount val="6"/>
                <c:pt idx="0">
                  <c:v>内存计算技术</c:v>
                </c:pt>
                <c:pt idx="1">
                  <c:v>软硬件一体机</c:v>
                </c:pt>
                <c:pt idx="2">
                  <c:v>传统关系型数据库</c:v>
                </c:pt>
                <c:pt idx="3">
                  <c:v>Hadoop/MapReduce</c:v>
                </c:pt>
                <c:pt idx="4">
                  <c:v>NoSQL</c:v>
                </c:pt>
                <c:pt idx="5">
                  <c:v>NewSQL</c:v>
                </c:pt>
              </c:strCache>
            </c:strRef>
          </c:cat>
          <c:val>
            <c:numRef>
              <c:f>产品及技术需求!$P$18:$P$23</c:f>
              <c:numCache>
                <c:formatCode>0%</c:formatCode>
                <c:ptCount val="6"/>
                <c:pt idx="0">
                  <c:v>0.42</c:v>
                </c:pt>
                <c:pt idx="1">
                  <c:v>0.36</c:v>
                </c:pt>
                <c:pt idx="2">
                  <c:v>0.33</c:v>
                </c:pt>
                <c:pt idx="3">
                  <c:v>0.33</c:v>
                </c:pt>
                <c:pt idx="4">
                  <c:v>0.1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92-4ED5-BE6A-D12D96A70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C8-4380-B298-5BD4CCD66D7A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C8-4380-B298-5BD4CCD66D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Sheet2!$O$6:$O$11</c:f>
              <c:strCache>
                <c:ptCount val="6"/>
                <c:pt idx="0">
                  <c:v>有效管理结构化和非结构化数据</c:v>
                </c:pt>
                <c:pt idx="1">
                  <c:v>提升信息处理速度</c:v>
                </c:pt>
                <c:pt idx="2">
                  <c:v>更好的客户服务</c:v>
                </c:pt>
                <c:pt idx="3">
                  <c:v>提升业务流程的销量</c:v>
                </c:pt>
                <c:pt idx="4">
                  <c:v>帮助业务部门更好的决策</c:v>
                </c:pt>
                <c:pt idx="5">
                  <c:v>业务创新</c:v>
                </c:pt>
              </c:strCache>
            </c:strRef>
          </c:cat>
          <c:val>
            <c:numRef>
              <c:f>Sheet2!$P$6:$P$11</c:f>
              <c:numCache>
                <c:formatCode>0%</c:formatCode>
                <c:ptCount val="6"/>
                <c:pt idx="0">
                  <c:v>0.42</c:v>
                </c:pt>
                <c:pt idx="1">
                  <c:v>0.38</c:v>
                </c:pt>
                <c:pt idx="2">
                  <c:v>0.32</c:v>
                </c:pt>
                <c:pt idx="3">
                  <c:v>0.3</c:v>
                </c:pt>
                <c:pt idx="4">
                  <c:v>0.27</c:v>
                </c:pt>
                <c:pt idx="5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C8-4380-B298-5BD4CCD66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B5-4B39-970A-F4CD86E45098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B5-4B39-970A-F4CD86E450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Sheet2!$O$23:$O$27</c:f>
              <c:strCache>
                <c:ptCount val="5"/>
                <c:pt idx="0">
                  <c:v>产品不成熟，缺乏成功案例</c:v>
                </c:pt>
                <c:pt idx="1">
                  <c:v>无法证明ROI</c:v>
                </c:pt>
                <c:pt idx="2">
                  <c:v>投入过高</c:v>
                </c:pt>
                <c:pt idx="3">
                  <c:v>结构化数据处理依然是主要挑战</c:v>
                </c:pt>
                <c:pt idx="4">
                  <c:v>业务部门没有清晰的大数据需求</c:v>
                </c:pt>
              </c:strCache>
            </c:strRef>
          </c:cat>
          <c:val>
            <c:numRef>
              <c:f>Sheet2!$P$23:$P$27</c:f>
              <c:numCache>
                <c:formatCode>0%</c:formatCode>
                <c:ptCount val="5"/>
                <c:pt idx="0">
                  <c:v>0.57999999999999996</c:v>
                </c:pt>
                <c:pt idx="1">
                  <c:v>0.35</c:v>
                </c:pt>
                <c:pt idx="2">
                  <c:v>0.32</c:v>
                </c:pt>
                <c:pt idx="3">
                  <c:v>0.32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5-4B39-970A-F4CD86E45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42890091262241E-2"/>
          <c:y val="7.4761238652443385E-2"/>
          <c:w val="0.92375710990873772"/>
          <c:h val="0.84589839682765111"/>
        </c:manualLayout>
      </c:layout>
      <c:lineChart>
        <c:grouping val="standard"/>
        <c:varyColors val="0"/>
        <c:ser>
          <c:idx val="0"/>
          <c:order val="0"/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>
                    <a:lumMod val="50000"/>
                    <a:lumOff val="50000"/>
                  </a:schemeClr>
                </a:solidFill>
                <a:ln w="1143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45B-4BE6-AE31-A44C22B080F4}"/>
              </c:ext>
            </c:extLst>
          </c:dPt>
          <c:dLbls>
            <c:dLbl>
              <c:idx val="0"/>
              <c:layout>
                <c:manualLayout>
                  <c:x val="-4.1923740299579987E-2"/>
                  <c:y val="-6.1527538196510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5B-4BE6-AE31-A44C22B080F4}"/>
                </c:ext>
              </c:extLst>
            </c:dLbl>
            <c:dLbl>
              <c:idx val="1"/>
              <c:layout>
                <c:manualLayout>
                  <c:x val="-5.8734658857761031E-2"/>
                  <c:y val="-5.10263873996504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5B-4BE6-AE31-A44C22B080F4}"/>
                </c:ext>
              </c:extLst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5B-4BE6-AE31-A44C22B080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zh-CN" altLang="en-US" sz="14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国际市场规模分析1!$H$2:$H$4</c:f>
              <c:numCache>
                <c:formatCode>General</c:formatCode>
                <c:ptCount val="3"/>
                <c:pt idx="0">
                  <c:v>2013</c:v>
                </c:pt>
                <c:pt idx="1">
                  <c:v>2016</c:v>
                </c:pt>
                <c:pt idx="2">
                  <c:v>2018</c:v>
                </c:pt>
              </c:numCache>
            </c:numRef>
          </c:cat>
          <c:val>
            <c:numRef>
              <c:f>国际市场规模分析1!$I$2:$I$4</c:f>
              <c:numCache>
                <c:formatCode>0_ </c:formatCode>
                <c:ptCount val="3"/>
                <c:pt idx="0">
                  <c:v>148.69999999999999</c:v>
                </c:pt>
                <c:pt idx="1">
                  <c:v>238</c:v>
                </c:pt>
                <c:pt idx="2">
                  <c:v>463.4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5B-4BE6-AE31-A44C22B08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9948080"/>
        <c:axId val="549834208"/>
      </c:lineChart>
      <c:dateAx>
        <c:axId val="54994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49834208"/>
        <c:crosses val="autoZero"/>
        <c:auto val="0"/>
        <c:lblOffset val="100"/>
        <c:baseTimeUnit val="days"/>
      </c:dateAx>
      <c:valAx>
        <c:axId val="549834208"/>
        <c:scaling>
          <c:orientation val="minMax"/>
          <c:min val="10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_ " sourceLinked="1"/>
        <c:majorTickMark val="out"/>
        <c:minorTickMark val="none"/>
        <c:tickLblPos val="nextTo"/>
        <c:crossAx val="54994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国际市场规模分析2!$Q$10</c:f>
              <c:strCache>
                <c:ptCount val="1"/>
                <c:pt idx="0">
                  <c:v>SQL数据库软件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11D-41F5-8680-45DC0F266D90}"/>
              </c:ext>
            </c:extLst>
          </c:dPt>
          <c:dLbls>
            <c:delete val="1"/>
          </c:dLbls>
          <c:cat>
            <c:strRef>
              <c:f>国际市场规模分析2!$P$11:$P$30</c:f>
              <c:strCache>
                <c:ptCount val="20"/>
                <c:pt idx="0">
                  <c:v>IBM</c:v>
                </c:pt>
                <c:pt idx="1">
                  <c:v>SAP</c:v>
                </c:pt>
                <c:pt idx="2">
                  <c:v>HP</c:v>
                </c:pt>
                <c:pt idx="3">
                  <c:v>EMC</c:v>
                </c:pt>
                <c:pt idx="4">
                  <c:v>Microsoft</c:v>
                </c:pt>
                <c:pt idx="5">
                  <c:v>Marklogic</c:v>
                </c:pt>
                <c:pt idx="6">
                  <c:v>Oracle</c:v>
                </c:pt>
                <c:pt idx="7">
                  <c:v>Actian</c:v>
                </c:pt>
                <c:pt idx="8">
                  <c:v>10gen</c:v>
                </c:pt>
                <c:pt idx="9">
                  <c:v>ParAccel</c:v>
                </c:pt>
                <c:pt idx="10">
                  <c:v>DataStack</c:v>
                </c:pt>
                <c:pt idx="11">
                  <c:v>Basho</c:v>
                </c:pt>
                <c:pt idx="12">
                  <c:v>Couchbase</c:v>
                </c:pt>
                <c:pt idx="13">
                  <c:v>Aerospike</c:v>
                </c:pt>
                <c:pt idx="14">
                  <c:v>LucidWorks</c:v>
                </c:pt>
                <c:pt idx="15">
                  <c:v>Kognitio</c:v>
                </c:pt>
                <c:pt idx="16">
                  <c:v>Neo</c:v>
                </c:pt>
                <c:pt idx="17">
                  <c:v>RainsStor</c:v>
                </c:pt>
                <c:pt idx="18">
                  <c:v>Calpont</c:v>
                </c:pt>
                <c:pt idx="19">
                  <c:v>Other</c:v>
                </c:pt>
              </c:strCache>
            </c:strRef>
          </c:cat>
          <c:val>
            <c:numRef>
              <c:f>国际市场规模分析2!$U$11:$U$30</c:f>
              <c:numCache>
                <c:formatCode>General</c:formatCode>
                <c:ptCount val="20"/>
                <c:pt idx="0">
                  <c:v>2.15</c:v>
                </c:pt>
                <c:pt idx="1">
                  <c:v>1.93</c:v>
                </c:pt>
                <c:pt idx="2">
                  <c:v>1.5</c:v>
                </c:pt>
                <c:pt idx="3">
                  <c:v>1.05</c:v>
                </c:pt>
                <c:pt idx="4">
                  <c:v>0.75</c:v>
                </c:pt>
                <c:pt idx="5">
                  <c:v>0</c:v>
                </c:pt>
                <c:pt idx="6">
                  <c:v>0.27</c:v>
                </c:pt>
                <c:pt idx="7">
                  <c:v>0.17</c:v>
                </c:pt>
                <c:pt idx="8">
                  <c:v>0</c:v>
                </c:pt>
                <c:pt idx="9">
                  <c:v>0.11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0.06</c:v>
                </c:pt>
                <c:pt idx="16">
                  <c:v>0</c:v>
                </c:pt>
                <c:pt idx="17">
                  <c:v>0</c:v>
                </c:pt>
                <c:pt idx="18">
                  <c:v>0.04</c:v>
                </c:pt>
                <c:pt idx="19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D-41F5-8680-45DC0F266D90}"/>
            </c:ext>
          </c:extLst>
        </c:ser>
        <c:ser>
          <c:idx val="1"/>
          <c:order val="1"/>
          <c:tx>
            <c:strRef>
              <c:f>国际市场规模分析2!$R$10</c:f>
              <c:strCache>
                <c:ptCount val="1"/>
                <c:pt idx="0">
                  <c:v>NoSQL数据库软件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alpha val="99000"/>
                </a:schemeClr>
              </a:solidFill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bg1">
                  <a:lumMod val="65000"/>
                  <a:alpha val="80000"/>
                </a:schemeClr>
              </a:solidFill>
              <a:ln>
                <a:solidFill>
                  <a:schemeClr val="bg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11D-41F5-8680-45DC0F266D90}"/>
              </c:ext>
            </c:extLst>
          </c:dPt>
          <c:dLbls>
            <c:delete val="1"/>
          </c:dLbls>
          <c:cat>
            <c:strRef>
              <c:f>国际市场规模分析2!$P$11:$P$30</c:f>
              <c:strCache>
                <c:ptCount val="20"/>
                <c:pt idx="0">
                  <c:v>IBM</c:v>
                </c:pt>
                <c:pt idx="1">
                  <c:v>SAP</c:v>
                </c:pt>
                <c:pt idx="2">
                  <c:v>HP</c:v>
                </c:pt>
                <c:pt idx="3">
                  <c:v>EMC</c:v>
                </c:pt>
                <c:pt idx="4">
                  <c:v>Microsoft</c:v>
                </c:pt>
                <c:pt idx="5">
                  <c:v>Marklogic</c:v>
                </c:pt>
                <c:pt idx="6">
                  <c:v>Oracle</c:v>
                </c:pt>
                <c:pt idx="7">
                  <c:v>Actian</c:v>
                </c:pt>
                <c:pt idx="8">
                  <c:v>10gen</c:v>
                </c:pt>
                <c:pt idx="9">
                  <c:v>ParAccel</c:v>
                </c:pt>
                <c:pt idx="10">
                  <c:v>DataStack</c:v>
                </c:pt>
                <c:pt idx="11">
                  <c:v>Basho</c:v>
                </c:pt>
                <c:pt idx="12">
                  <c:v>Couchbase</c:v>
                </c:pt>
                <c:pt idx="13">
                  <c:v>Aerospike</c:v>
                </c:pt>
                <c:pt idx="14">
                  <c:v>LucidWorks</c:v>
                </c:pt>
                <c:pt idx="15">
                  <c:v>Kognitio</c:v>
                </c:pt>
                <c:pt idx="16">
                  <c:v>Neo</c:v>
                </c:pt>
                <c:pt idx="17">
                  <c:v>RainsStor</c:v>
                </c:pt>
                <c:pt idx="18">
                  <c:v>Calpont</c:v>
                </c:pt>
                <c:pt idx="19">
                  <c:v>Other</c:v>
                </c:pt>
              </c:strCache>
            </c:strRef>
          </c:cat>
          <c:val>
            <c:numRef>
              <c:f>国际市场规模分析2!$V$11:$V$30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0.43</c:v>
                </c:pt>
                <c:pt idx="6">
                  <c:v>0.14000000000000001</c:v>
                </c:pt>
                <c:pt idx="7">
                  <c:v>0</c:v>
                </c:pt>
                <c:pt idx="8">
                  <c:v>0.15</c:v>
                </c:pt>
                <c:pt idx="9">
                  <c:v>0</c:v>
                </c:pt>
                <c:pt idx="10">
                  <c:v>0.09</c:v>
                </c:pt>
                <c:pt idx="11">
                  <c:v>0.09</c:v>
                </c:pt>
                <c:pt idx="12">
                  <c:v>0.08</c:v>
                </c:pt>
                <c:pt idx="13">
                  <c:v>7.0000000000000007E-2</c:v>
                </c:pt>
                <c:pt idx="14">
                  <c:v>0.06</c:v>
                </c:pt>
                <c:pt idx="15">
                  <c:v>0</c:v>
                </c:pt>
                <c:pt idx="16">
                  <c:v>0.05</c:v>
                </c:pt>
                <c:pt idx="17">
                  <c:v>0.05</c:v>
                </c:pt>
                <c:pt idx="18">
                  <c:v>0</c:v>
                </c:pt>
                <c:pt idx="19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D-41F5-8680-45DC0F266D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375130560"/>
        <c:axId val="1546141040"/>
      </c:barChart>
      <c:catAx>
        <c:axId val="13751305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46141040"/>
        <c:crosses val="autoZero"/>
        <c:auto val="1"/>
        <c:lblAlgn val="ctr"/>
        <c:lblOffset val="100"/>
        <c:noMultiLvlLbl val="0"/>
      </c:catAx>
      <c:valAx>
        <c:axId val="15461410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513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635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1143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accent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54BE-4C7F-A1DD-A685249FB05E}"/>
              </c:ext>
            </c:extLst>
          </c:dPt>
          <c:dLbls>
            <c:dLbl>
              <c:idx val="4"/>
              <c:layout>
                <c:manualLayout>
                  <c:x val="-6.7305555555555549E-2"/>
                  <c:y val="-5.90277777777777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4BE-4C7F-A1DD-A685249FB0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国内市场规模!$I$2:$I$7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国内市场规模!$J$2:$J$7</c:f>
              <c:numCache>
                <c:formatCode>0.0_);[Red]\(0.0\)</c:formatCode>
                <c:ptCount val="6"/>
                <c:pt idx="0">
                  <c:v>3.2</c:v>
                </c:pt>
                <c:pt idx="1">
                  <c:v>4.5</c:v>
                </c:pt>
                <c:pt idx="2">
                  <c:v>8</c:v>
                </c:pt>
                <c:pt idx="3">
                  <c:v>19.899999999999999</c:v>
                </c:pt>
                <c:pt idx="4">
                  <c:v>46.4</c:v>
                </c:pt>
                <c:pt idx="5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BE-4C7F-A1DD-A685249FB05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16899072"/>
        <c:axId val="554559088"/>
      </c:lineChart>
      <c:catAx>
        <c:axId val="91689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54559088"/>
        <c:crosses val="autoZero"/>
        <c:auto val="1"/>
        <c:lblAlgn val="ctr"/>
        <c:lblOffset val="100"/>
        <c:noMultiLvlLbl val="0"/>
      </c:catAx>
      <c:valAx>
        <c:axId val="5545590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crossAx val="91689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61-4241-B163-6AE95DE2A6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9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61-4241-B163-6AE95DE2A6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企业情况分析!$M$3:$M$6</c:f>
              <c:strCache>
                <c:ptCount val="4"/>
                <c:pt idx="0">
                  <c:v>50TB以上</c:v>
                </c:pt>
                <c:pt idx="1">
                  <c:v>1TB-10TB</c:v>
                </c:pt>
                <c:pt idx="2">
                  <c:v>10TB-50TB</c:v>
                </c:pt>
                <c:pt idx="3">
                  <c:v>500GB-1TB</c:v>
                </c:pt>
              </c:strCache>
            </c:strRef>
          </c:cat>
          <c:val>
            <c:numRef>
              <c:f>企业情况分析!$N$3:$N$6</c:f>
              <c:numCache>
                <c:formatCode>0.00%</c:formatCode>
                <c:ptCount val="4"/>
                <c:pt idx="0">
                  <c:v>0.44940000000000002</c:v>
                </c:pt>
                <c:pt idx="1">
                  <c:v>0.33979999999999999</c:v>
                </c:pt>
                <c:pt idx="2">
                  <c:v>0.1118</c:v>
                </c:pt>
                <c:pt idx="3">
                  <c:v>9.8900000000000002E-2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1-4241-B163-6AE95DE2A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93-453B-A9AF-1EAA3164F793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93-453B-A9AF-1EAA3164F7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企业情况分析!$Q$24:$Q$26</c:f>
              <c:strCache>
                <c:ptCount val="3"/>
                <c:pt idx="0">
                  <c:v>结构化、半结构化和非结构化并存</c:v>
                </c:pt>
                <c:pt idx="1">
                  <c:v>只要结构化数据</c:v>
                </c:pt>
                <c:pt idx="2">
                  <c:v>结构化和半结构化并存</c:v>
                </c:pt>
              </c:strCache>
            </c:strRef>
          </c:cat>
          <c:val>
            <c:numRef>
              <c:f>企业情况分析!$R$24:$R$26</c:f>
              <c:numCache>
                <c:formatCode>0.00%</c:formatCode>
                <c:ptCount val="3"/>
                <c:pt idx="0">
                  <c:v>0.42299999999999999</c:v>
                </c:pt>
                <c:pt idx="1">
                  <c:v>0.34200000000000003</c:v>
                </c:pt>
                <c:pt idx="2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93-453B-A9AF-1EAA3164F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76200">
              <a:solidFill>
                <a:sysClr val="window" lastClr="FFFFFF">
                  <a:lumMod val="65000"/>
                </a:sys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76200">
                <a:solidFill>
                  <a:srgbClr val="ED7D3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5E-4387-9011-E017CA775A21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 w="76200">
                <a:solidFill>
                  <a:sysClr val="window" lastClr="FFFFFF">
                    <a:lumMod val="65000"/>
                  </a:sys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5E-4387-9011-E017CA775A21}"/>
              </c:ext>
            </c:extLst>
          </c:dPt>
          <c:dLbls>
            <c:dLbl>
              <c:idx val="4"/>
              <c:layout>
                <c:manualLayout>
                  <c:x val="-4.6359367092845369E-2"/>
                  <c:y val="-2.983214353260978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0414763693281369E-2"/>
                      <c:h val="5.699061277184605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35E-4387-9011-E017CA775A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企业情况分析!$B$31:$B$35</c:f>
              <c:strCache>
                <c:ptCount val="5"/>
                <c:pt idx="0">
                  <c:v>数据类型多样</c:v>
                </c:pt>
                <c:pt idx="1">
                  <c:v>处理速度</c:v>
                </c:pt>
                <c:pt idx="2">
                  <c:v>海量数据</c:v>
                </c:pt>
                <c:pt idx="3">
                  <c:v>数据存储</c:v>
                </c:pt>
                <c:pt idx="4">
                  <c:v>其他</c:v>
                </c:pt>
              </c:strCache>
            </c:strRef>
          </c:cat>
          <c:val>
            <c:numRef>
              <c:f>企业情况分析!$C$31:$C$35</c:f>
              <c:numCache>
                <c:formatCode>0%</c:formatCode>
                <c:ptCount val="5"/>
                <c:pt idx="0">
                  <c:v>0.56000000000000005</c:v>
                </c:pt>
                <c:pt idx="1">
                  <c:v>0.19</c:v>
                </c:pt>
                <c:pt idx="2">
                  <c:v>0.14000000000000001</c:v>
                </c:pt>
                <c:pt idx="3">
                  <c:v>0.08</c:v>
                </c:pt>
                <c:pt idx="4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5E-4387-9011-E017CA775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国际市场规模分析2!$Q$10</c:f>
              <c:strCache>
                <c:ptCount val="1"/>
                <c:pt idx="0">
                  <c:v>SQL数据库软件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11D-41F5-8680-45DC0F266D90}"/>
              </c:ext>
            </c:extLst>
          </c:dPt>
          <c:dLbls>
            <c:delete val="1"/>
          </c:dLbls>
          <c:cat>
            <c:strRef>
              <c:f>国际市场规模分析2!$P$11:$P$30</c:f>
              <c:strCache>
                <c:ptCount val="20"/>
                <c:pt idx="0">
                  <c:v>IBM</c:v>
                </c:pt>
                <c:pt idx="1">
                  <c:v>SAP</c:v>
                </c:pt>
                <c:pt idx="2">
                  <c:v>HP</c:v>
                </c:pt>
                <c:pt idx="3">
                  <c:v>EMC</c:v>
                </c:pt>
                <c:pt idx="4">
                  <c:v>Microsoft</c:v>
                </c:pt>
                <c:pt idx="5">
                  <c:v>Marklogic</c:v>
                </c:pt>
                <c:pt idx="6">
                  <c:v>Oracle</c:v>
                </c:pt>
                <c:pt idx="7">
                  <c:v>Actian</c:v>
                </c:pt>
                <c:pt idx="8">
                  <c:v>10gen</c:v>
                </c:pt>
                <c:pt idx="9">
                  <c:v>ParAccel</c:v>
                </c:pt>
                <c:pt idx="10">
                  <c:v>DataStack</c:v>
                </c:pt>
                <c:pt idx="11">
                  <c:v>Basho</c:v>
                </c:pt>
                <c:pt idx="12">
                  <c:v>Couchbase</c:v>
                </c:pt>
                <c:pt idx="13">
                  <c:v>Aerospike</c:v>
                </c:pt>
                <c:pt idx="14">
                  <c:v>LucidWorks</c:v>
                </c:pt>
                <c:pt idx="15">
                  <c:v>Kognitio</c:v>
                </c:pt>
                <c:pt idx="16">
                  <c:v>Neo</c:v>
                </c:pt>
                <c:pt idx="17">
                  <c:v>RainsStor</c:v>
                </c:pt>
                <c:pt idx="18">
                  <c:v>Calpont</c:v>
                </c:pt>
                <c:pt idx="19">
                  <c:v>Other</c:v>
                </c:pt>
              </c:strCache>
            </c:strRef>
          </c:cat>
          <c:val>
            <c:numRef>
              <c:f>国际市场规模分析2!$U$11:$U$30</c:f>
              <c:numCache>
                <c:formatCode>General</c:formatCode>
                <c:ptCount val="20"/>
                <c:pt idx="0">
                  <c:v>2.15</c:v>
                </c:pt>
                <c:pt idx="1">
                  <c:v>1.93</c:v>
                </c:pt>
                <c:pt idx="2">
                  <c:v>1.5</c:v>
                </c:pt>
                <c:pt idx="3">
                  <c:v>1.05</c:v>
                </c:pt>
                <c:pt idx="4">
                  <c:v>0.75</c:v>
                </c:pt>
                <c:pt idx="5">
                  <c:v>0</c:v>
                </c:pt>
                <c:pt idx="6">
                  <c:v>0.27</c:v>
                </c:pt>
                <c:pt idx="7">
                  <c:v>0.17</c:v>
                </c:pt>
                <c:pt idx="8">
                  <c:v>0</c:v>
                </c:pt>
                <c:pt idx="9">
                  <c:v>0.11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0.06</c:v>
                </c:pt>
                <c:pt idx="16">
                  <c:v>0</c:v>
                </c:pt>
                <c:pt idx="17">
                  <c:v>0</c:v>
                </c:pt>
                <c:pt idx="18">
                  <c:v>0.04</c:v>
                </c:pt>
                <c:pt idx="19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D-41F5-8680-45DC0F266D90}"/>
            </c:ext>
          </c:extLst>
        </c:ser>
        <c:ser>
          <c:idx val="1"/>
          <c:order val="1"/>
          <c:tx>
            <c:strRef>
              <c:f>国际市场规模分析2!$R$10</c:f>
              <c:strCache>
                <c:ptCount val="1"/>
                <c:pt idx="0">
                  <c:v>NoSQL数据库软件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alpha val="99000"/>
                </a:schemeClr>
              </a:solidFill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bg1">
                  <a:lumMod val="65000"/>
                  <a:alpha val="80000"/>
                </a:schemeClr>
              </a:solidFill>
              <a:ln>
                <a:solidFill>
                  <a:schemeClr val="bg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11D-41F5-8680-45DC0F266D90}"/>
              </c:ext>
            </c:extLst>
          </c:dPt>
          <c:dLbls>
            <c:delete val="1"/>
          </c:dLbls>
          <c:cat>
            <c:strRef>
              <c:f>国际市场规模分析2!$P$11:$P$30</c:f>
              <c:strCache>
                <c:ptCount val="20"/>
                <c:pt idx="0">
                  <c:v>IBM</c:v>
                </c:pt>
                <c:pt idx="1">
                  <c:v>SAP</c:v>
                </c:pt>
                <c:pt idx="2">
                  <c:v>HP</c:v>
                </c:pt>
                <c:pt idx="3">
                  <c:v>EMC</c:v>
                </c:pt>
                <c:pt idx="4">
                  <c:v>Microsoft</c:v>
                </c:pt>
                <c:pt idx="5">
                  <c:v>Marklogic</c:v>
                </c:pt>
                <c:pt idx="6">
                  <c:v>Oracle</c:v>
                </c:pt>
                <c:pt idx="7">
                  <c:v>Actian</c:v>
                </c:pt>
                <c:pt idx="8">
                  <c:v>10gen</c:v>
                </c:pt>
                <c:pt idx="9">
                  <c:v>ParAccel</c:v>
                </c:pt>
                <c:pt idx="10">
                  <c:v>DataStack</c:v>
                </c:pt>
                <c:pt idx="11">
                  <c:v>Basho</c:v>
                </c:pt>
                <c:pt idx="12">
                  <c:v>Couchbase</c:v>
                </c:pt>
                <c:pt idx="13">
                  <c:v>Aerospike</c:v>
                </c:pt>
                <c:pt idx="14">
                  <c:v>LucidWorks</c:v>
                </c:pt>
                <c:pt idx="15">
                  <c:v>Kognitio</c:v>
                </c:pt>
                <c:pt idx="16">
                  <c:v>Neo</c:v>
                </c:pt>
                <c:pt idx="17">
                  <c:v>RainsStor</c:v>
                </c:pt>
                <c:pt idx="18">
                  <c:v>Calpont</c:v>
                </c:pt>
                <c:pt idx="19">
                  <c:v>Other</c:v>
                </c:pt>
              </c:strCache>
            </c:strRef>
          </c:cat>
          <c:val>
            <c:numRef>
              <c:f>国际市场规模分析2!$V$11:$V$30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0.43</c:v>
                </c:pt>
                <c:pt idx="6">
                  <c:v>0.14000000000000001</c:v>
                </c:pt>
                <c:pt idx="7">
                  <c:v>0</c:v>
                </c:pt>
                <c:pt idx="8">
                  <c:v>0.15</c:v>
                </c:pt>
                <c:pt idx="9">
                  <c:v>0</c:v>
                </c:pt>
                <c:pt idx="10">
                  <c:v>0.09</c:v>
                </c:pt>
                <c:pt idx="11">
                  <c:v>0.09</c:v>
                </c:pt>
                <c:pt idx="12">
                  <c:v>0.08</c:v>
                </c:pt>
                <c:pt idx="13">
                  <c:v>7.0000000000000007E-2</c:v>
                </c:pt>
                <c:pt idx="14">
                  <c:v>0.06</c:v>
                </c:pt>
                <c:pt idx="15">
                  <c:v>0</c:v>
                </c:pt>
                <c:pt idx="16">
                  <c:v>0.05</c:v>
                </c:pt>
                <c:pt idx="17">
                  <c:v>0.05</c:v>
                </c:pt>
                <c:pt idx="18">
                  <c:v>0</c:v>
                </c:pt>
                <c:pt idx="19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D-41F5-8680-45DC0F266D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375130560"/>
        <c:axId val="1546141040"/>
      </c:barChart>
      <c:catAx>
        <c:axId val="13751305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46141040"/>
        <c:crosses val="autoZero"/>
        <c:auto val="1"/>
        <c:lblAlgn val="ctr"/>
        <c:lblOffset val="100"/>
        <c:noMultiLvlLbl val="0"/>
      </c:catAx>
      <c:valAx>
        <c:axId val="15461410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513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71-4471-BFE0-3E80C6566037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71-4471-BFE0-3E80C6566037}"/>
              </c:ext>
            </c:extLst>
          </c:dPt>
          <c:dLbls>
            <c:dLbl>
              <c:idx val="2"/>
              <c:layout>
                <c:manualLayout>
                  <c:x val="-8.9386011204703089E-2"/>
                  <c:y val="-2.99633969464658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E71-4471-BFE0-3E80C65660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企业情况分析!$B$45:$B$47</c:f>
              <c:strCache>
                <c:ptCount val="3"/>
                <c:pt idx="0">
                  <c:v>具有很高的价值</c:v>
                </c:pt>
                <c:pt idx="1">
                  <c:v>具有一定的价值</c:v>
                </c:pt>
                <c:pt idx="2">
                  <c:v>价值不大</c:v>
                </c:pt>
              </c:strCache>
            </c:strRef>
          </c:cat>
          <c:val>
            <c:numRef>
              <c:f>企业情况分析!$D$45:$D$47</c:f>
              <c:numCache>
                <c:formatCode>0.00%</c:formatCode>
                <c:ptCount val="3"/>
                <c:pt idx="0">
                  <c:v>0.65400000000000003</c:v>
                </c:pt>
                <c:pt idx="1">
                  <c:v>0.27200000000000002</c:v>
                </c:pt>
                <c:pt idx="2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71-4471-BFE0-3E80C6566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7490237398781363E-2"/>
          <c:y val="2.9899480386839778E-2"/>
          <c:w val="0.88839686243054039"/>
          <c:h val="0.9701005196131602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74-47C9-BDC0-B7622CE2EF2B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74-47C9-BDC0-B7622CE2EF2B}"/>
              </c:ext>
            </c:extLst>
          </c:dPt>
          <c:dPt>
            <c:idx val="2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74-47C9-BDC0-B7622CE2EF2B}"/>
              </c:ext>
            </c:extLst>
          </c:dPt>
          <c:dPt>
            <c:idx val="3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F74-47C9-BDC0-B7622CE2EF2B}"/>
              </c:ext>
            </c:extLst>
          </c:dPt>
          <c:dPt>
            <c:idx val="4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74-47C9-BDC0-B7622CE2EF2B}"/>
              </c:ext>
            </c:extLst>
          </c:dPt>
          <c:dPt>
            <c:idx val="5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F74-47C9-BDC0-B7622CE2EF2B}"/>
              </c:ext>
            </c:extLst>
          </c:dPt>
          <c:dPt>
            <c:idx val="6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74-47C9-BDC0-B7622CE2EF2B}"/>
              </c:ext>
            </c:extLst>
          </c:dPt>
          <c:dPt>
            <c:idx val="7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F74-47C9-BDC0-B7622CE2EF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市场行业结构!$T$23:$T$34</c:f>
              <c:strCache>
                <c:ptCount val="12"/>
                <c:pt idx="0">
                  <c:v>互联网</c:v>
                </c:pt>
                <c:pt idx="1">
                  <c:v>政府</c:v>
                </c:pt>
                <c:pt idx="2">
                  <c:v>电信</c:v>
                </c:pt>
                <c:pt idx="3">
                  <c:v>金融</c:v>
                </c:pt>
                <c:pt idx="4">
                  <c:v>医疗</c:v>
                </c:pt>
                <c:pt idx="5">
                  <c:v>制造</c:v>
                </c:pt>
                <c:pt idx="6">
                  <c:v>能源</c:v>
                </c:pt>
                <c:pt idx="7">
                  <c:v>零售</c:v>
                </c:pt>
                <c:pt idx="8">
                  <c:v>流通</c:v>
                </c:pt>
                <c:pt idx="9">
                  <c:v>教育</c:v>
                </c:pt>
                <c:pt idx="10">
                  <c:v>交通</c:v>
                </c:pt>
                <c:pt idx="11">
                  <c:v>其他</c:v>
                </c:pt>
              </c:strCache>
            </c:strRef>
          </c:cat>
          <c:val>
            <c:numRef>
              <c:f>市场行业结构!$U$23:$U$34</c:f>
              <c:numCache>
                <c:formatCode>0.00%</c:formatCode>
                <c:ptCount val="12"/>
                <c:pt idx="0">
                  <c:v>0.14899999999999999</c:v>
                </c:pt>
                <c:pt idx="1">
                  <c:v>0.14899999999999999</c:v>
                </c:pt>
                <c:pt idx="2">
                  <c:v>0.106</c:v>
                </c:pt>
                <c:pt idx="3">
                  <c:v>0.106</c:v>
                </c:pt>
                <c:pt idx="4">
                  <c:v>8.5000000000000006E-2</c:v>
                </c:pt>
                <c:pt idx="5">
                  <c:v>8.5000000000000006E-2</c:v>
                </c:pt>
                <c:pt idx="6">
                  <c:v>8.5000000000000006E-2</c:v>
                </c:pt>
                <c:pt idx="7">
                  <c:v>6.4000000000000001E-2</c:v>
                </c:pt>
                <c:pt idx="8">
                  <c:v>4.2999999999999997E-2</c:v>
                </c:pt>
                <c:pt idx="9">
                  <c:v>4.2999999999999997E-2</c:v>
                </c:pt>
                <c:pt idx="10">
                  <c:v>4.2999999999999997E-2</c:v>
                </c:pt>
                <c:pt idx="11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74-47C9-BDC0-B7622CE2E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Sheet6!$M$9:$M$19</c:f>
              <c:strCache>
                <c:ptCount val="11"/>
                <c:pt idx="0">
                  <c:v>互联网</c:v>
                </c:pt>
                <c:pt idx="1">
                  <c:v>政府</c:v>
                </c:pt>
                <c:pt idx="2">
                  <c:v>医疗</c:v>
                </c:pt>
                <c:pt idx="3">
                  <c:v>电信</c:v>
                </c:pt>
                <c:pt idx="4">
                  <c:v>制造</c:v>
                </c:pt>
                <c:pt idx="5">
                  <c:v>金融</c:v>
                </c:pt>
                <c:pt idx="6">
                  <c:v>能源</c:v>
                </c:pt>
                <c:pt idx="7">
                  <c:v>教育</c:v>
                </c:pt>
                <c:pt idx="8">
                  <c:v>零售</c:v>
                </c:pt>
                <c:pt idx="9">
                  <c:v>流通</c:v>
                </c:pt>
                <c:pt idx="10">
                  <c:v>交通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6200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circle"/>
              <c:size val="5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8E3-4FA9-9AD7-107BD2561A96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40000"/>
                    <a:lumOff val="60000"/>
                  </a:schemeClr>
                </a:solidFill>
                <a:ln w="762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8E3-4FA9-9AD7-107BD2561A96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2">
                    <a:lumMod val="40000"/>
                    <a:lumOff val="60000"/>
                  </a:schemeClr>
                </a:solidFill>
                <a:ln w="762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8E3-4FA9-9AD7-107BD2561A96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762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C8E3-4FA9-9AD7-107BD2561A9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82EB0D5-53B2-4AC6-8B04-5993CB4210D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8E3-4FA9-9AD7-107BD2561A9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D1205C4-8D6E-4C51-85B5-D08979CE993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8E3-4FA9-9AD7-107BD2561A9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C72B155-2345-4314-9BEC-9495FAA860B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8E3-4FA9-9AD7-107BD2561A9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6868865-6AFE-46DB-B00D-6B992678BEB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8E3-4FA9-9AD7-107BD2561A9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9204991-AF5E-4C01-8EE3-F249E5E1051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8E3-4FA9-9AD7-107BD2561A9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31B4C6F-B1F2-46EC-8731-CC0132828EB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8E3-4FA9-9AD7-107BD2561A9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25D033E-AC16-41BD-BE5E-D7C0968644C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8E3-4FA9-9AD7-107BD2561A9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7DB4B58-C6D0-4F8A-BA41-6EAE70998E1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8E3-4FA9-9AD7-107BD2561A9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2EBEFF8-8D6B-4AB2-AAFE-8AC541E6DDB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8E3-4FA9-9AD7-107BD2561A9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F77B345-AD95-4EF3-B203-AA601B80BFC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8E3-4FA9-9AD7-107BD2561A9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D9A9EFB-6C4F-4A16-AA40-9E36715F12D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8E3-4FA9-9AD7-107BD2561A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Sheet6!$N$9:$N$19</c:f>
              <c:numCache>
                <c:formatCode>General</c:formatCode>
                <c:ptCount val="11"/>
                <c:pt idx="0">
                  <c:v>2.7</c:v>
                </c:pt>
                <c:pt idx="1">
                  <c:v>1.4</c:v>
                </c:pt>
                <c:pt idx="2">
                  <c:v>1.8</c:v>
                </c:pt>
                <c:pt idx="3">
                  <c:v>2.2999999999999998</c:v>
                </c:pt>
                <c:pt idx="4">
                  <c:v>1.9</c:v>
                </c:pt>
                <c:pt idx="5">
                  <c:v>2.2000000000000002</c:v>
                </c:pt>
                <c:pt idx="6">
                  <c:v>1.3</c:v>
                </c:pt>
                <c:pt idx="7">
                  <c:v>1.1000000000000001</c:v>
                </c:pt>
                <c:pt idx="8">
                  <c:v>1.7</c:v>
                </c:pt>
                <c:pt idx="9">
                  <c:v>2.1</c:v>
                </c:pt>
                <c:pt idx="10">
                  <c:v>1.3</c:v>
                </c:pt>
              </c:numCache>
            </c:numRef>
          </c:xVal>
          <c:yVal>
            <c:numRef>
              <c:f>Sheet6!$O$9:$O$19</c:f>
              <c:numCache>
                <c:formatCode>General</c:formatCode>
                <c:ptCount val="11"/>
                <c:pt idx="0">
                  <c:v>2.4</c:v>
                </c:pt>
                <c:pt idx="1">
                  <c:v>2.6</c:v>
                </c:pt>
                <c:pt idx="2">
                  <c:v>2.5</c:v>
                </c:pt>
                <c:pt idx="3">
                  <c:v>2.2999999999999998</c:v>
                </c:pt>
                <c:pt idx="4">
                  <c:v>2.2000000000000002</c:v>
                </c:pt>
                <c:pt idx="5">
                  <c:v>1.9</c:v>
                </c:pt>
                <c:pt idx="6">
                  <c:v>1.8</c:v>
                </c:pt>
                <c:pt idx="7">
                  <c:v>1.6</c:v>
                </c:pt>
                <c:pt idx="8">
                  <c:v>1.4</c:v>
                </c:pt>
                <c:pt idx="9">
                  <c:v>1.4</c:v>
                </c:pt>
                <c:pt idx="10">
                  <c:v>0.8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Sheet6!$M$9:$M$19</c15:f>
                <c15:dlblRangeCache>
                  <c:ptCount val="11"/>
                  <c:pt idx="0">
                    <c:v>互联网</c:v>
                  </c:pt>
                  <c:pt idx="1">
                    <c:v>政府</c:v>
                  </c:pt>
                  <c:pt idx="2">
                    <c:v>医疗</c:v>
                  </c:pt>
                  <c:pt idx="3">
                    <c:v>电信</c:v>
                  </c:pt>
                  <c:pt idx="4">
                    <c:v>制造</c:v>
                  </c:pt>
                  <c:pt idx="5">
                    <c:v>金融</c:v>
                  </c:pt>
                  <c:pt idx="6">
                    <c:v>能源</c:v>
                  </c:pt>
                  <c:pt idx="7">
                    <c:v>教育</c:v>
                  </c:pt>
                  <c:pt idx="8">
                    <c:v>零售</c:v>
                  </c:pt>
                  <c:pt idx="9">
                    <c:v>流通</c:v>
                  </c:pt>
                  <c:pt idx="10">
                    <c:v>交通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C8E3-4FA9-9AD7-107BD2561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308160"/>
        <c:axId val="915446384"/>
      </c:scatterChart>
      <c:valAx>
        <c:axId val="91830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5446384"/>
        <c:crossesAt val="1"/>
        <c:crossBetween val="midCat"/>
      </c:valAx>
      <c:valAx>
        <c:axId val="915446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8308160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CE-4E65-8088-CA0E4B00FE00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CE-4E65-8088-CA0E4B00FE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产品及技术需求!$O$10:$O$14</c:f>
              <c:strCache>
                <c:ptCount val="5"/>
                <c:pt idx="0">
                  <c:v>存储</c:v>
                </c:pt>
                <c:pt idx="1">
                  <c:v>软件</c:v>
                </c:pt>
                <c:pt idx="2">
                  <c:v>网络</c:v>
                </c:pt>
                <c:pt idx="3">
                  <c:v>服务</c:v>
                </c:pt>
                <c:pt idx="4">
                  <c:v>服务器</c:v>
                </c:pt>
              </c:strCache>
            </c:strRef>
          </c:cat>
          <c:val>
            <c:numRef>
              <c:f>产品及技术需求!$P$10:$P$14</c:f>
              <c:numCache>
                <c:formatCode>0%</c:formatCode>
                <c:ptCount val="5"/>
                <c:pt idx="0">
                  <c:v>0.36</c:v>
                </c:pt>
                <c:pt idx="1">
                  <c:v>0.22</c:v>
                </c:pt>
                <c:pt idx="2">
                  <c:v>0.18</c:v>
                </c:pt>
                <c:pt idx="3">
                  <c:v>0.17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E-4E65-8088-CA0E4B00F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92-4ED5-BE6A-D12D96A70B1A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92-4ED5-BE6A-D12D96A70B1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E92-4ED5-BE6A-D12D96A70B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产品及技术需求!$O$18:$O$23</c:f>
              <c:strCache>
                <c:ptCount val="6"/>
                <c:pt idx="0">
                  <c:v>内存计算技术</c:v>
                </c:pt>
                <c:pt idx="1">
                  <c:v>软硬件一体机</c:v>
                </c:pt>
                <c:pt idx="2">
                  <c:v>传统关系型数据库</c:v>
                </c:pt>
                <c:pt idx="3">
                  <c:v>Hadoop/MapReduce</c:v>
                </c:pt>
                <c:pt idx="4">
                  <c:v>NoSQL</c:v>
                </c:pt>
                <c:pt idx="5">
                  <c:v>NewSQL</c:v>
                </c:pt>
              </c:strCache>
            </c:strRef>
          </c:cat>
          <c:val>
            <c:numRef>
              <c:f>产品及技术需求!$P$18:$P$23</c:f>
              <c:numCache>
                <c:formatCode>0%</c:formatCode>
                <c:ptCount val="6"/>
                <c:pt idx="0">
                  <c:v>0.42</c:v>
                </c:pt>
                <c:pt idx="1">
                  <c:v>0.36</c:v>
                </c:pt>
                <c:pt idx="2">
                  <c:v>0.33</c:v>
                </c:pt>
                <c:pt idx="3">
                  <c:v>0.33</c:v>
                </c:pt>
                <c:pt idx="4">
                  <c:v>0.1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92-4ED5-BE6A-D12D96A70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C8-4380-B298-5BD4CCD66D7A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C8-4380-B298-5BD4CCD66D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Sheet2!$O$6:$O$11</c:f>
              <c:strCache>
                <c:ptCount val="6"/>
                <c:pt idx="0">
                  <c:v>有效管理结构化和非结构化数据</c:v>
                </c:pt>
                <c:pt idx="1">
                  <c:v>提升信息处理速度</c:v>
                </c:pt>
                <c:pt idx="2">
                  <c:v>更好的客户服务</c:v>
                </c:pt>
                <c:pt idx="3">
                  <c:v>提升业务流程的销量</c:v>
                </c:pt>
                <c:pt idx="4">
                  <c:v>帮助业务部门更好的决策</c:v>
                </c:pt>
                <c:pt idx="5">
                  <c:v>业务创新</c:v>
                </c:pt>
              </c:strCache>
            </c:strRef>
          </c:cat>
          <c:val>
            <c:numRef>
              <c:f>Sheet2!$P$6:$P$11</c:f>
              <c:numCache>
                <c:formatCode>0%</c:formatCode>
                <c:ptCount val="6"/>
                <c:pt idx="0">
                  <c:v>0.42</c:v>
                </c:pt>
                <c:pt idx="1">
                  <c:v>0.38</c:v>
                </c:pt>
                <c:pt idx="2">
                  <c:v>0.32</c:v>
                </c:pt>
                <c:pt idx="3">
                  <c:v>0.3</c:v>
                </c:pt>
                <c:pt idx="4">
                  <c:v>0.27</c:v>
                </c:pt>
                <c:pt idx="5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C8-4380-B298-5BD4CCD66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B5-4B39-970A-F4CD86E45098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B5-4B39-970A-F4CD86E450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Sheet2!$O$23:$O$27</c:f>
              <c:strCache>
                <c:ptCount val="5"/>
                <c:pt idx="0">
                  <c:v>产品不成熟，缺乏成功案例</c:v>
                </c:pt>
                <c:pt idx="1">
                  <c:v>无法证明ROI</c:v>
                </c:pt>
                <c:pt idx="2">
                  <c:v>投入过高</c:v>
                </c:pt>
                <c:pt idx="3">
                  <c:v>结构化数据处理依然是主要挑战</c:v>
                </c:pt>
                <c:pt idx="4">
                  <c:v>业务部门没有清晰的大数据需求</c:v>
                </c:pt>
              </c:strCache>
            </c:strRef>
          </c:cat>
          <c:val>
            <c:numRef>
              <c:f>Sheet2!$P$23:$P$27</c:f>
              <c:numCache>
                <c:formatCode>0%</c:formatCode>
                <c:ptCount val="5"/>
                <c:pt idx="0">
                  <c:v>0.57999999999999996</c:v>
                </c:pt>
                <c:pt idx="1">
                  <c:v>0.35</c:v>
                </c:pt>
                <c:pt idx="2">
                  <c:v>0.32</c:v>
                </c:pt>
                <c:pt idx="3">
                  <c:v>0.32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5-4B39-970A-F4CD86E45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635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1143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accent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54BE-4C7F-A1DD-A685249FB05E}"/>
              </c:ext>
            </c:extLst>
          </c:dPt>
          <c:dLbls>
            <c:dLbl>
              <c:idx val="4"/>
              <c:layout>
                <c:manualLayout>
                  <c:x val="-6.7305555555555549E-2"/>
                  <c:y val="-5.90277777777777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4BE-4C7F-A1DD-A685249FB0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国内市场规模!$I$2:$I$7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国内市场规模!$J$2:$J$7</c:f>
              <c:numCache>
                <c:formatCode>0.0_);[Red]\(0.0\)</c:formatCode>
                <c:ptCount val="6"/>
                <c:pt idx="0">
                  <c:v>3.2</c:v>
                </c:pt>
                <c:pt idx="1">
                  <c:v>4.5</c:v>
                </c:pt>
                <c:pt idx="2">
                  <c:v>8</c:v>
                </c:pt>
                <c:pt idx="3">
                  <c:v>19.899999999999999</c:v>
                </c:pt>
                <c:pt idx="4">
                  <c:v>46.4</c:v>
                </c:pt>
                <c:pt idx="5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BE-4C7F-A1DD-A685249FB05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16899072"/>
        <c:axId val="554559088"/>
      </c:lineChart>
      <c:catAx>
        <c:axId val="91689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54559088"/>
        <c:crosses val="autoZero"/>
        <c:auto val="1"/>
        <c:lblAlgn val="ctr"/>
        <c:lblOffset val="100"/>
        <c:noMultiLvlLbl val="0"/>
      </c:catAx>
      <c:valAx>
        <c:axId val="5545590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crossAx val="91689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61-4241-B163-6AE95DE2A6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9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61-4241-B163-6AE95DE2A6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企业情况分析!$M$3:$M$6</c:f>
              <c:strCache>
                <c:ptCount val="4"/>
                <c:pt idx="0">
                  <c:v>50TB以上</c:v>
                </c:pt>
                <c:pt idx="1">
                  <c:v>1TB-10TB</c:v>
                </c:pt>
                <c:pt idx="2">
                  <c:v>10TB-50TB</c:v>
                </c:pt>
                <c:pt idx="3">
                  <c:v>500GB-1TB</c:v>
                </c:pt>
              </c:strCache>
            </c:strRef>
          </c:cat>
          <c:val>
            <c:numRef>
              <c:f>企业情况分析!$N$3:$N$6</c:f>
              <c:numCache>
                <c:formatCode>0.00%</c:formatCode>
                <c:ptCount val="4"/>
                <c:pt idx="0">
                  <c:v>0.44940000000000002</c:v>
                </c:pt>
                <c:pt idx="1">
                  <c:v>0.33979999999999999</c:v>
                </c:pt>
                <c:pt idx="2">
                  <c:v>0.1118</c:v>
                </c:pt>
                <c:pt idx="3">
                  <c:v>9.8900000000000002E-2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1-4241-B163-6AE95DE2A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93-453B-A9AF-1EAA3164F793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93-453B-A9AF-1EAA3164F7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企业情况分析!$Q$24:$Q$26</c:f>
              <c:strCache>
                <c:ptCount val="3"/>
                <c:pt idx="0">
                  <c:v>结构化、半结构化和非结构化并存</c:v>
                </c:pt>
                <c:pt idx="1">
                  <c:v>只要结构化数据</c:v>
                </c:pt>
                <c:pt idx="2">
                  <c:v>结构化和半结构化并存</c:v>
                </c:pt>
              </c:strCache>
            </c:strRef>
          </c:cat>
          <c:val>
            <c:numRef>
              <c:f>企业情况分析!$R$24:$R$26</c:f>
              <c:numCache>
                <c:formatCode>0.00%</c:formatCode>
                <c:ptCount val="3"/>
                <c:pt idx="0">
                  <c:v>0.42299999999999999</c:v>
                </c:pt>
                <c:pt idx="1">
                  <c:v>0.34200000000000003</c:v>
                </c:pt>
                <c:pt idx="2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93-453B-A9AF-1EAA3164F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76200">
              <a:solidFill>
                <a:sysClr val="window" lastClr="FFFFFF">
                  <a:lumMod val="65000"/>
                </a:sys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76200">
                <a:solidFill>
                  <a:srgbClr val="ED7D3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5E-4387-9011-E017CA775A21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 w="76200">
                <a:solidFill>
                  <a:sysClr val="window" lastClr="FFFFFF">
                    <a:lumMod val="65000"/>
                  </a:sys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5E-4387-9011-E017CA775A21}"/>
              </c:ext>
            </c:extLst>
          </c:dPt>
          <c:dLbls>
            <c:dLbl>
              <c:idx val="4"/>
              <c:layout>
                <c:manualLayout>
                  <c:x val="-4.6359367092845369E-2"/>
                  <c:y val="-2.98321435326097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0414763693281369E-2"/>
                      <c:h val="5.699061277184605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35E-4387-9011-E017CA775A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企业情况分析!$B$31:$B$35</c:f>
              <c:strCache>
                <c:ptCount val="5"/>
                <c:pt idx="0">
                  <c:v>数据类型多样</c:v>
                </c:pt>
                <c:pt idx="1">
                  <c:v>处理速度</c:v>
                </c:pt>
                <c:pt idx="2">
                  <c:v>海量数据</c:v>
                </c:pt>
                <c:pt idx="3">
                  <c:v>数据存储</c:v>
                </c:pt>
                <c:pt idx="4">
                  <c:v>其他</c:v>
                </c:pt>
              </c:strCache>
            </c:strRef>
          </c:cat>
          <c:val>
            <c:numRef>
              <c:f>企业情况分析!$C$31:$C$35</c:f>
              <c:numCache>
                <c:formatCode>0%</c:formatCode>
                <c:ptCount val="5"/>
                <c:pt idx="0">
                  <c:v>0.56000000000000005</c:v>
                </c:pt>
                <c:pt idx="1">
                  <c:v>0.19</c:v>
                </c:pt>
                <c:pt idx="2">
                  <c:v>0.14000000000000001</c:v>
                </c:pt>
                <c:pt idx="3">
                  <c:v>0.08</c:v>
                </c:pt>
                <c:pt idx="4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5E-4387-9011-E017CA775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71-4471-BFE0-3E80C6566037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71-4471-BFE0-3E80C6566037}"/>
              </c:ext>
            </c:extLst>
          </c:dPt>
          <c:dLbls>
            <c:dLbl>
              <c:idx val="2"/>
              <c:layout>
                <c:manualLayout>
                  <c:x val="-8.9386011204703089E-2"/>
                  <c:y val="-2.99633969464658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E71-4471-BFE0-3E80C65660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企业情况分析!$B$45:$B$47</c:f>
              <c:strCache>
                <c:ptCount val="3"/>
                <c:pt idx="0">
                  <c:v>具有很高的价值</c:v>
                </c:pt>
                <c:pt idx="1">
                  <c:v>具有一定的价值</c:v>
                </c:pt>
                <c:pt idx="2">
                  <c:v>价值不大</c:v>
                </c:pt>
              </c:strCache>
            </c:strRef>
          </c:cat>
          <c:val>
            <c:numRef>
              <c:f>企业情况分析!$D$45:$D$47</c:f>
              <c:numCache>
                <c:formatCode>0.00%</c:formatCode>
                <c:ptCount val="3"/>
                <c:pt idx="0">
                  <c:v>0.65400000000000003</c:v>
                </c:pt>
                <c:pt idx="1">
                  <c:v>0.27200000000000002</c:v>
                </c:pt>
                <c:pt idx="2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71-4471-BFE0-3E80C6566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7490237398781363E-2"/>
          <c:y val="2.9899480386839778E-2"/>
          <c:w val="0.88839686243054039"/>
          <c:h val="0.9701005196131602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74-47C9-BDC0-B7622CE2EF2B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74-47C9-BDC0-B7622CE2EF2B}"/>
              </c:ext>
            </c:extLst>
          </c:dPt>
          <c:dPt>
            <c:idx val="2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74-47C9-BDC0-B7622CE2EF2B}"/>
              </c:ext>
            </c:extLst>
          </c:dPt>
          <c:dPt>
            <c:idx val="3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F74-47C9-BDC0-B7622CE2EF2B}"/>
              </c:ext>
            </c:extLst>
          </c:dPt>
          <c:dPt>
            <c:idx val="4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74-47C9-BDC0-B7622CE2EF2B}"/>
              </c:ext>
            </c:extLst>
          </c:dPt>
          <c:dPt>
            <c:idx val="5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F74-47C9-BDC0-B7622CE2EF2B}"/>
              </c:ext>
            </c:extLst>
          </c:dPt>
          <c:dPt>
            <c:idx val="6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74-47C9-BDC0-B7622CE2EF2B}"/>
              </c:ext>
            </c:extLst>
          </c:dPt>
          <c:dPt>
            <c:idx val="7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F74-47C9-BDC0-B7622CE2EF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市场行业结构!$T$23:$T$34</c:f>
              <c:strCache>
                <c:ptCount val="12"/>
                <c:pt idx="0">
                  <c:v>互联网</c:v>
                </c:pt>
                <c:pt idx="1">
                  <c:v>政府</c:v>
                </c:pt>
                <c:pt idx="2">
                  <c:v>电信</c:v>
                </c:pt>
                <c:pt idx="3">
                  <c:v>金融</c:v>
                </c:pt>
                <c:pt idx="4">
                  <c:v>医疗</c:v>
                </c:pt>
                <c:pt idx="5">
                  <c:v>制造</c:v>
                </c:pt>
                <c:pt idx="6">
                  <c:v>能源</c:v>
                </c:pt>
                <c:pt idx="7">
                  <c:v>零售</c:v>
                </c:pt>
                <c:pt idx="8">
                  <c:v>流通</c:v>
                </c:pt>
                <c:pt idx="9">
                  <c:v>教育</c:v>
                </c:pt>
                <c:pt idx="10">
                  <c:v>交通</c:v>
                </c:pt>
                <c:pt idx="11">
                  <c:v>其他</c:v>
                </c:pt>
              </c:strCache>
            </c:strRef>
          </c:cat>
          <c:val>
            <c:numRef>
              <c:f>市场行业结构!$U$23:$U$34</c:f>
              <c:numCache>
                <c:formatCode>0.00%</c:formatCode>
                <c:ptCount val="12"/>
                <c:pt idx="0">
                  <c:v>0.14899999999999999</c:v>
                </c:pt>
                <c:pt idx="1">
                  <c:v>0.14899999999999999</c:v>
                </c:pt>
                <c:pt idx="2">
                  <c:v>0.106</c:v>
                </c:pt>
                <c:pt idx="3">
                  <c:v>0.106</c:v>
                </c:pt>
                <c:pt idx="4">
                  <c:v>8.5000000000000006E-2</c:v>
                </c:pt>
                <c:pt idx="5">
                  <c:v>8.5000000000000006E-2</c:v>
                </c:pt>
                <c:pt idx="6">
                  <c:v>8.5000000000000006E-2</c:v>
                </c:pt>
                <c:pt idx="7">
                  <c:v>6.4000000000000001E-2</c:v>
                </c:pt>
                <c:pt idx="8">
                  <c:v>4.2999999999999997E-2</c:v>
                </c:pt>
                <c:pt idx="9">
                  <c:v>4.2999999999999997E-2</c:v>
                </c:pt>
                <c:pt idx="10">
                  <c:v>4.2999999999999997E-2</c:v>
                </c:pt>
                <c:pt idx="11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74-47C9-BDC0-B7622CE2E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Sheet6!$M$9:$M$19</c:f>
              <c:strCache>
                <c:ptCount val="11"/>
                <c:pt idx="0">
                  <c:v>互联网</c:v>
                </c:pt>
                <c:pt idx="1">
                  <c:v>政府</c:v>
                </c:pt>
                <c:pt idx="2">
                  <c:v>医疗</c:v>
                </c:pt>
                <c:pt idx="3">
                  <c:v>电信</c:v>
                </c:pt>
                <c:pt idx="4">
                  <c:v>制造</c:v>
                </c:pt>
                <c:pt idx="5">
                  <c:v>金融</c:v>
                </c:pt>
                <c:pt idx="6">
                  <c:v>能源</c:v>
                </c:pt>
                <c:pt idx="7">
                  <c:v>教育</c:v>
                </c:pt>
                <c:pt idx="8">
                  <c:v>零售</c:v>
                </c:pt>
                <c:pt idx="9">
                  <c:v>流通</c:v>
                </c:pt>
                <c:pt idx="10">
                  <c:v>交通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6200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circle"/>
              <c:size val="5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8E3-4FA9-9AD7-107BD2561A96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40000"/>
                    <a:lumOff val="60000"/>
                  </a:schemeClr>
                </a:solidFill>
                <a:ln w="762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8E3-4FA9-9AD7-107BD2561A96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2">
                    <a:lumMod val="40000"/>
                    <a:lumOff val="60000"/>
                  </a:schemeClr>
                </a:solidFill>
                <a:ln w="762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8E3-4FA9-9AD7-107BD2561A96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762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C8E3-4FA9-9AD7-107BD2561A9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82EB0D5-53B2-4AC6-8B04-5993CB4210D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8E3-4FA9-9AD7-107BD2561A9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7DA84DA-997F-4EE3-9A3D-36C1802E888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8E3-4FA9-9AD7-107BD2561A9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1F9FF8C-08E2-4EF6-BC41-42BC1F20C6C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8E3-4FA9-9AD7-107BD2561A9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AE80A7D-F780-4CF1-AD1C-9DF2E11465B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8E3-4FA9-9AD7-107BD2561A9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8816361-9454-4A72-BCEA-58668BBD069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8E3-4FA9-9AD7-107BD2561A9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EB5622D-D949-489D-BC90-EBE8B3E54FA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8E3-4FA9-9AD7-107BD2561A9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3114650-F4B9-4208-8BA4-37DEC886EB8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8E3-4FA9-9AD7-107BD2561A9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C03FB98-216E-4758-A780-6789B51EF9B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8E3-4FA9-9AD7-107BD2561A9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90CB42C-E05B-4CE6-9940-8CB9980F348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8E3-4FA9-9AD7-107BD2561A9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EC2AA03-234B-4D52-A5B2-A3931C81BB6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8E3-4FA9-9AD7-107BD2561A9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D1A4F29-FB77-481C-8308-006D04A81B4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8E3-4FA9-9AD7-107BD2561A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Sheet6!$N$9:$N$19</c:f>
              <c:numCache>
                <c:formatCode>General</c:formatCode>
                <c:ptCount val="11"/>
                <c:pt idx="0">
                  <c:v>2.7</c:v>
                </c:pt>
                <c:pt idx="1">
                  <c:v>1.4</c:v>
                </c:pt>
                <c:pt idx="2">
                  <c:v>1.8</c:v>
                </c:pt>
                <c:pt idx="3">
                  <c:v>2.2999999999999998</c:v>
                </c:pt>
                <c:pt idx="4">
                  <c:v>1.9</c:v>
                </c:pt>
                <c:pt idx="5">
                  <c:v>2.2000000000000002</c:v>
                </c:pt>
                <c:pt idx="6">
                  <c:v>1.3</c:v>
                </c:pt>
                <c:pt idx="7">
                  <c:v>1.1000000000000001</c:v>
                </c:pt>
                <c:pt idx="8">
                  <c:v>1.7</c:v>
                </c:pt>
                <c:pt idx="9">
                  <c:v>2.1</c:v>
                </c:pt>
                <c:pt idx="10">
                  <c:v>1.3</c:v>
                </c:pt>
              </c:numCache>
            </c:numRef>
          </c:xVal>
          <c:yVal>
            <c:numRef>
              <c:f>Sheet6!$O$9:$O$19</c:f>
              <c:numCache>
                <c:formatCode>General</c:formatCode>
                <c:ptCount val="11"/>
                <c:pt idx="0">
                  <c:v>2.4</c:v>
                </c:pt>
                <c:pt idx="1">
                  <c:v>2.6</c:v>
                </c:pt>
                <c:pt idx="2">
                  <c:v>2.5</c:v>
                </c:pt>
                <c:pt idx="3">
                  <c:v>2.2999999999999998</c:v>
                </c:pt>
                <c:pt idx="4">
                  <c:v>2.2000000000000002</c:v>
                </c:pt>
                <c:pt idx="5">
                  <c:v>1.9</c:v>
                </c:pt>
                <c:pt idx="6">
                  <c:v>1.8</c:v>
                </c:pt>
                <c:pt idx="7">
                  <c:v>1.6</c:v>
                </c:pt>
                <c:pt idx="8">
                  <c:v>1.4</c:v>
                </c:pt>
                <c:pt idx="9">
                  <c:v>1.4</c:v>
                </c:pt>
                <c:pt idx="10">
                  <c:v>0.8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Sheet6!$M$9:$M$19</c15:f>
                <c15:dlblRangeCache>
                  <c:ptCount val="11"/>
                  <c:pt idx="0">
                    <c:v>互联网</c:v>
                  </c:pt>
                  <c:pt idx="1">
                    <c:v>政府</c:v>
                  </c:pt>
                  <c:pt idx="2">
                    <c:v>医疗</c:v>
                  </c:pt>
                  <c:pt idx="3">
                    <c:v>电信</c:v>
                  </c:pt>
                  <c:pt idx="4">
                    <c:v>制造</c:v>
                  </c:pt>
                  <c:pt idx="5">
                    <c:v>金融</c:v>
                  </c:pt>
                  <c:pt idx="6">
                    <c:v>能源</c:v>
                  </c:pt>
                  <c:pt idx="7">
                    <c:v>教育</c:v>
                  </c:pt>
                  <c:pt idx="8">
                    <c:v>零售</c:v>
                  </c:pt>
                  <c:pt idx="9">
                    <c:v>流通</c:v>
                  </c:pt>
                  <c:pt idx="10">
                    <c:v>交通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C8E3-4FA9-9AD7-107BD2561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308160"/>
        <c:axId val="915446384"/>
      </c:scatterChart>
      <c:valAx>
        <c:axId val="91830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5446384"/>
        <c:crossesAt val="1"/>
        <c:crossBetween val="midCat"/>
      </c:valAx>
      <c:valAx>
        <c:axId val="915446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8308160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0.68784</cdr:x>
      <cdr:y>0.85073</cdr:y>
    </cdr:from>
    <cdr:to>
      <cdr:x>1</cdr:x>
      <cdr:y>0.91893</cdr:y>
    </cdr:to>
    <cdr:sp macro="" textlink="">
      <cdr:nvSpPr>
        <cdr:cNvPr id="2" name="文本框 22">
          <a:extLst xmlns:a="http://schemas.openxmlformats.org/drawingml/2006/main">
            <a:ext uri="{FF2B5EF4-FFF2-40B4-BE49-F238E27FC236}">
              <a16:creationId xmlns:a16="http://schemas.microsoft.com/office/drawing/2014/main" id="{801B14F1-9DD2-40B8-806F-BEC80323245A}"/>
            </a:ext>
          </a:extLst>
        </cdr:cNvPr>
        <cdr:cNvSpPr txBox="1"/>
      </cdr:nvSpPr>
      <cdr:spPr>
        <a:xfrm xmlns:a="http://schemas.openxmlformats.org/drawingml/2006/main">
          <a:off x="6355004" y="3455717"/>
          <a:ext cx="288412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dirty="0">
              <a:solidFill>
                <a:schemeClr val="bg1">
                  <a:lumMod val="50000"/>
                </a:schemeClr>
              </a:solidFill>
            </a:rPr>
            <a:t>说明：该选项为多选题，比例超过</a:t>
          </a:r>
          <a:r>
            <a:rPr lang="en-US" altLang="zh-CN" sz="1200" dirty="0">
              <a:solidFill>
                <a:schemeClr val="bg1">
                  <a:lumMod val="50000"/>
                </a:schemeClr>
              </a:solidFill>
            </a:rPr>
            <a:t>100%</a:t>
          </a:r>
          <a:endParaRPr lang="zh-CN" altLang="en-US" sz="12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0.68784</cdr:x>
      <cdr:y>0.85073</cdr:y>
    </cdr:from>
    <cdr:to>
      <cdr:x>1</cdr:x>
      <cdr:y>0.91893</cdr:y>
    </cdr:to>
    <cdr:sp macro="" textlink="">
      <cdr:nvSpPr>
        <cdr:cNvPr id="2" name="文本框 22">
          <a:extLst xmlns:a="http://schemas.openxmlformats.org/drawingml/2006/main">
            <a:ext uri="{FF2B5EF4-FFF2-40B4-BE49-F238E27FC236}">
              <a16:creationId xmlns:a16="http://schemas.microsoft.com/office/drawing/2014/main" id="{801B14F1-9DD2-40B8-806F-BEC80323245A}"/>
            </a:ext>
          </a:extLst>
        </cdr:cNvPr>
        <cdr:cNvSpPr txBox="1"/>
      </cdr:nvSpPr>
      <cdr:spPr>
        <a:xfrm xmlns:a="http://schemas.openxmlformats.org/drawingml/2006/main">
          <a:off x="6355004" y="3455717"/>
          <a:ext cx="288412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dirty="0">
              <a:solidFill>
                <a:schemeClr val="bg1">
                  <a:lumMod val="50000"/>
                </a:schemeClr>
              </a:solidFill>
            </a:rPr>
            <a:t>说明：该选项为多选题，比例超过</a:t>
          </a:r>
          <a:r>
            <a:rPr lang="en-US" altLang="zh-CN" sz="1200" dirty="0">
              <a:solidFill>
                <a:schemeClr val="bg1">
                  <a:lumMod val="50000"/>
                </a:schemeClr>
              </a:solidFill>
            </a:rPr>
            <a:t>100%</a:t>
          </a:r>
          <a:endParaRPr lang="zh-CN" altLang="en-US" sz="12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C1841-6107-4563-B199-5C966CAE090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019E9-1A67-4FE1-84AE-C766ED8D7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6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5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5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2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EDE9-36F5-44D6-B006-F9BABA00A2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63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AB-A7C6-4162-99C4-AE126587AD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44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1547-DA7B-488B-879C-0212DBCEE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68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3A08-AC8F-4EDC-B17C-EA07F59257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4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1877-5BC7-4A4C-B0EF-5C69BE9670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83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D888-8196-4CC5-B6FF-A16C9D0CC4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37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9C3-BFB9-4CBA-9782-50C412F37C1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DB7-C773-4037-A8AD-14956CC9D0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9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E6A0-3D6D-44C9-B9E2-B86767A8A9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16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4C92-B2D0-4804-B0F9-043A935810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50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D169-47A6-4007-A5FF-46F2B52A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7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7E40E-1B6A-44E3-A0D6-F220AD9905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98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9BCE5E-3E6E-43C9-A747-C4AE08ACCB67}"/>
              </a:ext>
            </a:extLst>
          </p:cNvPr>
          <p:cNvSpPr txBox="1"/>
          <p:nvPr/>
        </p:nvSpPr>
        <p:spPr>
          <a:xfrm>
            <a:off x="8043249" y="4275413"/>
            <a:ext cx="2515433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数据分析师  高志丽</a:t>
            </a:r>
            <a:endParaRPr lang="en-US" altLang="zh-CN" sz="2000" spc="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2019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月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6B7755-1F08-47AE-A45C-0F566E8451C7}"/>
              </a:ext>
            </a:extLst>
          </p:cNvPr>
          <p:cNvGrpSpPr/>
          <p:nvPr/>
        </p:nvGrpSpPr>
        <p:grpSpPr>
          <a:xfrm>
            <a:off x="1156186" y="1996713"/>
            <a:ext cx="9879628" cy="2185734"/>
            <a:chOff x="989453" y="1751097"/>
            <a:chExt cx="9879628" cy="218573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16E34AF-7DD9-4DAE-AE1F-C95BF3E2E54E}"/>
                </a:ext>
              </a:extLst>
            </p:cNvPr>
            <p:cNvSpPr txBox="1"/>
            <p:nvPr/>
          </p:nvSpPr>
          <p:spPr>
            <a:xfrm>
              <a:off x="989453" y="1751097"/>
              <a:ext cx="98796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</a:t>
              </a:r>
              <a:r>
                <a:rPr lang="en-US" altLang="zh-CN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大数据市场分析报告</a:t>
              </a:r>
              <a:r>
                <a:rPr lang="en-US" altLang="zh-CN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B2D72B7-AD28-4A32-8D70-5863B4EB87E0}"/>
                </a:ext>
              </a:extLst>
            </p:cNvPr>
            <p:cNvSpPr/>
            <p:nvPr/>
          </p:nvSpPr>
          <p:spPr>
            <a:xfrm>
              <a:off x="5439791" y="2921168"/>
              <a:ext cx="504946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60000" indent="457200" algn="r"/>
              <a:r>
                <a:rPr lang="zh-CN" altLang="en-US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可视化改造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50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9424207b31126edb6f1a1070_014">
            <a:extLst>
              <a:ext uri="{FF2B5EF4-FFF2-40B4-BE49-F238E27FC236}">
                <a16:creationId xmlns:a16="http://schemas.microsoft.com/office/drawing/2014/main" id="{D2856682-047C-40AF-9FEC-069CB105C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7"/>
          <a:stretch/>
        </p:blipFill>
        <p:spPr bwMode="auto">
          <a:xfrm>
            <a:off x="2322285" y="391350"/>
            <a:ext cx="9144000" cy="657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1CFFE9-438A-434D-9132-DD5985BC8639}"/>
              </a:ext>
            </a:extLst>
          </p:cNvPr>
          <p:cNvSpPr txBox="1"/>
          <p:nvPr/>
        </p:nvSpPr>
        <p:spPr>
          <a:xfrm>
            <a:off x="0" y="1253692"/>
            <a:ext cx="2772229" cy="21351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单个页面放置</a:t>
            </a: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zh-CN" altLang="en-US" sz="1600" dirty="0">
                <a:solidFill>
                  <a:schemeClr val="bg1"/>
                </a:solidFill>
              </a:rPr>
              <a:t>张图标过于拥挤，拆分为</a:t>
            </a: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zh-CN" altLang="en-US" sz="1600" dirty="0">
                <a:solidFill>
                  <a:schemeClr val="bg1"/>
                </a:solidFill>
              </a:rPr>
              <a:t>张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标题修改为说明性文字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饼图无法清晰展示比重，改为水平条形图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颜色过于花哨且不利于分辨，修改为简单颜色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34A34A-9B9E-44A4-8A45-2D95EB93782D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345DC2-F93F-42AA-8D61-4C930CCAC8D1}"/>
              </a:ext>
            </a:extLst>
          </p:cNvPr>
          <p:cNvSpPr txBox="1"/>
          <p:nvPr/>
        </p:nvSpPr>
        <p:spPr>
          <a:xfrm>
            <a:off x="0" y="4110006"/>
            <a:ext cx="2772229" cy="1542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斜体字不利于阅读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去掉网格线等干扰因素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使用条形图突出展示重要问题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去掉不必要的纵坐标轴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企业现有数据规模主要集中在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1T-10T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50T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两个级别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BE86964-59E0-40AE-9F3C-595AEB64405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4997" y="1654629"/>
          <a:ext cx="8015517" cy="426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095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企业数据类型呈多样化分布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2AAE14F-9C13-408E-B2CF-578CBB887DA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756228"/>
          <a:ext cx="9361715" cy="3686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923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企业处理大数据面临的主要问题是：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数据多样性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92965DA-7103-4F28-BFB5-9181901B5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905934"/>
              </p:ext>
            </p:extLst>
          </p:nvPr>
        </p:nvGraphicFramePr>
        <p:xfrm>
          <a:off x="566055" y="1386438"/>
          <a:ext cx="8810174" cy="464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995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绝大多数企业已经认识到大数据的高价值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6B0ABD1-A23B-450A-9872-7E8D524088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480458"/>
          <a:ext cx="8405756" cy="423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45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9424207b31126edb6f1a1070_015">
            <a:extLst>
              <a:ext uri="{FF2B5EF4-FFF2-40B4-BE49-F238E27FC236}">
                <a16:creationId xmlns:a16="http://schemas.microsoft.com/office/drawing/2014/main" id="{AB031329-D0FA-47B8-8BE4-CA2A00573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2"/>
          <a:stretch/>
        </p:blipFill>
        <p:spPr bwMode="auto">
          <a:xfrm>
            <a:off x="2757715" y="-2860"/>
            <a:ext cx="9144000" cy="653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813F56-14A4-41C9-BD89-4C9308107C9B}"/>
              </a:ext>
            </a:extLst>
          </p:cNvPr>
          <p:cNvSpPr txBox="1"/>
          <p:nvPr/>
        </p:nvSpPr>
        <p:spPr>
          <a:xfrm>
            <a:off x="0" y="1253692"/>
            <a:ext cx="2772229" cy="12487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象限图过于杂乱，数据标注不清晰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饼图过于分散注意力，且无法展示各行业具体比重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6A4CF3-A13A-44E1-913F-03258DBF8574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3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各行业都存在大数据需求，潜在市场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需求可观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7856121" y="6196319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CCW Research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2CC83FB-7C97-40F1-9435-E349F359C5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754945"/>
          <a:ext cx="9608459" cy="444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9ADF424-5D0D-4915-A534-472E0506494F}"/>
              </a:ext>
            </a:extLst>
          </p:cNvPr>
          <p:cNvSpPr/>
          <p:nvPr/>
        </p:nvSpPr>
        <p:spPr>
          <a:xfrm>
            <a:off x="566056" y="1253783"/>
            <a:ext cx="1040674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互联网、政府、电信、金融规模较大，将占据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一半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市场份额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651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的行业均具有大数据高契合度和高应用可能性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7856121" y="6326948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CCW Research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3EF275-9DD2-4DB6-B72F-9E73F1CD821B}"/>
              </a:ext>
            </a:extLst>
          </p:cNvPr>
          <p:cNvSpPr txBox="1"/>
          <p:nvPr/>
        </p:nvSpPr>
        <p:spPr>
          <a:xfrm>
            <a:off x="535278" y="3452175"/>
            <a:ext cx="492443" cy="11698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契合度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38C8B9-986E-41C4-B0BB-DB8689F6252F}"/>
              </a:ext>
            </a:extLst>
          </p:cNvPr>
          <p:cNvSpPr txBox="1"/>
          <p:nvPr/>
        </p:nvSpPr>
        <p:spPr>
          <a:xfrm>
            <a:off x="535276" y="2733299"/>
            <a:ext cx="492443" cy="3338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E4331E-B255-4DE6-A3BC-FC23CC2F5462}"/>
              </a:ext>
            </a:extLst>
          </p:cNvPr>
          <p:cNvSpPr txBox="1"/>
          <p:nvPr/>
        </p:nvSpPr>
        <p:spPr>
          <a:xfrm>
            <a:off x="535275" y="4622053"/>
            <a:ext cx="492443" cy="310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C9D782-6F2A-4672-9C13-0AE1C87570AE}"/>
              </a:ext>
            </a:extLst>
          </p:cNvPr>
          <p:cNvSpPr txBox="1"/>
          <p:nvPr/>
        </p:nvSpPr>
        <p:spPr>
          <a:xfrm>
            <a:off x="3490683" y="1366652"/>
            <a:ext cx="185057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应用可能性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14A824-CE50-4D75-9A40-154EBF1B665D}"/>
              </a:ext>
            </a:extLst>
          </p:cNvPr>
          <p:cNvSpPr txBox="1"/>
          <p:nvPr/>
        </p:nvSpPr>
        <p:spPr>
          <a:xfrm>
            <a:off x="5439705" y="1364006"/>
            <a:ext cx="492443" cy="33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C54437-3221-4103-BCF8-700854E7C5BD}"/>
              </a:ext>
            </a:extLst>
          </p:cNvPr>
          <p:cNvSpPr txBox="1"/>
          <p:nvPr/>
        </p:nvSpPr>
        <p:spPr>
          <a:xfrm>
            <a:off x="2899792" y="1366652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低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54B6EAB0-32CD-4EB0-9103-A4B73FC54E7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175354" y="1800525"/>
          <a:ext cx="6420995" cy="437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DC9C8778-3129-4DFB-BF81-506984F00A96}"/>
              </a:ext>
            </a:extLst>
          </p:cNvPr>
          <p:cNvSpPr/>
          <p:nvPr/>
        </p:nvSpPr>
        <p:spPr>
          <a:xfrm>
            <a:off x="8057374" y="1583724"/>
            <a:ext cx="2960914" cy="899886"/>
          </a:xfrm>
          <a:prstGeom prst="wedgeRoundRectCallout">
            <a:avLst>
              <a:gd name="adj1" fmla="val -92557"/>
              <a:gd name="adj2" fmla="val 7217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高契合度和高应用可能性</a:t>
            </a:r>
          </a:p>
          <a:p>
            <a:pPr algn="ctr">
              <a:lnSpc>
                <a:spcPts val="2500"/>
              </a:lnSpc>
            </a:pPr>
            <a:r>
              <a:rPr lang="zh-CN" altLang="en-US" dirty="0"/>
              <a:t>优先关注行业用户</a:t>
            </a:r>
            <a:endParaRPr lang="en-US" altLang="zh-CN" dirty="0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BEA7941-5B86-4F44-B6DA-E86D5524BCF8}"/>
              </a:ext>
            </a:extLst>
          </p:cNvPr>
          <p:cNvSpPr/>
          <p:nvPr/>
        </p:nvSpPr>
        <p:spPr>
          <a:xfrm>
            <a:off x="1172861" y="3587171"/>
            <a:ext cx="2804053" cy="899886"/>
          </a:xfrm>
          <a:prstGeom prst="wedgeRoundRectCallout">
            <a:avLst>
              <a:gd name="adj1" fmla="val 93642"/>
              <a:gd name="adj2" fmla="val 2822"/>
              <a:gd name="adj3" fmla="val 16667"/>
            </a:avLst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较高契合度和应用可能性</a:t>
            </a:r>
            <a:endParaRPr lang="en-US" altLang="zh-CN" dirty="0"/>
          </a:p>
          <a:p>
            <a:pPr algn="ctr">
              <a:lnSpc>
                <a:spcPts val="2500"/>
              </a:lnSpc>
            </a:pPr>
            <a:r>
              <a:rPr lang="zh-CN" altLang="en-US" dirty="0"/>
              <a:t>值得关注行业用户</a:t>
            </a: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F53FD6AB-C90B-489D-B455-E5F936AD7EF3}"/>
              </a:ext>
            </a:extLst>
          </p:cNvPr>
          <p:cNvSpPr/>
          <p:nvPr/>
        </p:nvSpPr>
        <p:spPr>
          <a:xfrm>
            <a:off x="5892798" y="5274276"/>
            <a:ext cx="2960914" cy="899886"/>
          </a:xfrm>
          <a:prstGeom prst="wedgeRoundRectCallout">
            <a:avLst>
              <a:gd name="adj1" fmla="val -59223"/>
              <a:gd name="adj2" fmla="val -81049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较低契合度和应用可能性</a:t>
            </a:r>
          </a:p>
          <a:p>
            <a:pPr algn="ctr">
              <a:lnSpc>
                <a:spcPts val="2500"/>
              </a:lnSpc>
            </a:pPr>
            <a:r>
              <a:rPr lang="zh-CN" altLang="en-US" dirty="0"/>
              <a:t>适当关注行业用户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C1CC07-173A-4132-812C-3BA8F5DDFEED}"/>
              </a:ext>
            </a:extLst>
          </p:cNvPr>
          <p:cNvSpPr txBox="1"/>
          <p:nvPr/>
        </p:nvSpPr>
        <p:spPr>
          <a:xfrm>
            <a:off x="8853214" y="3882342"/>
            <a:ext cx="3164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契合度：表示该用户的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应用与大数据特性的契合程度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D88DAD-92DE-4099-B132-2397EED9AB95}"/>
              </a:ext>
            </a:extLst>
          </p:cNvPr>
          <p:cNvSpPr txBox="1"/>
          <p:nvPr/>
        </p:nvSpPr>
        <p:spPr>
          <a:xfrm>
            <a:off x="8853213" y="4487057"/>
            <a:ext cx="316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应用可能性：表示该用户出于主客观原因在短期内投资大数据的可能性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1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9424207b31126edb6f1a1070_016">
            <a:extLst>
              <a:ext uri="{FF2B5EF4-FFF2-40B4-BE49-F238E27FC236}">
                <a16:creationId xmlns:a16="http://schemas.microsoft.com/office/drawing/2014/main" id="{936C8F99-BD67-4AA6-99D3-CA9975897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7"/>
          <a:stretch/>
        </p:blipFill>
        <p:spPr bwMode="auto">
          <a:xfrm>
            <a:off x="2090058" y="141514"/>
            <a:ext cx="9144000" cy="657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84DE9C-6DC9-4D7D-94D6-27917C8A96CD}"/>
              </a:ext>
            </a:extLst>
          </p:cNvPr>
          <p:cNvSpPr txBox="1"/>
          <p:nvPr/>
        </p:nvSpPr>
        <p:spPr>
          <a:xfrm>
            <a:off x="0" y="1253692"/>
            <a:ext cx="2772229" cy="6578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标题改为说明性文字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统一图表颜色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0EC4CF-7FF5-4421-AA5E-B1D31CC8F53C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44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市场产品需求集中在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上，技术需求集中在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内存计算技术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793DFFEC-0644-4A22-9377-8345C809FC1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39444" y="1944858"/>
          <a:ext cx="5314242" cy="240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5BA0C723-485E-468D-817D-7AFC80D8098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53687" y="1944857"/>
          <a:ext cx="5998870" cy="286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801B14F1-9DD2-40B8-806F-BEC80323245A}"/>
              </a:ext>
            </a:extLst>
          </p:cNvPr>
          <p:cNvSpPr txBox="1"/>
          <p:nvPr/>
        </p:nvSpPr>
        <p:spPr>
          <a:xfrm>
            <a:off x="7773713" y="4673792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说明：该选项为多选题，比例超过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5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1CB4972E-08C4-4218-9AFF-9FA80FC6BC13}"/>
              </a:ext>
            </a:extLst>
          </p:cNvPr>
          <p:cNvGrpSpPr/>
          <p:nvPr/>
        </p:nvGrpSpPr>
        <p:grpSpPr>
          <a:xfrm>
            <a:off x="906761" y="1547689"/>
            <a:ext cx="10378477" cy="4761116"/>
            <a:chOff x="906761" y="1547689"/>
            <a:chExt cx="10378477" cy="476111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1BB13DC-31DB-4760-8C41-E70C87882A8C}"/>
                </a:ext>
              </a:extLst>
            </p:cNvPr>
            <p:cNvSpPr/>
            <p:nvPr/>
          </p:nvSpPr>
          <p:spPr>
            <a:xfrm>
              <a:off x="906761" y="1547689"/>
              <a:ext cx="2503160" cy="376262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7E28BA-C642-40A8-9D2D-DFAE0EF62B91}"/>
                </a:ext>
              </a:extLst>
            </p:cNvPr>
            <p:cNvSpPr/>
            <p:nvPr/>
          </p:nvSpPr>
          <p:spPr>
            <a:xfrm>
              <a:off x="3540403" y="1547689"/>
              <a:ext cx="2503160" cy="37626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C3A456-8BDA-4293-830C-746C23442BD3}"/>
                </a:ext>
              </a:extLst>
            </p:cNvPr>
            <p:cNvSpPr/>
            <p:nvPr/>
          </p:nvSpPr>
          <p:spPr>
            <a:xfrm>
              <a:off x="6173619" y="1547689"/>
              <a:ext cx="2503160" cy="37626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E024C91-7ADB-495C-8C72-44CE1711C87E}"/>
                </a:ext>
              </a:extLst>
            </p:cNvPr>
            <p:cNvSpPr/>
            <p:nvPr/>
          </p:nvSpPr>
          <p:spPr>
            <a:xfrm>
              <a:off x="906761" y="3379157"/>
              <a:ext cx="2503160" cy="1624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120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对原</a:t>
              </a:r>
              <a:r>
                <a:rPr lang="en-US" altLang="zh-CN" sz="1600" dirty="0">
                  <a:solidFill>
                    <a:schemeClr val="bg1"/>
                  </a:solidFill>
                </a:rPr>
                <a:t>《</a:t>
              </a:r>
              <a:r>
                <a:rPr lang="zh-CN" altLang="en-US" sz="1600" dirty="0">
                  <a:solidFill>
                    <a:schemeClr val="bg1"/>
                  </a:solidFill>
                </a:rPr>
                <a:t>大数据市场分析报告</a:t>
              </a:r>
              <a:r>
                <a:rPr lang="en-US" altLang="zh-CN" sz="1600" dirty="0">
                  <a:solidFill>
                    <a:schemeClr val="bg1"/>
                  </a:solidFill>
                </a:rPr>
                <a:t>》</a:t>
              </a:r>
              <a:r>
                <a:rPr lang="zh-CN" altLang="en-US" sz="1600" dirty="0">
                  <a:solidFill>
                    <a:schemeClr val="bg1"/>
                  </a:solidFill>
                </a:rPr>
                <a:t>的“市场分析”部分进行可视化提升改造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3432196-5675-4C3A-BE3F-2BF28D41F7F6}"/>
                </a:ext>
              </a:extLst>
            </p:cNvPr>
            <p:cNvSpPr/>
            <p:nvPr/>
          </p:nvSpPr>
          <p:spPr>
            <a:xfrm>
              <a:off x="3540403" y="3379157"/>
              <a:ext cx="2503160" cy="1624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120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改进数据展示方式，并增加故事逻辑，增强分析的生动鲜明性。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8D4381E-A8C4-4AF9-A8C7-1D76B60ED724}"/>
                </a:ext>
              </a:extLst>
            </p:cNvPr>
            <p:cNvSpPr/>
            <p:nvPr/>
          </p:nvSpPr>
          <p:spPr>
            <a:xfrm>
              <a:off x="6173194" y="3379157"/>
              <a:ext cx="2504011" cy="2929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12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原报告页面展示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修改方案说明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修改后报告页面展示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1200"/>
                </a:spcBef>
              </a:pP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1200"/>
                </a:spcBef>
              </a:pP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4DBBAF-F1DF-4455-A67C-2C0E8124CDC5}"/>
                </a:ext>
              </a:extLst>
            </p:cNvPr>
            <p:cNvSpPr/>
            <p:nvPr/>
          </p:nvSpPr>
          <p:spPr>
            <a:xfrm>
              <a:off x="8782077" y="1547689"/>
              <a:ext cx="2503160" cy="376262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1179D4A-C3B4-43DD-8ECE-45BE3DDD1E52}"/>
                </a:ext>
              </a:extLst>
            </p:cNvPr>
            <p:cNvSpPr/>
            <p:nvPr/>
          </p:nvSpPr>
          <p:spPr>
            <a:xfrm>
              <a:off x="8782077" y="3379157"/>
              <a:ext cx="2503161" cy="119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原则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ts val="120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简洁、生动、清晰</a:t>
              </a:r>
            </a:p>
            <a:p>
              <a:pPr algn="ctr">
                <a:lnSpc>
                  <a:spcPct val="120000"/>
                </a:lnSpc>
              </a:pP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A82BB33-848C-44AE-9568-ECF7FBDB224F}"/>
                </a:ext>
              </a:extLst>
            </p:cNvPr>
            <p:cNvGrpSpPr/>
            <p:nvPr/>
          </p:nvGrpSpPr>
          <p:grpSpPr>
            <a:xfrm>
              <a:off x="1952752" y="2385069"/>
              <a:ext cx="503839" cy="550175"/>
              <a:chOff x="5967146" y="3323558"/>
              <a:chExt cx="1928812" cy="2106613"/>
            </a:xfrm>
            <a:solidFill>
              <a:schemeClr val="bg1"/>
            </a:solidFill>
          </p:grpSpPr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61F55BE5-CBF1-48FA-B719-4B4B749FA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7146" y="3323558"/>
                <a:ext cx="1928812" cy="2106613"/>
              </a:xfrm>
              <a:custGeom>
                <a:avLst/>
                <a:gdLst>
                  <a:gd name="T0" fmla="*/ 0 w 514"/>
                  <a:gd name="T1" fmla="*/ 231 h 561"/>
                  <a:gd name="T2" fmla="*/ 193 w 514"/>
                  <a:gd name="T3" fmla="*/ 13 h 561"/>
                  <a:gd name="T4" fmla="*/ 434 w 514"/>
                  <a:gd name="T5" fmla="*/ 186 h 561"/>
                  <a:gd name="T6" fmla="*/ 417 w 514"/>
                  <a:gd name="T7" fmla="*/ 324 h 561"/>
                  <a:gd name="T8" fmla="*/ 422 w 514"/>
                  <a:gd name="T9" fmla="*/ 359 h 561"/>
                  <a:gd name="T10" fmla="*/ 486 w 514"/>
                  <a:gd name="T11" fmla="*/ 431 h 561"/>
                  <a:gd name="T12" fmla="*/ 498 w 514"/>
                  <a:gd name="T13" fmla="*/ 518 h 561"/>
                  <a:gd name="T14" fmla="*/ 424 w 514"/>
                  <a:gd name="T15" fmla="*/ 559 h 561"/>
                  <a:gd name="T16" fmla="*/ 371 w 514"/>
                  <a:gd name="T17" fmla="*/ 531 h 561"/>
                  <a:gd name="T18" fmla="*/ 302 w 514"/>
                  <a:gd name="T19" fmla="*/ 451 h 561"/>
                  <a:gd name="T20" fmla="*/ 275 w 514"/>
                  <a:gd name="T21" fmla="*/ 442 h 561"/>
                  <a:gd name="T22" fmla="*/ 2 w 514"/>
                  <a:gd name="T23" fmla="*/ 263 h 561"/>
                  <a:gd name="T24" fmla="*/ 0 w 514"/>
                  <a:gd name="T25" fmla="*/ 231 h 561"/>
                  <a:gd name="T26" fmla="*/ 219 w 514"/>
                  <a:gd name="T27" fmla="*/ 75 h 561"/>
                  <a:gd name="T28" fmla="*/ 63 w 514"/>
                  <a:gd name="T29" fmla="*/ 231 h 561"/>
                  <a:gd name="T30" fmla="*/ 219 w 514"/>
                  <a:gd name="T31" fmla="*/ 388 h 561"/>
                  <a:gd name="T32" fmla="*/ 376 w 514"/>
                  <a:gd name="T33" fmla="*/ 230 h 561"/>
                  <a:gd name="T34" fmla="*/ 219 w 514"/>
                  <a:gd name="T35" fmla="*/ 75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4" h="561">
                    <a:moveTo>
                      <a:pt x="0" y="231"/>
                    </a:moveTo>
                    <a:cubicBezTo>
                      <a:pt x="0" y="120"/>
                      <a:pt x="84" y="24"/>
                      <a:pt x="193" y="13"/>
                    </a:cubicBezTo>
                    <a:cubicBezTo>
                      <a:pt x="307" y="0"/>
                      <a:pt x="411" y="75"/>
                      <a:pt x="434" y="186"/>
                    </a:cubicBezTo>
                    <a:cubicBezTo>
                      <a:pt x="444" y="234"/>
                      <a:pt x="438" y="280"/>
                      <a:pt x="417" y="324"/>
                    </a:cubicBezTo>
                    <a:cubicBezTo>
                      <a:pt x="410" y="339"/>
                      <a:pt x="412" y="348"/>
                      <a:pt x="422" y="359"/>
                    </a:cubicBezTo>
                    <a:cubicBezTo>
                      <a:pt x="444" y="382"/>
                      <a:pt x="465" y="406"/>
                      <a:pt x="486" y="431"/>
                    </a:cubicBezTo>
                    <a:cubicBezTo>
                      <a:pt x="508" y="457"/>
                      <a:pt x="514" y="486"/>
                      <a:pt x="498" y="518"/>
                    </a:cubicBezTo>
                    <a:cubicBezTo>
                      <a:pt x="483" y="547"/>
                      <a:pt x="458" y="561"/>
                      <a:pt x="424" y="559"/>
                    </a:cubicBezTo>
                    <a:cubicBezTo>
                      <a:pt x="403" y="557"/>
                      <a:pt x="385" y="547"/>
                      <a:pt x="371" y="531"/>
                    </a:cubicBezTo>
                    <a:cubicBezTo>
                      <a:pt x="348" y="504"/>
                      <a:pt x="324" y="478"/>
                      <a:pt x="302" y="451"/>
                    </a:cubicBezTo>
                    <a:cubicBezTo>
                      <a:pt x="294" y="442"/>
                      <a:pt x="287" y="439"/>
                      <a:pt x="275" y="442"/>
                    </a:cubicBezTo>
                    <a:cubicBezTo>
                      <a:pt x="145" y="474"/>
                      <a:pt x="24" y="395"/>
                      <a:pt x="2" y="263"/>
                    </a:cubicBezTo>
                    <a:cubicBezTo>
                      <a:pt x="0" y="253"/>
                      <a:pt x="0" y="242"/>
                      <a:pt x="0" y="231"/>
                    </a:cubicBezTo>
                    <a:close/>
                    <a:moveTo>
                      <a:pt x="219" y="75"/>
                    </a:moveTo>
                    <a:cubicBezTo>
                      <a:pt x="133" y="75"/>
                      <a:pt x="63" y="145"/>
                      <a:pt x="63" y="231"/>
                    </a:cubicBezTo>
                    <a:cubicBezTo>
                      <a:pt x="63" y="317"/>
                      <a:pt x="134" y="388"/>
                      <a:pt x="219" y="388"/>
                    </a:cubicBezTo>
                    <a:cubicBezTo>
                      <a:pt x="304" y="387"/>
                      <a:pt x="375" y="315"/>
                      <a:pt x="376" y="230"/>
                    </a:cubicBezTo>
                    <a:cubicBezTo>
                      <a:pt x="376" y="145"/>
                      <a:pt x="305" y="75"/>
                      <a:pt x="219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EBA9E847-6DCD-45FF-92F1-5FB8223BA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5121" y="4036345"/>
                <a:ext cx="647700" cy="650875"/>
              </a:xfrm>
              <a:custGeom>
                <a:avLst/>
                <a:gdLst>
                  <a:gd name="T0" fmla="*/ 137 w 173"/>
                  <a:gd name="T1" fmla="*/ 173 h 173"/>
                  <a:gd name="T2" fmla="*/ 0 w 173"/>
                  <a:gd name="T3" fmla="*/ 31 h 173"/>
                  <a:gd name="T4" fmla="*/ 24 w 173"/>
                  <a:gd name="T5" fmla="*/ 2 h 173"/>
                  <a:gd name="T6" fmla="*/ 53 w 173"/>
                  <a:gd name="T7" fmla="*/ 30 h 173"/>
                  <a:gd name="T8" fmla="*/ 122 w 173"/>
                  <a:gd name="T9" fmla="*/ 116 h 173"/>
                  <a:gd name="T10" fmla="*/ 143 w 173"/>
                  <a:gd name="T11" fmla="*/ 120 h 173"/>
                  <a:gd name="T12" fmla="*/ 171 w 173"/>
                  <a:gd name="T13" fmla="*/ 149 h 173"/>
                  <a:gd name="T14" fmla="*/ 137 w 173"/>
                  <a:gd name="T1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73">
                    <a:moveTo>
                      <a:pt x="137" y="173"/>
                    </a:moveTo>
                    <a:cubicBezTo>
                      <a:pt x="65" y="171"/>
                      <a:pt x="0" y="104"/>
                      <a:pt x="0" y="31"/>
                    </a:cubicBezTo>
                    <a:cubicBezTo>
                      <a:pt x="0" y="16"/>
                      <a:pt x="7" y="4"/>
                      <a:pt x="24" y="2"/>
                    </a:cubicBezTo>
                    <a:cubicBezTo>
                      <a:pt x="40" y="0"/>
                      <a:pt x="51" y="11"/>
                      <a:pt x="53" y="30"/>
                    </a:cubicBezTo>
                    <a:cubicBezTo>
                      <a:pt x="58" y="76"/>
                      <a:pt x="82" y="106"/>
                      <a:pt x="122" y="116"/>
                    </a:cubicBezTo>
                    <a:cubicBezTo>
                      <a:pt x="129" y="118"/>
                      <a:pt x="136" y="118"/>
                      <a:pt x="143" y="120"/>
                    </a:cubicBezTo>
                    <a:cubicBezTo>
                      <a:pt x="163" y="123"/>
                      <a:pt x="173" y="134"/>
                      <a:pt x="171" y="149"/>
                    </a:cubicBezTo>
                    <a:cubicBezTo>
                      <a:pt x="169" y="164"/>
                      <a:pt x="156" y="173"/>
                      <a:pt x="137" y="1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" name="Freeform 56">
              <a:extLst>
                <a:ext uri="{FF2B5EF4-FFF2-40B4-BE49-F238E27FC236}">
                  <a16:creationId xmlns:a16="http://schemas.microsoft.com/office/drawing/2014/main" id="{EDABA456-78F9-4C66-9DD5-F7F5762AC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069" y="2328170"/>
              <a:ext cx="600516" cy="65357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124">
              <a:extLst>
                <a:ext uri="{FF2B5EF4-FFF2-40B4-BE49-F238E27FC236}">
                  <a16:creationId xmlns:a16="http://schemas.microsoft.com/office/drawing/2014/main" id="{CC7DF8EA-2C86-4431-B57D-5FF47DCB0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161" y="2469084"/>
              <a:ext cx="481944" cy="481850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A9807D0-8FF6-410B-B960-7F79966BAA68}"/>
                </a:ext>
              </a:extLst>
            </p:cNvPr>
            <p:cNvGrpSpPr/>
            <p:nvPr/>
          </p:nvGrpSpPr>
          <p:grpSpPr>
            <a:xfrm>
              <a:off x="4552325" y="2385069"/>
              <a:ext cx="459044" cy="500934"/>
              <a:chOff x="337730" y="224999"/>
              <a:chExt cx="502239" cy="548179"/>
            </a:xfrm>
            <a:solidFill>
              <a:schemeClr val="bg1"/>
            </a:solidFill>
          </p:grpSpPr>
          <p:sp>
            <p:nvSpPr>
              <p:cNvPr id="38" name="圆角矩形 22">
                <a:extLst>
                  <a:ext uri="{FF2B5EF4-FFF2-40B4-BE49-F238E27FC236}">
                    <a16:creationId xmlns:a16="http://schemas.microsoft.com/office/drawing/2014/main" id="{F3FE6C9B-86A9-447D-B1EF-98DDC02D27FF}"/>
                  </a:ext>
                </a:extLst>
              </p:cNvPr>
              <p:cNvSpPr/>
              <p:nvPr/>
            </p:nvSpPr>
            <p:spPr>
              <a:xfrm>
                <a:off x="337730" y="521354"/>
                <a:ext cx="117978" cy="251824"/>
              </a:xfrm>
              <a:prstGeom prst="roundRect">
                <a:avLst/>
              </a:pr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23">
                <a:extLst>
                  <a:ext uri="{FF2B5EF4-FFF2-40B4-BE49-F238E27FC236}">
                    <a16:creationId xmlns:a16="http://schemas.microsoft.com/office/drawing/2014/main" id="{025FCD48-0F13-4842-B822-4BF1135BEA3E}"/>
                  </a:ext>
                </a:extLst>
              </p:cNvPr>
              <p:cNvSpPr/>
              <p:nvPr/>
            </p:nvSpPr>
            <p:spPr>
              <a:xfrm>
                <a:off x="493444" y="598590"/>
                <a:ext cx="117978" cy="174588"/>
              </a:xfrm>
              <a:prstGeom prst="roundRect">
                <a:avLst/>
              </a:pr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0">
                <a:extLst>
                  <a:ext uri="{FF2B5EF4-FFF2-40B4-BE49-F238E27FC236}">
                    <a16:creationId xmlns:a16="http://schemas.microsoft.com/office/drawing/2014/main" id="{66424F8F-F287-4A7F-90ED-4177E2BA4988}"/>
                  </a:ext>
                </a:extLst>
              </p:cNvPr>
              <p:cNvSpPr/>
              <p:nvPr/>
            </p:nvSpPr>
            <p:spPr>
              <a:xfrm>
                <a:off x="651535" y="669369"/>
                <a:ext cx="117978" cy="103809"/>
              </a:xfrm>
              <a:prstGeom prst="roundRect">
                <a:avLst/>
              </a:pr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31">
                <a:extLst>
                  <a:ext uri="{FF2B5EF4-FFF2-40B4-BE49-F238E27FC236}">
                    <a16:creationId xmlns:a16="http://schemas.microsoft.com/office/drawing/2014/main" id="{7617BF31-74C3-4A75-9EAF-5F151D8E2E90}"/>
                  </a:ext>
                </a:extLst>
              </p:cNvPr>
              <p:cNvSpPr/>
              <p:nvPr/>
            </p:nvSpPr>
            <p:spPr>
              <a:xfrm rot="16980000">
                <a:off x="444287" y="140117"/>
                <a:ext cx="310800" cy="480564"/>
              </a:xfrm>
              <a:custGeom>
                <a:avLst/>
                <a:gdLst>
                  <a:gd name="connsiteX0" fmla="*/ 286810 w 310800"/>
                  <a:gd name="connsiteY0" fmla="*/ 285910 h 480564"/>
                  <a:gd name="connsiteX1" fmla="*/ 310800 w 310800"/>
                  <a:gd name="connsiteY1" fmla="*/ 458363 h 480564"/>
                  <a:gd name="connsiteX2" fmla="*/ 138108 w 310800"/>
                  <a:gd name="connsiteY2" fmla="*/ 480564 h 480564"/>
                  <a:gd name="connsiteX3" fmla="*/ 183535 w 310800"/>
                  <a:gd name="connsiteY3" fmla="*/ 421099 h 480564"/>
                  <a:gd name="connsiteX4" fmla="*/ 0 w 310800"/>
                  <a:gd name="connsiteY4" fmla="*/ 280892 h 480564"/>
                  <a:gd name="connsiteX5" fmla="*/ 2550 w 310800"/>
                  <a:gd name="connsiteY5" fmla="*/ 277554 h 480564"/>
                  <a:gd name="connsiteX6" fmla="*/ 2186 w 310800"/>
                  <a:gd name="connsiteY6" fmla="*/ 277554 h 480564"/>
                  <a:gd name="connsiteX7" fmla="*/ 107841 w 310800"/>
                  <a:gd name="connsiteY7" fmla="*/ 138777 h 480564"/>
                  <a:gd name="connsiteX8" fmla="*/ 2186 w 310800"/>
                  <a:gd name="connsiteY8" fmla="*/ 0 h 480564"/>
                  <a:gd name="connsiteX9" fmla="*/ 107841 w 310800"/>
                  <a:gd name="connsiteY9" fmla="*/ 0 h 480564"/>
                  <a:gd name="connsiteX10" fmla="*/ 213495 w 310800"/>
                  <a:gd name="connsiteY10" fmla="*/ 138777 h 480564"/>
                  <a:gd name="connsiteX11" fmla="*/ 124301 w 310800"/>
                  <a:gd name="connsiteY11" fmla="*/ 255933 h 480564"/>
                  <a:gd name="connsiteX12" fmla="*/ 241383 w 310800"/>
                  <a:gd name="connsiteY12" fmla="*/ 345375 h 48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0800" h="480564">
                    <a:moveTo>
                      <a:pt x="286810" y="285910"/>
                    </a:moveTo>
                    <a:lnTo>
                      <a:pt x="310800" y="458363"/>
                    </a:lnTo>
                    <a:lnTo>
                      <a:pt x="138108" y="480564"/>
                    </a:lnTo>
                    <a:lnTo>
                      <a:pt x="183535" y="421099"/>
                    </a:lnTo>
                    <a:lnTo>
                      <a:pt x="0" y="280892"/>
                    </a:lnTo>
                    <a:lnTo>
                      <a:pt x="2550" y="277554"/>
                    </a:lnTo>
                    <a:lnTo>
                      <a:pt x="2186" y="277554"/>
                    </a:lnTo>
                    <a:lnTo>
                      <a:pt x="107841" y="138777"/>
                    </a:lnTo>
                    <a:lnTo>
                      <a:pt x="2186" y="0"/>
                    </a:lnTo>
                    <a:lnTo>
                      <a:pt x="107841" y="0"/>
                    </a:lnTo>
                    <a:lnTo>
                      <a:pt x="213495" y="138777"/>
                    </a:lnTo>
                    <a:lnTo>
                      <a:pt x="124301" y="255933"/>
                    </a:lnTo>
                    <a:lnTo>
                      <a:pt x="241383" y="34537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91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9424207b31126edb6f1a1070_017">
            <a:extLst>
              <a:ext uri="{FF2B5EF4-FFF2-40B4-BE49-F238E27FC236}">
                <a16:creationId xmlns:a16="http://schemas.microsoft.com/office/drawing/2014/main" id="{0DBF0776-57F4-4A57-B9CE-8D710952D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4"/>
          <a:stretch/>
        </p:blipFill>
        <p:spPr bwMode="auto">
          <a:xfrm>
            <a:off x="2046515" y="0"/>
            <a:ext cx="9144000" cy="65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B6009D-A321-4AD5-80AC-283E4114994E}"/>
              </a:ext>
            </a:extLst>
          </p:cNvPr>
          <p:cNvSpPr txBox="1"/>
          <p:nvPr/>
        </p:nvSpPr>
        <p:spPr>
          <a:xfrm>
            <a:off x="0" y="1253692"/>
            <a:ext cx="2772229" cy="6578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标题改为说明性文字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统一图表颜色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5768D-451D-4161-A85C-C3390C96A061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5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市场驱动因素主要存在于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数据管理和提升信息处理速度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7C6B35CC-27B0-434F-AFA6-CDB115656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092909"/>
              </p:ext>
            </p:extLst>
          </p:nvPr>
        </p:nvGraphicFramePr>
        <p:xfrm>
          <a:off x="566055" y="1916724"/>
          <a:ext cx="9970648" cy="409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FA4AAFA-1519-4345-A9AE-066AC8A2B6CB}"/>
              </a:ext>
            </a:extLst>
          </p:cNvPr>
          <p:cNvSpPr/>
          <p:nvPr/>
        </p:nvSpPr>
        <p:spPr>
          <a:xfrm>
            <a:off x="566055" y="1253783"/>
            <a:ext cx="108287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目前市场主要关注数据的有效处理，对于大数据提升销量及提供决策等关键性后期应用暂未能列为首位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6CB0ED-8364-44E5-BC8B-F848D02823CC}"/>
              </a:ext>
            </a:extLst>
          </p:cNvPr>
          <p:cNvSpPr txBox="1"/>
          <p:nvPr/>
        </p:nvSpPr>
        <p:spPr>
          <a:xfrm>
            <a:off x="7396342" y="5465717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说明：该选项为多选题，比例超过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43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市场阻碍因素主要存在于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产品不成熟，缺乏成功案例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49797EF-45BB-4E3E-A456-B5E03458D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629589"/>
              </p:ext>
            </p:extLst>
          </p:nvPr>
        </p:nvGraphicFramePr>
        <p:xfrm>
          <a:off x="678595" y="1888587"/>
          <a:ext cx="9239127" cy="4062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0E96ADE-28DD-4170-9840-7712358F6B54}"/>
              </a:ext>
            </a:extLst>
          </p:cNvPr>
          <p:cNvSpPr/>
          <p:nvPr/>
        </p:nvSpPr>
        <p:spPr>
          <a:xfrm>
            <a:off x="566055" y="1253783"/>
            <a:ext cx="1113826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投入过高，投资回报不清晰也是主要的阻碍因素，而数据处理的技术原因和业务驱动需求也将阻碍市场发展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295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9424207b31126edb6f1a1070_018">
            <a:extLst>
              <a:ext uri="{FF2B5EF4-FFF2-40B4-BE49-F238E27FC236}">
                <a16:creationId xmlns:a16="http://schemas.microsoft.com/office/drawing/2014/main" id="{AB096424-29FF-49BC-984B-5A96EDEA8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2"/>
          <a:stretch/>
        </p:blipFill>
        <p:spPr bwMode="auto">
          <a:xfrm>
            <a:off x="2772229" y="326571"/>
            <a:ext cx="9144000" cy="653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A6EB2D-9F88-4A2E-8007-283CB0A468D7}"/>
              </a:ext>
            </a:extLst>
          </p:cNvPr>
          <p:cNvSpPr txBox="1"/>
          <p:nvPr/>
        </p:nvSpPr>
        <p:spPr>
          <a:xfrm>
            <a:off x="0" y="1253692"/>
            <a:ext cx="2772229" cy="9532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颜色过于花哨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利用大面积文本展示数据规模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BD6798-7F26-4F4E-A60B-69DBF1D057C8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0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医疗、公共管理行业、信息服务潜在市场及价值巨大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7871109" y="6081102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数据来源：广州电信研究报告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1933BB-6205-41C9-94DD-F3D1A5182197}"/>
              </a:ext>
            </a:extLst>
          </p:cNvPr>
          <p:cNvSpPr txBox="1"/>
          <p:nvPr/>
        </p:nvSpPr>
        <p:spPr>
          <a:xfrm>
            <a:off x="533861" y="1382847"/>
            <a:ext cx="10087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医疗行业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每年潜在市场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ED058F-25D0-4132-ADD3-8CA065D6412A}"/>
              </a:ext>
            </a:extLst>
          </p:cNvPr>
          <p:cNvSpPr txBox="1"/>
          <p:nvPr/>
        </p:nvSpPr>
        <p:spPr>
          <a:xfrm>
            <a:off x="566055" y="3011598"/>
            <a:ext cx="10322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公共管理行业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每年潜在价值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亿欧元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E8DA51-849F-4FF8-8991-03B44B3E792F}"/>
              </a:ext>
            </a:extLst>
          </p:cNvPr>
          <p:cNvSpPr txBox="1"/>
          <p:nvPr/>
        </p:nvSpPr>
        <p:spPr>
          <a:xfrm>
            <a:off x="566055" y="4581258"/>
            <a:ext cx="10322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2000" dirty="0">
                <a:solidFill>
                  <a:schemeClr val="accent2"/>
                </a:solidFill>
              </a:rPr>
              <a:t>位置信息服务市场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消费将达到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3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制造业可大幅降低研发、组装和人力成本，零售业经济增长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1933BB-6205-41C9-94DD-F3D1A5182197}"/>
              </a:ext>
            </a:extLst>
          </p:cNvPr>
          <p:cNvSpPr txBox="1"/>
          <p:nvPr/>
        </p:nvSpPr>
        <p:spPr>
          <a:xfrm>
            <a:off x="566055" y="1455007"/>
            <a:ext cx="9242475" cy="4592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降低研发、组装成本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降低人力成本   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7%</a:t>
            </a:r>
            <a:endParaRPr lang="en-US" altLang="zh-CN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零售经济增长   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F4D04-06DB-4F30-95EB-8E959DE326C6}"/>
              </a:ext>
            </a:extLst>
          </p:cNvPr>
          <p:cNvSpPr txBox="1"/>
          <p:nvPr/>
        </p:nvSpPr>
        <p:spPr>
          <a:xfrm>
            <a:off x="7871109" y="6081102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数据来源：广州电信研究报告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224047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5D923A-DC45-4F5C-8BC3-9675B501FB08}"/>
              </a:ext>
            </a:extLst>
          </p:cNvPr>
          <p:cNvSpPr/>
          <p:nvPr/>
        </p:nvSpPr>
        <p:spPr>
          <a:xfrm>
            <a:off x="0" y="2318657"/>
            <a:ext cx="12192000" cy="222068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修改后完整报告</a:t>
            </a:r>
            <a:endParaRPr lang="en-US" altLang="zh-CN" sz="6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22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485B88-29DD-4F22-BACE-03ECD5EC22B6}"/>
              </a:ext>
            </a:extLst>
          </p:cNvPr>
          <p:cNvSpPr txBox="1"/>
          <p:nvPr/>
        </p:nvSpPr>
        <p:spPr>
          <a:xfrm>
            <a:off x="2368056" y="2921169"/>
            <a:ext cx="74558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大数据市场分析报告</a:t>
            </a:r>
            <a:endParaRPr lang="en-US" altLang="zh-CN" sz="6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B22AD-5349-4B1C-AE48-206F53DAEFF0}"/>
              </a:ext>
            </a:extLst>
          </p:cNvPr>
          <p:cNvSpPr txBox="1"/>
          <p:nvPr/>
        </p:nvSpPr>
        <p:spPr>
          <a:xfrm>
            <a:off x="7099820" y="4072213"/>
            <a:ext cx="2515433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数据分析师  高志丽</a:t>
            </a:r>
            <a:endParaRPr lang="en-US" altLang="zh-CN" sz="2000" spc="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2013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10031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66056" y="1253785"/>
            <a:ext cx="869405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年全球大数据市场规模预计为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149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亿美元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年，将增长到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463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亿美元</a:t>
            </a:r>
            <a:endParaRPr lang="zh-CN" altLang="en-US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4" y="324871"/>
            <a:ext cx="10652400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大数据市场规模：预计到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年涨幅将超过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300%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29DF8E78-1FAA-4A7F-A567-F214F1BC450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03088" y="1584570"/>
          <a:ext cx="6415315" cy="434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565164" y="6225352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MarketsandMarkets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03CF39-FF0D-4B1D-A045-1187C8684FDB}"/>
              </a:ext>
            </a:extLst>
          </p:cNvPr>
          <p:cNvSpPr txBox="1"/>
          <p:nvPr/>
        </p:nvSpPr>
        <p:spPr>
          <a:xfrm>
            <a:off x="653143" y="49507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</p:spTree>
    <p:extLst>
      <p:ext uri="{BB962C8B-B14F-4D97-AF65-F5344CB8AC3E}">
        <p14:creationId xmlns:p14="http://schemas.microsoft.com/office/powerpoint/2010/main" val="126692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BA2E5DAA-4CC9-4633-8C75-86A9A344D2E0}"/>
              </a:ext>
            </a:extLst>
          </p:cNvPr>
          <p:cNvGraphicFramePr>
            <a:graphicFrameLocks/>
          </p:cNvGraphicFramePr>
          <p:nvPr/>
        </p:nvGraphicFramePr>
        <p:xfrm>
          <a:off x="434881" y="1355677"/>
          <a:ext cx="10914746" cy="563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514973" y="2970092"/>
            <a:ext cx="869405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前五名均为单独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数据库厂商，占据总销量的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2/3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4" y="324871"/>
            <a:ext cx="10652400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专业大数据厂商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NoSQL2012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年收入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389243" y="6584270"/>
            <a:ext cx="38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Wikibon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Big Data Model 2011-2017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D5684-3438-4505-9138-0E47DED5802B}"/>
              </a:ext>
            </a:extLst>
          </p:cNvPr>
          <p:cNvSpPr txBox="1"/>
          <p:nvPr/>
        </p:nvSpPr>
        <p:spPr>
          <a:xfrm>
            <a:off x="566054" y="139921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A81755-CE0F-4E71-BFAA-02DAE941B82C}"/>
              </a:ext>
            </a:extLst>
          </p:cNvPr>
          <p:cNvSpPr/>
          <p:nvPr/>
        </p:nvSpPr>
        <p:spPr>
          <a:xfrm>
            <a:off x="5514973" y="6013033"/>
            <a:ext cx="683169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Other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中长尾收入包含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收入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亿美元，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NoSQL0.75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亿美元</a:t>
            </a:r>
            <a:endParaRPr lang="zh-CN" altLang="en-US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86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9424207b31126edb6f1a1070_011">
            <a:extLst>
              <a:ext uri="{FF2B5EF4-FFF2-40B4-BE49-F238E27FC236}">
                <a16:creationId xmlns:a16="http://schemas.microsoft.com/office/drawing/2014/main" id="{33F2785A-2CB1-43C5-94F5-9618BE1F1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16820" r="4909" b="5231"/>
          <a:stretch/>
        </p:blipFill>
        <p:spPr bwMode="auto">
          <a:xfrm>
            <a:off x="261257" y="1519813"/>
            <a:ext cx="5834743" cy="381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7A6819-6EA6-4EA1-B182-2541FCD87B65}"/>
              </a:ext>
            </a:extLst>
          </p:cNvPr>
          <p:cNvSpPr txBox="1"/>
          <p:nvPr/>
        </p:nvSpPr>
        <p:spPr>
          <a:xfrm>
            <a:off x="6532736" y="1750855"/>
            <a:ext cx="5398002" cy="364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文本效果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标题使用了阴影及艺术字的繁杂效果，对提升报告专业度和商务性并无好处，将上述效果去除后更为简洁明了；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文本颜色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文字字体使用饱和度较高的红色，与报告整体色调不够协调，且容易刺激观众，改成协调度更高的颜色或饱和度更低的红色；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文字标题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标题过于简单，未阐明报告主体；该类报告总体上时间性比较强，最好可以增加报告时间，预计本报告时间为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D7D28A-6DC5-415A-AB33-87C0824EEA5B}"/>
              </a:ext>
            </a:extLst>
          </p:cNvPr>
          <p:cNvSpPr/>
          <p:nvPr/>
        </p:nvSpPr>
        <p:spPr>
          <a:xfrm>
            <a:off x="6152743" y="1808911"/>
            <a:ext cx="45719" cy="35292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CEBEF934-6438-4F45-8147-4F728EEAE6C5}"/>
              </a:ext>
            </a:extLst>
          </p:cNvPr>
          <p:cNvSpPr/>
          <p:nvPr/>
        </p:nvSpPr>
        <p:spPr>
          <a:xfrm>
            <a:off x="261257" y="2220687"/>
            <a:ext cx="1810657" cy="653142"/>
          </a:xfrm>
          <a:prstGeom prst="borderCallout1">
            <a:avLst>
              <a:gd name="adj1" fmla="val 56528"/>
              <a:gd name="adj2" fmla="val 100935"/>
              <a:gd name="adj3" fmla="val 96944"/>
              <a:gd name="adj4" fmla="val 13293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标题未阐明报告主体，未体现时间性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CBDCCCEC-A118-4E72-B503-9867737A968A}"/>
              </a:ext>
            </a:extLst>
          </p:cNvPr>
          <p:cNvSpPr/>
          <p:nvPr/>
        </p:nvSpPr>
        <p:spPr>
          <a:xfrm>
            <a:off x="3635828" y="3516645"/>
            <a:ext cx="2232580" cy="653142"/>
          </a:xfrm>
          <a:prstGeom prst="borderCallout1">
            <a:avLst>
              <a:gd name="adj1" fmla="val 52083"/>
              <a:gd name="adj2" fmla="val 2084"/>
              <a:gd name="adj3" fmla="val -7501"/>
              <a:gd name="adj4" fmla="val -2518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红色饱和度过高，与报告整体色调不协调</a:t>
            </a:r>
          </a:p>
        </p:txBody>
      </p:sp>
      <p:sp>
        <p:nvSpPr>
          <p:cNvPr id="10" name="标注: 线形 9">
            <a:extLst>
              <a:ext uri="{FF2B5EF4-FFF2-40B4-BE49-F238E27FC236}">
                <a16:creationId xmlns:a16="http://schemas.microsoft.com/office/drawing/2014/main" id="{5027E6C9-8A28-47DD-9A2B-466B770EE51B}"/>
              </a:ext>
            </a:extLst>
          </p:cNvPr>
          <p:cNvSpPr/>
          <p:nvPr/>
        </p:nvSpPr>
        <p:spPr>
          <a:xfrm>
            <a:off x="3635828" y="2191658"/>
            <a:ext cx="1262743" cy="653142"/>
          </a:xfrm>
          <a:prstGeom prst="borderCallout1">
            <a:avLst>
              <a:gd name="adj1" fmla="val 58750"/>
              <a:gd name="adj2" fmla="val -1364"/>
              <a:gd name="adj3" fmla="val 108056"/>
              <a:gd name="adj4" fmla="val -4523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阴影及艺术字繁杂不专业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4BCCE5-D3A8-4CDC-A1EC-610CBD1C5250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39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66056" y="1181213"/>
            <a:ext cx="1040674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年国内大数据市场规模为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4.5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，未来三年有望突破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40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年预计突破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100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大数据市场规模：预计到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年将突破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百亿元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人民币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513352" y="6225352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数据来源：赛迪顾问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CCFE29A-E284-48C3-B61D-C632666FA8B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64341" y="1823789"/>
          <a:ext cx="7325281" cy="399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2B6AD71-5D20-450F-B19B-30150C0C0E14}"/>
              </a:ext>
            </a:extLst>
          </p:cNvPr>
          <p:cNvSpPr txBox="1"/>
          <p:nvPr/>
        </p:nvSpPr>
        <p:spPr>
          <a:xfrm>
            <a:off x="675343" y="518587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</p:spTree>
    <p:extLst>
      <p:ext uri="{BB962C8B-B14F-4D97-AF65-F5344CB8AC3E}">
        <p14:creationId xmlns:p14="http://schemas.microsoft.com/office/powerpoint/2010/main" val="3234289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企业现有数据规模主要集中在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1T-10T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50T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两个级别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BE86964-59E0-40AE-9F3C-595AEB64405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4997" y="1654629"/>
          <a:ext cx="8015517" cy="426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4644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企业数据类型呈多样化分布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2AAE14F-9C13-408E-B2CF-578CBB887DA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756228"/>
          <a:ext cx="9361715" cy="3686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193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企业处理大数据面临的主要问题是：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数据多样性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92965DA-7103-4F28-BFB5-9181901B50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386438"/>
          <a:ext cx="8810174" cy="464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077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绝大多数企业已经认识到大数据的高价值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6B0ABD1-A23B-450A-9872-7E8D524088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480458"/>
          <a:ext cx="8405756" cy="423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2579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各行业都存在大数据需求，潜在市场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需求可观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7856121" y="6196319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CCW Research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2CC83FB-7C97-40F1-9435-E349F359C5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754945"/>
          <a:ext cx="9608459" cy="444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9ADF424-5D0D-4915-A534-472E0506494F}"/>
              </a:ext>
            </a:extLst>
          </p:cNvPr>
          <p:cNvSpPr/>
          <p:nvPr/>
        </p:nvSpPr>
        <p:spPr>
          <a:xfrm>
            <a:off x="566056" y="1253783"/>
            <a:ext cx="1040674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互联网、政府、电信、金融规模较大，将占据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一半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市场份额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7884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的行业均具有大数据高契合度和高应用可能性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7856121" y="6326948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CCW Research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3EF275-9DD2-4DB6-B72F-9E73F1CD821B}"/>
              </a:ext>
            </a:extLst>
          </p:cNvPr>
          <p:cNvSpPr txBox="1"/>
          <p:nvPr/>
        </p:nvSpPr>
        <p:spPr>
          <a:xfrm>
            <a:off x="535278" y="3452175"/>
            <a:ext cx="492443" cy="11698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契合度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38C8B9-986E-41C4-B0BB-DB8689F6252F}"/>
              </a:ext>
            </a:extLst>
          </p:cNvPr>
          <p:cNvSpPr txBox="1"/>
          <p:nvPr/>
        </p:nvSpPr>
        <p:spPr>
          <a:xfrm>
            <a:off x="535276" y="2733299"/>
            <a:ext cx="492443" cy="3338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E4331E-B255-4DE6-A3BC-FC23CC2F5462}"/>
              </a:ext>
            </a:extLst>
          </p:cNvPr>
          <p:cNvSpPr txBox="1"/>
          <p:nvPr/>
        </p:nvSpPr>
        <p:spPr>
          <a:xfrm>
            <a:off x="535275" y="4622053"/>
            <a:ext cx="492443" cy="310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C9D782-6F2A-4672-9C13-0AE1C87570AE}"/>
              </a:ext>
            </a:extLst>
          </p:cNvPr>
          <p:cNvSpPr txBox="1"/>
          <p:nvPr/>
        </p:nvSpPr>
        <p:spPr>
          <a:xfrm>
            <a:off x="3490683" y="1366652"/>
            <a:ext cx="185057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应用可能性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14A824-CE50-4D75-9A40-154EBF1B665D}"/>
              </a:ext>
            </a:extLst>
          </p:cNvPr>
          <p:cNvSpPr txBox="1"/>
          <p:nvPr/>
        </p:nvSpPr>
        <p:spPr>
          <a:xfrm>
            <a:off x="5439705" y="1364006"/>
            <a:ext cx="492443" cy="33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C54437-3221-4103-BCF8-700854E7C5BD}"/>
              </a:ext>
            </a:extLst>
          </p:cNvPr>
          <p:cNvSpPr txBox="1"/>
          <p:nvPr/>
        </p:nvSpPr>
        <p:spPr>
          <a:xfrm>
            <a:off x="2899792" y="1366652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低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54B6EAB0-32CD-4EB0-9103-A4B73FC54E7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175354" y="1800525"/>
          <a:ext cx="6420995" cy="437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DC9C8778-3129-4DFB-BF81-506984F00A96}"/>
              </a:ext>
            </a:extLst>
          </p:cNvPr>
          <p:cNvSpPr/>
          <p:nvPr/>
        </p:nvSpPr>
        <p:spPr>
          <a:xfrm>
            <a:off x="8057374" y="1583724"/>
            <a:ext cx="2960914" cy="899886"/>
          </a:xfrm>
          <a:prstGeom prst="wedgeRoundRectCallout">
            <a:avLst>
              <a:gd name="adj1" fmla="val -92557"/>
              <a:gd name="adj2" fmla="val 7217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高契合度和高应用可能性</a:t>
            </a:r>
          </a:p>
          <a:p>
            <a:pPr algn="ctr">
              <a:lnSpc>
                <a:spcPts val="2500"/>
              </a:lnSpc>
            </a:pPr>
            <a:r>
              <a:rPr lang="zh-CN" altLang="en-US" dirty="0"/>
              <a:t>优先关注行业用户</a:t>
            </a:r>
            <a:endParaRPr lang="en-US" altLang="zh-CN" dirty="0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BEA7941-5B86-4F44-B6DA-E86D5524BCF8}"/>
              </a:ext>
            </a:extLst>
          </p:cNvPr>
          <p:cNvSpPr/>
          <p:nvPr/>
        </p:nvSpPr>
        <p:spPr>
          <a:xfrm>
            <a:off x="1172861" y="3587171"/>
            <a:ext cx="2804053" cy="899886"/>
          </a:xfrm>
          <a:prstGeom prst="wedgeRoundRectCallout">
            <a:avLst>
              <a:gd name="adj1" fmla="val 93642"/>
              <a:gd name="adj2" fmla="val 2822"/>
              <a:gd name="adj3" fmla="val 16667"/>
            </a:avLst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较高契合度和应用可能性</a:t>
            </a:r>
            <a:endParaRPr lang="en-US" altLang="zh-CN" dirty="0"/>
          </a:p>
          <a:p>
            <a:pPr algn="ctr">
              <a:lnSpc>
                <a:spcPts val="2500"/>
              </a:lnSpc>
            </a:pPr>
            <a:r>
              <a:rPr lang="zh-CN" altLang="en-US" dirty="0"/>
              <a:t>值得关注行业用户</a:t>
            </a: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F53FD6AB-C90B-489D-B455-E5F936AD7EF3}"/>
              </a:ext>
            </a:extLst>
          </p:cNvPr>
          <p:cNvSpPr/>
          <p:nvPr/>
        </p:nvSpPr>
        <p:spPr>
          <a:xfrm>
            <a:off x="5892798" y="5274276"/>
            <a:ext cx="2960914" cy="899886"/>
          </a:xfrm>
          <a:prstGeom prst="wedgeRoundRectCallout">
            <a:avLst>
              <a:gd name="adj1" fmla="val -59223"/>
              <a:gd name="adj2" fmla="val -81049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较低契合度和应用可能性</a:t>
            </a:r>
          </a:p>
          <a:p>
            <a:pPr algn="ctr">
              <a:lnSpc>
                <a:spcPts val="2500"/>
              </a:lnSpc>
            </a:pPr>
            <a:r>
              <a:rPr lang="zh-CN" altLang="en-US" dirty="0"/>
              <a:t>适当关注行业用户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C1CC07-173A-4132-812C-3BA8F5DDFEED}"/>
              </a:ext>
            </a:extLst>
          </p:cNvPr>
          <p:cNvSpPr txBox="1"/>
          <p:nvPr/>
        </p:nvSpPr>
        <p:spPr>
          <a:xfrm>
            <a:off x="8853214" y="3882342"/>
            <a:ext cx="3164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契合度：表示该用户的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应用与大数据特性的契合程度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D88DAD-92DE-4099-B132-2397EED9AB95}"/>
              </a:ext>
            </a:extLst>
          </p:cNvPr>
          <p:cNvSpPr txBox="1"/>
          <p:nvPr/>
        </p:nvSpPr>
        <p:spPr>
          <a:xfrm>
            <a:off x="8853213" y="4487057"/>
            <a:ext cx="316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应用可能性：表示该用户出于主客观原因在短期内投资大数据的可能性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12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市场产品需求集中在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上，技术需求集中在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内存计算技术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793DFFEC-0644-4A22-9377-8345C809FC1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39444" y="1944858"/>
          <a:ext cx="5314242" cy="240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5BA0C723-485E-468D-817D-7AFC80D8098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53687" y="1944857"/>
          <a:ext cx="5998870" cy="286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801B14F1-9DD2-40B8-806F-BEC80323245A}"/>
              </a:ext>
            </a:extLst>
          </p:cNvPr>
          <p:cNvSpPr txBox="1"/>
          <p:nvPr/>
        </p:nvSpPr>
        <p:spPr>
          <a:xfrm>
            <a:off x="7773713" y="4673792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说明：该选项为多选题，比例超过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市场驱动因素主要存在于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数据管理和提升信息处理速度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7C6B35CC-27B0-434F-AFA6-CDB11565628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916724"/>
          <a:ext cx="9970648" cy="409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FA4AAFA-1519-4345-A9AE-066AC8A2B6CB}"/>
              </a:ext>
            </a:extLst>
          </p:cNvPr>
          <p:cNvSpPr/>
          <p:nvPr/>
        </p:nvSpPr>
        <p:spPr>
          <a:xfrm>
            <a:off x="566055" y="1253783"/>
            <a:ext cx="108287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目前市场主要关注数据的有效处理，对于大数据提升销量及提供决策等关键性后期应用暂未能列为首位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6CB0ED-8364-44E5-BC8B-F848D02823CC}"/>
              </a:ext>
            </a:extLst>
          </p:cNvPr>
          <p:cNvSpPr txBox="1"/>
          <p:nvPr/>
        </p:nvSpPr>
        <p:spPr>
          <a:xfrm>
            <a:off x="7396342" y="5465717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说明：该选项为多选题，比例超过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81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市场阻碍因素主要存在于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产品不成熟，缺乏成功案例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49797EF-45BB-4E3E-A456-B5E03458D2A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8595" y="1888587"/>
          <a:ext cx="9239127" cy="4062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0E96ADE-28DD-4170-9840-7712358F6B54}"/>
              </a:ext>
            </a:extLst>
          </p:cNvPr>
          <p:cNvSpPr/>
          <p:nvPr/>
        </p:nvSpPr>
        <p:spPr>
          <a:xfrm>
            <a:off x="566055" y="1253783"/>
            <a:ext cx="1113826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投入过高，投资回报不清晰也是主要的阻碍因素，而数据处理的技术原因和业务驱动需求也将阻碍市场发展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5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485B88-29DD-4F22-BACE-03ECD5EC22B6}"/>
              </a:ext>
            </a:extLst>
          </p:cNvPr>
          <p:cNvSpPr txBox="1"/>
          <p:nvPr/>
        </p:nvSpPr>
        <p:spPr>
          <a:xfrm>
            <a:off x="2368056" y="2921169"/>
            <a:ext cx="74558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大数据市场分析报告</a:t>
            </a:r>
            <a:endParaRPr lang="en-US" altLang="zh-CN" sz="6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B22AD-5349-4B1C-AE48-206F53DAEFF0}"/>
              </a:ext>
            </a:extLst>
          </p:cNvPr>
          <p:cNvSpPr txBox="1"/>
          <p:nvPr/>
        </p:nvSpPr>
        <p:spPr>
          <a:xfrm>
            <a:off x="7099820" y="4072213"/>
            <a:ext cx="2515433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数据分析师  高志丽</a:t>
            </a:r>
            <a:endParaRPr lang="en-US" altLang="zh-CN" sz="2000" spc="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2013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930272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医疗、公共管理行业、信息服务潜在市场及价值巨大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7871109" y="6081102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数据来源：广州电信研究报告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1933BB-6205-41C9-94DD-F3D1A5182197}"/>
              </a:ext>
            </a:extLst>
          </p:cNvPr>
          <p:cNvSpPr txBox="1"/>
          <p:nvPr/>
        </p:nvSpPr>
        <p:spPr>
          <a:xfrm>
            <a:off x="533861" y="1382847"/>
            <a:ext cx="10087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医疗行业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每年潜在市场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ED058F-25D0-4132-ADD3-8CA065D6412A}"/>
              </a:ext>
            </a:extLst>
          </p:cNvPr>
          <p:cNvSpPr txBox="1"/>
          <p:nvPr/>
        </p:nvSpPr>
        <p:spPr>
          <a:xfrm>
            <a:off x="566055" y="3011598"/>
            <a:ext cx="10322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公共管理行业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每年潜在价值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亿欧元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E8DA51-849F-4FF8-8991-03B44B3E792F}"/>
              </a:ext>
            </a:extLst>
          </p:cNvPr>
          <p:cNvSpPr txBox="1"/>
          <p:nvPr/>
        </p:nvSpPr>
        <p:spPr>
          <a:xfrm>
            <a:off x="566055" y="4581258"/>
            <a:ext cx="10322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2000" dirty="0">
                <a:solidFill>
                  <a:schemeClr val="accent2"/>
                </a:solidFill>
              </a:rPr>
              <a:t>位置信息服务市场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消费将达到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944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制造业可大幅降低研发、组装和人力成本，零售业经济增长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1933BB-6205-41C9-94DD-F3D1A5182197}"/>
              </a:ext>
            </a:extLst>
          </p:cNvPr>
          <p:cNvSpPr txBox="1"/>
          <p:nvPr/>
        </p:nvSpPr>
        <p:spPr>
          <a:xfrm>
            <a:off x="566055" y="1455007"/>
            <a:ext cx="9242475" cy="4592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降低研发、组装成本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降低人力成本   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7%</a:t>
            </a:r>
            <a:endParaRPr lang="en-US" altLang="zh-CN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零售经济增长   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F4D04-06DB-4F30-95EB-8E959DE326C6}"/>
              </a:ext>
            </a:extLst>
          </p:cNvPr>
          <p:cNvSpPr txBox="1"/>
          <p:nvPr/>
        </p:nvSpPr>
        <p:spPr>
          <a:xfrm>
            <a:off x="7871109" y="6081102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数据来源：广州电信研究报告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743499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4BF17C4-C629-41CD-A641-73E82D96AFE9}"/>
              </a:ext>
            </a:extLst>
          </p:cNvPr>
          <p:cNvSpPr/>
          <p:nvPr/>
        </p:nvSpPr>
        <p:spPr>
          <a:xfrm>
            <a:off x="772774" y="6470065"/>
            <a:ext cx="10646452" cy="277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声明：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上涉及的数据均来自网上公布数据和作者整理，图表等元素只用于示意和举例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的设计，作者不保证数据的准确性；如有问题，请联系作者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(QQ1397533156).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EA1D8C-ADFA-42A0-A339-5D912E76E26F}"/>
              </a:ext>
            </a:extLst>
          </p:cNvPr>
          <p:cNvSpPr txBox="1"/>
          <p:nvPr/>
        </p:nvSpPr>
        <p:spPr>
          <a:xfrm>
            <a:off x="1675559" y="2828836"/>
            <a:ext cx="8840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大数据未来大有可期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69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9424207b31126edb6f1a1070_012">
            <a:extLst>
              <a:ext uri="{FF2B5EF4-FFF2-40B4-BE49-F238E27FC236}">
                <a16:creationId xmlns:a16="http://schemas.microsoft.com/office/drawing/2014/main" id="{06CF6CA3-E8E7-41C8-8887-873C38980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5"/>
          <a:stretch/>
        </p:blipFill>
        <p:spPr bwMode="auto">
          <a:xfrm>
            <a:off x="1524000" y="0"/>
            <a:ext cx="9144000" cy="650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E2EB70-3EDF-438F-BB0D-8B1F62C4252F}"/>
              </a:ext>
            </a:extLst>
          </p:cNvPr>
          <p:cNvSpPr txBox="1"/>
          <p:nvPr/>
        </p:nvSpPr>
        <p:spPr>
          <a:xfrm>
            <a:off x="10290628" y="297544"/>
            <a:ext cx="1901372" cy="12487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标题简单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未标明数据内容未起到引导及提示作用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2E8AC-2DBD-4437-BF85-82D1A857897B}"/>
              </a:ext>
            </a:extLst>
          </p:cNvPr>
          <p:cNvSpPr txBox="1"/>
          <p:nvPr/>
        </p:nvSpPr>
        <p:spPr>
          <a:xfrm>
            <a:off x="0" y="1364344"/>
            <a:ext cx="1799771" cy="3907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3D</a:t>
            </a:r>
            <a:r>
              <a:rPr lang="zh-CN" altLang="en-US" sz="1600" dirty="0">
                <a:solidFill>
                  <a:schemeClr val="bg1"/>
                </a:solidFill>
              </a:rPr>
              <a:t>效果分散观众注意力；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斜体字不利于阅读；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小数部分可进位为整数，不影响展示效果；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去掉多余背景填充；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去掉坐标轴，改为充分展示随时间变化的折线图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B24DE-7248-49EF-A59F-216936A0EF96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66056" y="1253785"/>
            <a:ext cx="869405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年全球大数据市场规模预计为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149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亿美元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年，将增长到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463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亿美元</a:t>
            </a:r>
            <a:endParaRPr lang="zh-CN" altLang="en-US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4" y="324871"/>
            <a:ext cx="10652400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大数据市场规模：预计到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年涨幅将超过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300%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29DF8E78-1FAA-4A7F-A567-F214F1BC4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872563"/>
              </p:ext>
            </p:extLst>
          </p:nvPr>
        </p:nvGraphicFramePr>
        <p:xfrm>
          <a:off x="1103088" y="1584570"/>
          <a:ext cx="6415315" cy="434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565164" y="6225352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MarketsandMarkets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03CF39-FF0D-4B1D-A045-1187C8684FDB}"/>
              </a:ext>
            </a:extLst>
          </p:cNvPr>
          <p:cNvSpPr txBox="1"/>
          <p:nvPr/>
        </p:nvSpPr>
        <p:spPr>
          <a:xfrm>
            <a:off x="653143" y="49507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</p:spTree>
    <p:extLst>
      <p:ext uri="{BB962C8B-B14F-4D97-AF65-F5344CB8AC3E}">
        <p14:creationId xmlns:p14="http://schemas.microsoft.com/office/powerpoint/2010/main" val="285235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BA2E5DAA-4CC9-4633-8C75-86A9A344D2E0}"/>
              </a:ext>
            </a:extLst>
          </p:cNvPr>
          <p:cNvGraphicFramePr>
            <a:graphicFrameLocks/>
          </p:cNvGraphicFramePr>
          <p:nvPr/>
        </p:nvGraphicFramePr>
        <p:xfrm>
          <a:off x="434881" y="1355677"/>
          <a:ext cx="10914746" cy="563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514973" y="2970092"/>
            <a:ext cx="869405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前五名均为单独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数据库厂商，占据总销量的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2/3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4" y="324871"/>
            <a:ext cx="10652400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专业大数据厂商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NoSQL2012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年收入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389243" y="6584270"/>
            <a:ext cx="38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Wikibon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Big Data Model 2011-2017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D5684-3438-4505-9138-0E47DED5802B}"/>
              </a:ext>
            </a:extLst>
          </p:cNvPr>
          <p:cNvSpPr txBox="1"/>
          <p:nvPr/>
        </p:nvSpPr>
        <p:spPr>
          <a:xfrm>
            <a:off x="566054" y="139921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A81755-CE0F-4E71-BFAA-02DAE941B82C}"/>
              </a:ext>
            </a:extLst>
          </p:cNvPr>
          <p:cNvSpPr/>
          <p:nvPr/>
        </p:nvSpPr>
        <p:spPr>
          <a:xfrm>
            <a:off x="5514973" y="6013033"/>
            <a:ext cx="683169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Other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中长尾收入包含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收入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亿美元，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NoSQL0.75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亿美元</a:t>
            </a:r>
            <a:endParaRPr lang="zh-CN" altLang="en-US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77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9424207b31126edb6f1a1070_013">
            <a:extLst>
              <a:ext uri="{FF2B5EF4-FFF2-40B4-BE49-F238E27FC236}">
                <a16:creationId xmlns:a16="http://schemas.microsoft.com/office/drawing/2014/main" id="{AA122D3B-7FC5-47A5-8AE1-29386B983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9"/>
          <a:stretch/>
        </p:blipFill>
        <p:spPr bwMode="auto">
          <a:xfrm>
            <a:off x="1524000" y="0"/>
            <a:ext cx="9144000" cy="647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D82911-46A7-4DF8-9867-9079F92C0362}"/>
              </a:ext>
            </a:extLst>
          </p:cNvPr>
          <p:cNvSpPr txBox="1"/>
          <p:nvPr/>
        </p:nvSpPr>
        <p:spPr>
          <a:xfrm>
            <a:off x="0" y="1253692"/>
            <a:ext cx="2815771" cy="21334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去掉边框干扰因素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去掉次</a:t>
            </a:r>
            <a:r>
              <a:rPr lang="en-US" altLang="zh-CN" sz="1600" dirty="0">
                <a:solidFill>
                  <a:schemeClr val="bg1"/>
                </a:solidFill>
              </a:rPr>
              <a:t>y</a:t>
            </a:r>
            <a:r>
              <a:rPr lang="zh-CN" altLang="en-US" sz="1600" dirty="0">
                <a:solidFill>
                  <a:schemeClr val="bg1"/>
                </a:solidFill>
              </a:rPr>
              <a:t>轴，并去掉同比增长率一项，对于总体说明无益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改用更适合随时间变化的折线图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预测部分使用虚线表示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7D4CD2-1DC5-4C15-BFE9-99B363B93480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6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66056" y="1181213"/>
            <a:ext cx="1040674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年国内大数据市场规模为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4.5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，未来三年有望突破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40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年预计突破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100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大数据市场规模：预计到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年将突破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百亿元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人民币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513352" y="6225352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数据来源：赛迪顾问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CCFE29A-E284-48C3-B61D-C632666FA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593898"/>
              </p:ext>
            </p:extLst>
          </p:nvPr>
        </p:nvGraphicFramePr>
        <p:xfrm>
          <a:off x="1364341" y="1823789"/>
          <a:ext cx="7325281" cy="399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2B6AD71-5D20-450F-B19B-30150C0C0E14}"/>
              </a:ext>
            </a:extLst>
          </p:cNvPr>
          <p:cNvSpPr txBox="1"/>
          <p:nvPr/>
        </p:nvSpPr>
        <p:spPr>
          <a:xfrm>
            <a:off x="675343" y="518587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</p:spTree>
    <p:extLst>
      <p:ext uri="{BB962C8B-B14F-4D97-AF65-F5344CB8AC3E}">
        <p14:creationId xmlns:p14="http://schemas.microsoft.com/office/powerpoint/2010/main" val="241810936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>
            <a:lumMod val="65000"/>
            <a:lumOff val="35000"/>
          </a:schemeClr>
        </a:solidFill>
      </a:spPr>
      <a:bodyPr wrap="square" rtlCol="0">
        <a:spAutoFit/>
      </a:bodyPr>
      <a:lstStyle>
        <a:defPPr algn="l">
          <a:lnSpc>
            <a:spcPct val="120000"/>
          </a:lnSpc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1718</Words>
  <Application>Microsoft Office PowerPoint</Application>
  <PresentationFormat>宽屏</PresentationFormat>
  <Paragraphs>208</Paragraphs>
  <Slides>42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Wingdings</vt:lpstr>
      <vt:lpstr>微软雅黑</vt:lpstr>
      <vt:lpstr>等线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南城</cp:lastModifiedBy>
  <cp:revision>62</cp:revision>
  <dcterms:created xsi:type="dcterms:W3CDTF">2015-12-23T16:23:44Z</dcterms:created>
  <dcterms:modified xsi:type="dcterms:W3CDTF">2019-03-27T05:04:38Z</dcterms:modified>
</cp:coreProperties>
</file>