
<file path=[Content_Types].xml><?xml version="1.0" encoding="utf-8"?>
<Types xmlns="http://schemas.openxmlformats.org/package/2006/content-types">
  <Override PartName="/_rels/.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9.png" ContentType="image/png"/>
  <Override PartName="/ppt/media/image3.png" ContentType="image/png"/>
  <Override PartName="/ppt/media/image38.png" ContentType="image/png"/>
  <Override PartName="/ppt/media/image22.png" ContentType="image/png"/>
  <Override PartName="/ppt/media/image7.png" ContentType="image/png"/>
  <Override PartName="/ppt/media/image2.png" ContentType="image/png"/>
  <Override PartName="/ppt/media/image37.png" ContentType="image/png"/>
  <Override PartName="/ppt/media/image21.png" ContentType="image/png"/>
  <Override PartName="/ppt/media/image6.png" ContentType="image/png"/>
  <Override PartName="/ppt/media/image1.png" ContentType="image/png"/>
  <Override PartName="/ppt/media/image36.png" ContentType="image/png"/>
  <Override PartName="/ppt/media/image8.png" ContentType="image/png"/>
  <Override PartName="/ppt/media/image23.png" ContentType="image/png"/>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ython-sprints.github.io/pandas/index.html" TargetMode="External"/><Relationship Id="rId4" Type="http://schemas.openxmlformats.org/officeDocument/2006/relationships/hyperlink" Target="https://python-sprints.github.io/pandas/guide/pandas_docstring.html" TargetMode="External"/><Relationship Id="rId5" Type="http://schemas.openxmlformats.org/officeDocument/2006/relationships/hyperlink" Target="https://pandas.pydata.org/" TargetMode="External"/><Relationship Id="rId6" Type="http://schemas.openxmlformats.org/officeDocument/2006/relationships/hyperlink" Target="https://pydata.org/code-of-conduct.html" TargetMode="External"/><Relationship Id="rId7" Type="http://schemas.openxmlformats.org/officeDocument/2006/relationships/image" Target="../media/image3.png"/><Relationship Id="rId8"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6.png"/><Relationship Id="rId6"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7.png"/><Relationship Id="rId6"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8.png"/><Relationship Id="rId6"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9.png"/><Relationship Id="rId6"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20.png"/><Relationship Id="rId6"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image" Target="../media/image4.png"/><Relationship Id="rId4" Type="http://schemas.openxmlformats.org/officeDocument/2006/relationships/hyperlink" Target="https://python-sprints.github.io/pandas/index.html" TargetMode="External"/><Relationship Id="rId5" Type="http://schemas.openxmlformats.org/officeDocument/2006/relationships/hyperlink" Target="https://python-sprints.github.io/pandas/guide/pandas_docstring.html" TargetMode="External"/><Relationship Id="rId6" Type="http://schemas.openxmlformats.org/officeDocument/2006/relationships/hyperlink" Target="https://pandas.pydata.org/" TargetMode="External"/><Relationship Id="rId7" Type="http://schemas.openxmlformats.org/officeDocument/2006/relationships/hyperlink" Target="https://pydata.org/code-of-conduct.html" TargetMode="External"/><Relationship Id="rId8" Type="http://schemas.openxmlformats.org/officeDocument/2006/relationships/image" Target="../media/image5.png"/><Relationship Id="rId9"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21.png"/><Relationship Id="rId6"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hyperlink" Target="https://github.com/Your_Github_Name/pandas.git" TargetMode="External"/><Relationship Id="rId8" Type="http://schemas.openxmlformats.org/officeDocument/2006/relationships/hyperlink" Target="https://github.com/Your_Github_Name/pandas.git" TargetMode="External"/><Relationship Id="rId9"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hyperlink" Target="https://github.com/Your_Github_Name/pandas.git" TargetMode="External"/><Relationship Id="rId8" Type="http://schemas.openxmlformats.org/officeDocument/2006/relationships/hyperlink" Target="https://github.com/pandas-dev/pandas.git" TargetMode="External"/><Relationship Id="rId9"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33.png"/><Relationship Id="rId6" Type="http://schemas.openxmlformats.org/officeDocument/2006/relationships/hyperlink" Target="https://anaconda.org/" TargetMode="External"/><Relationship Id="rId7" Type="http://schemas.openxmlformats.org/officeDocument/2006/relationships/image" Target="../media/image34.png"/><Relationship Id="rId8"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hyperlink" Target="https://github.com/Your_Github_Name/pandas.git" TargetMode="External"/><Relationship Id="rId8"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hyperlink" Target="https://github.com/Your_Github_Name/pandas.git" TargetMode="External"/><Relationship Id="rId8"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python-sprints.github.io/pandas/index.html" TargetMode="External"/><Relationship Id="rId3" Type="http://schemas.openxmlformats.org/officeDocument/2006/relationships/hyperlink" Target="https://python-sprints.github.io/pandas/guide/pandas_docstring.html" TargetMode="External"/><Relationship Id="rId4" Type="http://schemas.openxmlformats.org/officeDocument/2006/relationships/hyperlink" Target="https://pandas.pydata.org/" TargetMode="External"/><Relationship Id="rId5" Type="http://schemas.openxmlformats.org/officeDocument/2006/relationships/hyperlink" Target="https://pydata.org/code-of-conduct.html" TargetMode="External"/><Relationship Id="rId6" Type="http://schemas.openxmlformats.org/officeDocument/2006/relationships/image" Target="../media/image7.png"/><Relationship Id="rId7"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43.png"/><Relationship Id="rId6" Type="http://schemas.openxmlformats.org/officeDocument/2006/relationships/hyperlink" Target="https://github.com/pandas-dev/pandas/blob/master/pandas/core/series.py#L2966" TargetMode="External"/><Relationship Id="rId7"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46.png"/><Relationship Id="rId6" Type="http://schemas.openxmlformats.org/officeDocument/2006/relationships/hyperlink" Target="https://github.com/pandas-dev/pandas/blob/v0.22.0/pandas/core/series.py#L2972-L3001" TargetMode="External"/><Relationship Id="rId7"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47.png"/><Relationship Id="rId6" Type="http://schemas.openxmlformats.org/officeDocument/2006/relationships/hyperlink" Target="https://github.com/pandas-dev/pandas/blob/v0.22.0/pandas/core/series.py#L2972-L3001" TargetMode="External"/><Relationship Id="rId7"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48.png"/><Relationship Id="rId6" Type="http://schemas.openxmlformats.org/officeDocument/2006/relationships/hyperlink" Target="https://github.com/pandas-dev/pandas/blob/v0.22.0/pandas/core/series.py#L2972-L3001" TargetMode="External"/><Relationship Id="rId7"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49.png"/><Relationship Id="rId6" Type="http://schemas.openxmlformats.org/officeDocument/2006/relationships/hyperlink" Target="https://github.com/pandas-dev/pandas/blob/v0.22.0/pandas/core/series.py#L2972-L3001" TargetMode="External"/><Relationship Id="rId7"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50.png"/><Relationship Id="rId6"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python-sprints.github.io/pandas/index.html" TargetMode="External"/><Relationship Id="rId3" Type="http://schemas.openxmlformats.org/officeDocument/2006/relationships/hyperlink" Target="https://python-sprints.github.io/pandas/guide/pandas_docstring.html" TargetMode="External"/><Relationship Id="rId4" Type="http://schemas.openxmlformats.org/officeDocument/2006/relationships/hyperlink" Target="https://pandas.pydata.org/" TargetMode="External"/><Relationship Id="rId5" Type="http://schemas.openxmlformats.org/officeDocument/2006/relationships/hyperlink" Target="https://pydata.org/code-of-conduct.html" TargetMode="External"/><Relationship Id="rId6" Type="http://schemas.openxmlformats.org/officeDocument/2006/relationships/image" Target="../media/image9.png"/><Relationship Id="rId7"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2.png"/><Relationship Id="rId6"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3.png"/><Relationship Id="rId6"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4.png"/><Relationship Id="rId6"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hyperlink" Target="https://python-sprints.github.io/pandas/index.html" TargetMode="External"/><Relationship Id="rId2" Type="http://schemas.openxmlformats.org/officeDocument/2006/relationships/hyperlink" Target="https://python-sprints.github.io/pandas/guide/pandas_docstring.html" TargetMode="External"/><Relationship Id="rId3" Type="http://schemas.openxmlformats.org/officeDocument/2006/relationships/hyperlink" Target="https://pandas.pydata.org/" TargetMode="External"/><Relationship Id="rId4" Type="http://schemas.openxmlformats.org/officeDocument/2006/relationships/hyperlink" Target="https://pydata.org/code-of-conduct.html" TargetMode="External"/><Relationship Id="rId5" Type="http://schemas.openxmlformats.org/officeDocument/2006/relationships/image" Target="../media/image15.png"/><Relationship Id="rId6"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pPr algn="just">
              <a:lnSpc>
                <a:spcPct val="100000"/>
              </a:lnSpc>
            </a:pPr>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pPr algn="just">
              <a:lnSpc>
                <a:spcPct val="100000"/>
              </a:lnSpc>
            </a:pPr>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37" name="CustomShape 2"/>
          <p:cNvSpPr/>
          <p:nvPr/>
        </p:nvSpPr>
        <p:spPr>
          <a:xfrm>
            <a:off x="529920" y="612684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3"/>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5"/>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6"/>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pic>
        <p:nvPicPr>
          <p:cNvPr id="38" name="" descr=""/>
          <p:cNvPicPr/>
          <p:nvPr/>
        </p:nvPicPr>
        <p:blipFill>
          <a:blip r:embed="rId7"/>
          <a:stretch/>
        </p:blipFill>
        <p:spPr>
          <a:xfrm>
            <a:off x="2534040" y="7920"/>
            <a:ext cx="4950360" cy="8146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81"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82" name="TextShape 4"/>
          <p:cNvSpPr txBox="1"/>
          <p:nvPr/>
        </p:nvSpPr>
        <p:spPr>
          <a:xfrm>
            <a:off x="32652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83" name="TextShape 5"/>
          <p:cNvSpPr txBox="1"/>
          <p:nvPr/>
        </p:nvSpPr>
        <p:spPr>
          <a:xfrm>
            <a:off x="370800" y="1171800"/>
            <a:ext cx="9321840" cy="11142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3. Parameters: All must be documented including </a:t>
            </a:r>
            <a:r>
              <a:rPr b="0" i="1" lang="en-US" sz="1800" spc="-1" strike="noStrike">
                <a:solidFill>
                  <a:srgbClr val="000000"/>
                </a:solidFill>
                <a:uFill>
                  <a:solidFill>
                    <a:srgbClr val="ffffff"/>
                  </a:solidFill>
                </a:uFill>
                <a:latin typeface="Arial"/>
              </a:rPr>
              <a:t>*args </a:t>
            </a:r>
            <a:r>
              <a:rPr b="0" lang="en-US" sz="1800" spc="-1" strike="noStrike">
                <a:solidFill>
                  <a:srgbClr val="000000"/>
                </a:solidFill>
                <a:uFill>
                  <a:solidFill>
                    <a:srgbClr val="ffffff"/>
                  </a:solidFill>
                </a:uFill>
                <a:latin typeface="Arial"/>
              </a:rPr>
              <a:t>and </a:t>
            </a:r>
            <a:r>
              <a:rPr b="0" i="1" lang="en-US" sz="1800" spc="-1" strike="noStrike">
                <a:solidFill>
                  <a:srgbClr val="000000"/>
                </a:solidFill>
                <a:uFill>
                  <a:solidFill>
                    <a:srgbClr val="ffffff"/>
                  </a:solidFill>
                </a:uFill>
                <a:latin typeface="Arial"/>
              </a:rPr>
              <a:t>**kwargs</a:t>
            </a:r>
            <a:r>
              <a:rPr b="0" lang="en-US" sz="1800" spc="-1" strike="noStrike">
                <a:solidFill>
                  <a:srgbClr val="000000"/>
                </a:solidFill>
                <a:uFill>
                  <a:solidFill>
                    <a:srgbClr val="ffffff"/>
                  </a:solidFill>
                </a:uFill>
                <a:latin typeface="Arial"/>
              </a:rPr>
              <a:t> but not </a:t>
            </a:r>
            <a:r>
              <a:rPr b="0" i="1" lang="en-US" sz="1800" spc="-1" strike="noStrike">
                <a:solidFill>
                  <a:srgbClr val="000000"/>
                </a:solidFill>
                <a:uFill>
                  <a:solidFill>
                    <a:srgbClr val="ffffff"/>
                  </a:solidFill>
                </a:uFill>
                <a:latin typeface="Arial"/>
              </a:rPr>
              <a:t>self</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Types are not defined for *args and **kwargs, but must be defined for all other parameters.</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Explain why there is a default value…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84" name="" descr=""/>
          <p:cNvPicPr/>
          <p:nvPr/>
        </p:nvPicPr>
        <p:blipFill>
          <a:blip r:embed="rId5"/>
          <a:stretch/>
        </p:blipFill>
        <p:spPr>
          <a:xfrm>
            <a:off x="1906920" y="2020320"/>
            <a:ext cx="6924240" cy="54777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87"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88" name="TextShape 4"/>
          <p:cNvSpPr txBox="1"/>
          <p:nvPr/>
        </p:nvSpPr>
        <p:spPr>
          <a:xfrm>
            <a:off x="32652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89" name="TextShape 5"/>
          <p:cNvSpPr txBox="1"/>
          <p:nvPr/>
        </p:nvSpPr>
        <p:spPr>
          <a:xfrm>
            <a:off x="182880" y="1188720"/>
            <a:ext cx="9784080" cy="59774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3. Parameters: </a:t>
            </a:r>
            <a:r>
              <a:rPr b="0" i="1" lang="en-US" sz="1800" spc="-1" strike="noStrike">
                <a:solidFill>
                  <a:srgbClr val="000000"/>
                </a:solidFill>
                <a:uFill>
                  <a:solidFill>
                    <a:srgbClr val="ffffff"/>
                  </a:solidFill>
                </a:uFill>
                <a:latin typeface="Arial"/>
              </a:rPr>
              <a:t>Parameter types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When specifying the parameter types, Python built-in data types can be used directly (the Python type is preferred to the more verbose string, integer, boolean, etc):</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int</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float</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str</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bool</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For complex types, define the subtypes. For dict and tuple, as more than one type is present, we use the brackets to help read the type (curly brackets for dict and normal brackets for tuple):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list of int</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dict of {str : int}</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tuple of (str, int, int)</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tuple of (str,)</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set of str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92"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93" name="TextShape 4"/>
          <p:cNvSpPr txBox="1"/>
          <p:nvPr/>
        </p:nvSpPr>
        <p:spPr>
          <a:xfrm>
            <a:off x="5459760" y="78588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94" name="TextShape 5"/>
          <p:cNvSpPr txBox="1"/>
          <p:nvPr/>
        </p:nvSpPr>
        <p:spPr>
          <a:xfrm>
            <a:off x="296640" y="822960"/>
            <a:ext cx="9396000" cy="62334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3. Parameters: </a:t>
            </a:r>
            <a:r>
              <a:rPr b="0" i="1" lang="en-US" sz="1800" spc="-1" strike="noStrike">
                <a:solidFill>
                  <a:srgbClr val="000000"/>
                </a:solidFill>
                <a:uFill>
                  <a:solidFill>
                    <a:srgbClr val="ffffff"/>
                  </a:solidFill>
                </a:uFill>
                <a:latin typeface="Arial"/>
              </a:rPr>
              <a:t>Parameter types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In case where there are just a set of values allowed, list them in curly brackets and separated by commas (followed by a space). If the values are ordinal and they have an order, list them in this order. Otherwuse, list the default value first, if there is one: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{0, 10, 25}</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{‘simple’, ‘advanced’}</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{‘low’, ‘medium’, ‘high’}</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{‘cat’, ‘dog’, ‘bird’}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If the type is defined in a Python module, the module must be specified: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datetime.date</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datetime.datetime</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decimal.Decimal</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If the type is in a package, the module must be also specified: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numpy.ndarray</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scipy.sparse.coo_matrix</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96" name="CustomShape 2"/>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97" name="TextShape 3"/>
          <p:cNvSpPr txBox="1"/>
          <p:nvPr/>
        </p:nvSpPr>
        <p:spPr>
          <a:xfrm>
            <a:off x="32652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98" name="TextShape 4"/>
          <p:cNvSpPr txBox="1"/>
          <p:nvPr/>
        </p:nvSpPr>
        <p:spPr>
          <a:xfrm>
            <a:off x="91440" y="1097280"/>
            <a:ext cx="9601200" cy="5977440"/>
          </a:xfrm>
          <a:prstGeom prst="rect">
            <a:avLst/>
          </a:prstGeom>
          <a:noFill/>
          <a:ln>
            <a:noFill/>
          </a:ln>
        </p:spPr>
        <p:txBody>
          <a:bodyPr lIns="90000" rIns="90000" tIns="45000" bIns="45000"/>
          <a:p>
            <a:r>
              <a:rPr b="0" i="1" lang="en-US" sz="1800" spc="-1" strike="noStrike">
                <a:solidFill>
                  <a:srgbClr val="000000"/>
                </a:solidFill>
                <a:uFill>
                  <a:solidFill>
                    <a:srgbClr val="ffffff"/>
                  </a:solidFill>
                </a:uFill>
                <a:latin typeface="Arial"/>
              </a:rPr>
              <a:t>3. Parameters: Parameter types</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If the type is a pandas type, also specify pandas except for Series and DataFrame: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Series</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DataFrame</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pandas.Index</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pandas.Categorical</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pandas.SparseArray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If the exact type is not relevant, but must be compatible with a numpy array, array-like can be specified. If Any type that can be iterated is accepted, iterable can be used: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array-like</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iterable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If more than one type is accepted, separate them by commas, except the last two types, that need to be separated by the word ‘or’: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int or float</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float, decimal.Decimal or None</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    </a:t>
            </a:r>
            <a:r>
              <a:rPr b="0" i="1" lang="en-US" sz="1800" spc="-1" strike="noStrike">
                <a:solidFill>
                  <a:srgbClr val="000000"/>
                </a:solidFill>
                <a:uFill>
                  <a:solidFill>
                    <a:srgbClr val="ffffff"/>
                  </a:solidFill>
                </a:uFill>
                <a:latin typeface="Arial"/>
              </a:rPr>
              <a:t>str or list of str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If None is one of the accepted values, it always needs to be the last in the list.</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01"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02"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03" name="TextShape 5"/>
          <p:cNvSpPr txBox="1"/>
          <p:nvPr/>
        </p:nvSpPr>
        <p:spPr>
          <a:xfrm>
            <a:off x="205200" y="1173240"/>
            <a:ext cx="9396000" cy="6035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4: Returns or Yields¶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104" name="" descr=""/>
          <p:cNvPicPr/>
          <p:nvPr/>
        </p:nvPicPr>
        <p:blipFill>
          <a:blip r:embed="rId5"/>
          <a:stretch/>
        </p:blipFill>
        <p:spPr>
          <a:xfrm>
            <a:off x="822960" y="2086200"/>
            <a:ext cx="8210160" cy="35830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07"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08"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09" name="TextShape 5"/>
          <p:cNvSpPr txBox="1"/>
          <p:nvPr/>
        </p:nvSpPr>
        <p:spPr>
          <a:xfrm>
            <a:off x="205200" y="1173240"/>
            <a:ext cx="9396000" cy="6035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4: Returns or Yields¶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110" name="" descr=""/>
          <p:cNvPicPr/>
          <p:nvPr/>
        </p:nvPicPr>
        <p:blipFill>
          <a:blip r:embed="rId5"/>
          <a:stretch/>
        </p:blipFill>
        <p:spPr>
          <a:xfrm>
            <a:off x="748080" y="1568160"/>
            <a:ext cx="7676640" cy="49240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13"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14"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15" name="TextShape 5"/>
          <p:cNvSpPr txBox="1"/>
          <p:nvPr/>
        </p:nvSpPr>
        <p:spPr>
          <a:xfrm>
            <a:off x="205200" y="1173240"/>
            <a:ext cx="9396000" cy="6035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4: Returns or Yields¶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116" name="" descr=""/>
          <p:cNvPicPr/>
          <p:nvPr/>
        </p:nvPicPr>
        <p:blipFill>
          <a:blip r:embed="rId5"/>
          <a:stretch/>
        </p:blipFill>
        <p:spPr>
          <a:xfrm>
            <a:off x="482400" y="1804320"/>
            <a:ext cx="7838640" cy="40478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19"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20"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21" name="TextShape 5"/>
          <p:cNvSpPr txBox="1"/>
          <p:nvPr/>
        </p:nvSpPr>
        <p:spPr>
          <a:xfrm>
            <a:off x="205200" y="1173240"/>
            <a:ext cx="9396000" cy="6035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5: See Also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Head()  and tail methods…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122" name="TextShape 6"/>
          <p:cNvSpPr txBox="1"/>
          <p:nvPr/>
        </p:nvSpPr>
        <p:spPr>
          <a:xfrm>
            <a:off x="205200" y="1810080"/>
            <a:ext cx="9413280" cy="46249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loc and iloc, as they do the same, but in one case providing indices and in the other position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max and min, as they do the opposite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iterrows, itertuples and iteritems, as it is easy that a user looking for the method to iterate over columns ends up in the method to iterate over rows, and vice-versa</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fillna and dropna, as both methods are used to handle missing values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read_csv and to_csv, as they are complementary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merge and join, as one is a generalization of the other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astype and pandas.to_datetime, as users may be reading the documentation of astype to know how to cast as a date, and the way to do it is with pandas.to_datetime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where is related to numpy.where, as its functionality is based on it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25"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26"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27" name="TextShape 5"/>
          <p:cNvSpPr txBox="1"/>
          <p:nvPr/>
        </p:nvSpPr>
        <p:spPr>
          <a:xfrm>
            <a:off x="205200" y="1173240"/>
            <a:ext cx="9396000" cy="6035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5: See Also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Head()  and tail methods…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128" name="" descr=""/>
          <p:cNvPicPr/>
          <p:nvPr/>
        </p:nvPicPr>
        <p:blipFill>
          <a:blip r:embed="rId5"/>
          <a:stretch/>
        </p:blipFill>
        <p:spPr>
          <a:xfrm>
            <a:off x="497520" y="1760400"/>
            <a:ext cx="7914960" cy="53719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30"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31"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32"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33" name="TextShape 5"/>
          <p:cNvSpPr txBox="1"/>
          <p:nvPr/>
        </p:nvSpPr>
        <p:spPr>
          <a:xfrm>
            <a:off x="205200" y="1737360"/>
            <a:ext cx="9121680" cy="4441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6: Notes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This is an optional section used for notes about the implementation of the algorithm. Or to document technical aspects of the function behavior.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Feel free to skip it, unless you are familiar with the implementation of the algorithm, or you discover some counter-intuitive behavior while writing the examples for the function.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This section follows the same format as the extended summary section.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pPr algn="just">
              <a:lnSpc>
                <a:spcPct val="100000"/>
              </a:lnSpc>
            </a:pPr>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pPr algn="just">
              <a:lnSpc>
                <a:spcPct val="100000"/>
              </a:lnSpc>
            </a:pPr>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pic>
        <p:nvPicPr>
          <p:cNvPr id="40" name="" descr=""/>
          <p:cNvPicPr/>
          <p:nvPr/>
        </p:nvPicPr>
        <p:blipFill>
          <a:blip r:embed="rId3"/>
          <a:stretch/>
        </p:blipFill>
        <p:spPr>
          <a:xfrm>
            <a:off x="-25200" y="822960"/>
            <a:ext cx="10079280" cy="5286240"/>
          </a:xfrm>
          <a:prstGeom prst="rect">
            <a:avLst/>
          </a:prstGeom>
          <a:ln>
            <a:noFill/>
          </a:ln>
        </p:spPr>
      </p:pic>
      <p:sp>
        <p:nvSpPr>
          <p:cNvPr id="41" name="CustomShape 2"/>
          <p:cNvSpPr/>
          <p:nvPr/>
        </p:nvSpPr>
        <p:spPr>
          <a:xfrm>
            <a:off x="529920" y="612684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4"/>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5"/>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6"/>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7"/>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pic>
        <p:nvPicPr>
          <p:cNvPr id="42" name="" descr=""/>
          <p:cNvPicPr/>
          <p:nvPr/>
        </p:nvPicPr>
        <p:blipFill>
          <a:blip r:embed="rId8"/>
          <a:stretch/>
        </p:blipFill>
        <p:spPr>
          <a:xfrm>
            <a:off x="2534040" y="7920"/>
            <a:ext cx="4950360" cy="8146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35"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36" name="CustomShape 3"/>
          <p:cNvSpPr/>
          <p:nvPr/>
        </p:nvSpPr>
        <p:spPr>
          <a:xfrm>
            <a:off x="548640" y="2772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37"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38" name="TextShape 5"/>
          <p:cNvSpPr txBox="1"/>
          <p:nvPr/>
        </p:nvSpPr>
        <p:spPr>
          <a:xfrm>
            <a:off x="205200" y="1737360"/>
            <a:ext cx="9121680" cy="46976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7: Examples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Most important section of a docstring!!!</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way to present examples is as follows: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Import required libraries (except numpy and pandas)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Create the data required for the example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Show a very basic example that gives an idea of the most common use case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Add examples with explanations that illustrate how the parameters can be used for extended functionality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40"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41" name="CustomShape 3"/>
          <p:cNvSpPr/>
          <p:nvPr/>
        </p:nvSpPr>
        <p:spPr>
          <a:xfrm rot="2400">
            <a:off x="548280" y="271440"/>
            <a:ext cx="30175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42"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43" name="TextShape 5"/>
          <p:cNvSpPr txBox="1"/>
          <p:nvPr/>
        </p:nvSpPr>
        <p:spPr>
          <a:xfrm>
            <a:off x="205200" y="2743200"/>
            <a:ext cx="3543840" cy="3749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7: Examples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Most important section of a docstring!!!</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144" name="" descr=""/>
          <p:cNvPicPr/>
          <p:nvPr/>
        </p:nvPicPr>
        <p:blipFill>
          <a:blip r:embed="rId5"/>
          <a:stretch/>
        </p:blipFill>
        <p:spPr>
          <a:xfrm>
            <a:off x="3931920" y="360"/>
            <a:ext cx="5644080" cy="75592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47" name="CustomShape 3"/>
          <p:cNvSpPr/>
          <p:nvPr/>
        </p:nvSpPr>
        <p:spPr>
          <a:xfrm rot="2400">
            <a:off x="548280" y="271440"/>
            <a:ext cx="30175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148" name="TextShape 4"/>
          <p:cNvSpPr txBox="1"/>
          <p:nvPr/>
        </p:nvSpPr>
        <p:spPr>
          <a:xfrm>
            <a:off x="3722400" y="82296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149" name="TextShape 5"/>
          <p:cNvSpPr txBox="1"/>
          <p:nvPr/>
        </p:nvSpPr>
        <p:spPr>
          <a:xfrm>
            <a:off x="205200" y="2743200"/>
            <a:ext cx="3543840" cy="3749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Section 7: Examples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Most important section of a docstring!!!</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150" name="" descr=""/>
          <p:cNvPicPr/>
          <p:nvPr/>
        </p:nvPicPr>
        <p:blipFill>
          <a:blip r:embed="rId5"/>
          <a:stretch/>
        </p:blipFill>
        <p:spPr>
          <a:xfrm>
            <a:off x="205200" y="3749040"/>
            <a:ext cx="4188240" cy="1969920"/>
          </a:xfrm>
          <a:prstGeom prst="rect">
            <a:avLst/>
          </a:prstGeom>
          <a:ln>
            <a:noFill/>
          </a:ln>
        </p:spPr>
      </p:pic>
      <p:pic>
        <p:nvPicPr>
          <p:cNvPr id="151" name="" descr=""/>
          <p:cNvPicPr/>
          <p:nvPr/>
        </p:nvPicPr>
        <p:blipFill>
          <a:blip r:embed="rId6"/>
          <a:stretch/>
        </p:blipFill>
        <p:spPr>
          <a:xfrm>
            <a:off x="3682440" y="898560"/>
            <a:ext cx="5996520" cy="61070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53"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54" name="" descr=""/>
          <p:cNvPicPr/>
          <p:nvPr/>
        </p:nvPicPr>
        <p:blipFill>
          <a:blip r:embed="rId5"/>
          <a:stretch/>
        </p:blipFill>
        <p:spPr>
          <a:xfrm>
            <a:off x="2377440" y="9360"/>
            <a:ext cx="5211720" cy="857520"/>
          </a:xfrm>
          <a:prstGeom prst="rect">
            <a:avLst/>
          </a:prstGeom>
          <a:ln>
            <a:noFill/>
          </a:ln>
        </p:spPr>
      </p:pic>
      <p:pic>
        <p:nvPicPr>
          <p:cNvPr id="155" name="" descr=""/>
          <p:cNvPicPr/>
          <p:nvPr/>
        </p:nvPicPr>
        <p:blipFill>
          <a:blip r:embed="rId6"/>
          <a:stretch/>
        </p:blipFill>
        <p:spPr>
          <a:xfrm>
            <a:off x="1851840" y="1463040"/>
            <a:ext cx="6468840" cy="4479120"/>
          </a:xfrm>
          <a:prstGeom prst="rect">
            <a:avLst/>
          </a:prstGeom>
          <a:ln>
            <a:noFill/>
          </a:ln>
        </p:spPr>
      </p:pic>
      <p:sp>
        <p:nvSpPr>
          <p:cNvPr id="156" name="CustomShape 3"/>
          <p:cNvSpPr/>
          <p:nvPr/>
        </p:nvSpPr>
        <p:spPr>
          <a:xfrm>
            <a:off x="640080" y="8258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58"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59" name="" descr=""/>
          <p:cNvPicPr/>
          <p:nvPr/>
        </p:nvPicPr>
        <p:blipFill>
          <a:blip r:embed="rId5"/>
          <a:stretch/>
        </p:blipFill>
        <p:spPr>
          <a:xfrm>
            <a:off x="2377440" y="9360"/>
            <a:ext cx="5211720" cy="857520"/>
          </a:xfrm>
          <a:prstGeom prst="rect">
            <a:avLst/>
          </a:prstGeom>
          <a:ln>
            <a:noFill/>
          </a:ln>
        </p:spPr>
      </p:pic>
      <p:pic>
        <p:nvPicPr>
          <p:cNvPr id="160" name="" descr=""/>
          <p:cNvPicPr/>
          <p:nvPr/>
        </p:nvPicPr>
        <p:blipFill>
          <a:blip r:embed="rId6"/>
          <a:stretch/>
        </p:blipFill>
        <p:spPr>
          <a:xfrm>
            <a:off x="360" y="1438200"/>
            <a:ext cx="10079280" cy="2584800"/>
          </a:xfrm>
          <a:prstGeom prst="rect">
            <a:avLst/>
          </a:prstGeom>
          <a:ln>
            <a:noFill/>
          </a:ln>
        </p:spPr>
      </p:pic>
      <p:pic>
        <p:nvPicPr>
          <p:cNvPr id="161" name="" descr=""/>
          <p:cNvPicPr/>
          <p:nvPr/>
        </p:nvPicPr>
        <p:blipFill>
          <a:blip r:embed="rId7"/>
          <a:stretch/>
        </p:blipFill>
        <p:spPr>
          <a:xfrm>
            <a:off x="2079360" y="4055760"/>
            <a:ext cx="4961160" cy="1848960"/>
          </a:xfrm>
          <a:prstGeom prst="rect">
            <a:avLst/>
          </a:prstGeom>
          <a:ln>
            <a:noFill/>
          </a:ln>
        </p:spPr>
      </p:pic>
      <p:sp>
        <p:nvSpPr>
          <p:cNvPr id="162" name="CustomShape 3"/>
          <p:cNvSpPr/>
          <p:nvPr/>
        </p:nvSpPr>
        <p:spPr>
          <a:xfrm>
            <a:off x="640080" y="82296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64"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65" name="" descr=""/>
          <p:cNvPicPr/>
          <p:nvPr/>
        </p:nvPicPr>
        <p:blipFill>
          <a:blip r:embed="rId5"/>
          <a:stretch/>
        </p:blipFill>
        <p:spPr>
          <a:xfrm>
            <a:off x="2377440" y="9360"/>
            <a:ext cx="5211720" cy="857520"/>
          </a:xfrm>
          <a:prstGeom prst="rect">
            <a:avLst/>
          </a:prstGeom>
          <a:ln>
            <a:noFill/>
          </a:ln>
        </p:spPr>
      </p:pic>
      <p:pic>
        <p:nvPicPr>
          <p:cNvPr id="166" name="" descr=""/>
          <p:cNvPicPr/>
          <p:nvPr/>
        </p:nvPicPr>
        <p:blipFill>
          <a:blip r:embed="rId6"/>
          <a:stretch/>
        </p:blipFill>
        <p:spPr>
          <a:xfrm>
            <a:off x="380880" y="1920240"/>
            <a:ext cx="9311400" cy="2408760"/>
          </a:xfrm>
          <a:prstGeom prst="rect">
            <a:avLst/>
          </a:prstGeom>
          <a:ln>
            <a:noFill/>
          </a:ln>
        </p:spPr>
      </p:pic>
      <p:sp>
        <p:nvSpPr>
          <p:cNvPr id="167" name="CustomShape 3"/>
          <p:cNvSpPr/>
          <p:nvPr/>
        </p:nvSpPr>
        <p:spPr>
          <a:xfrm>
            <a:off x="731520" y="4389120"/>
            <a:ext cx="8046360" cy="1379160"/>
          </a:xfrm>
          <a:prstGeom prst="rect">
            <a:avLst/>
          </a:prstGeom>
          <a:noFill/>
          <a:ln>
            <a:noFill/>
          </a:ln>
        </p:spPr>
        <p:style>
          <a:lnRef idx="0"/>
          <a:fillRef idx="0"/>
          <a:effectRef idx="0"/>
          <a:fontRef idx="minor"/>
        </p:style>
        <p:txBody>
          <a:bodyPr lIns="90000" rIns="90000" tIns="45000" bIns="45000"/>
          <a:p>
            <a:r>
              <a:rPr b="0" lang="en-US" sz="1800" spc="-1" strike="noStrike" u="sng">
                <a:solidFill>
                  <a:srgbClr val="0000ff"/>
                </a:solidFill>
                <a:uFill>
                  <a:solidFill>
                    <a:srgbClr val="ffffff"/>
                  </a:solidFill>
                </a:uFill>
                <a:latin typeface="Arial"/>
                <a:hlinkClick r:id="rId7"/>
              </a:rPr>
              <a:t>https://github.com/Your_Github_Name/pandas.git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Command to use: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clone…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clone </a:t>
            </a:r>
            <a:r>
              <a:rPr b="0" lang="en-US" sz="1800" spc="-1" strike="noStrike" u="sng">
                <a:solidFill>
                  <a:srgbClr val="0000ff"/>
                </a:solidFill>
                <a:uFill>
                  <a:solidFill>
                    <a:srgbClr val="ffffff"/>
                  </a:solidFill>
                </a:uFill>
                <a:latin typeface="Courier New"/>
                <a:hlinkClick r:id="rId8"/>
              </a:rPr>
              <a:t>https://github.com/Your_Github_Name/pandas.git</a:t>
            </a:r>
            <a:endParaRPr b="0" lang="en-US" sz="1800" spc="-1" strike="noStrike">
              <a:solidFill>
                <a:srgbClr val="000000"/>
              </a:solidFill>
              <a:uFill>
                <a:solidFill>
                  <a:srgbClr val="ffffff"/>
                </a:solidFill>
              </a:uFill>
              <a:latin typeface="Arial"/>
            </a:endParaRPr>
          </a:p>
        </p:txBody>
      </p:sp>
      <p:sp>
        <p:nvSpPr>
          <p:cNvPr id="168" name="CustomShape 4"/>
          <p:cNvSpPr/>
          <p:nvPr/>
        </p:nvSpPr>
        <p:spPr>
          <a:xfrm>
            <a:off x="640080" y="10058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70"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71" name="" descr=""/>
          <p:cNvPicPr/>
          <p:nvPr/>
        </p:nvPicPr>
        <p:blipFill>
          <a:blip r:embed="rId5"/>
          <a:stretch/>
        </p:blipFill>
        <p:spPr>
          <a:xfrm>
            <a:off x="2377440" y="9360"/>
            <a:ext cx="5211720" cy="857520"/>
          </a:xfrm>
          <a:prstGeom prst="rect">
            <a:avLst/>
          </a:prstGeom>
          <a:ln>
            <a:noFill/>
          </a:ln>
        </p:spPr>
      </p:pic>
      <p:pic>
        <p:nvPicPr>
          <p:cNvPr id="172" name="" descr=""/>
          <p:cNvPicPr/>
          <p:nvPr/>
        </p:nvPicPr>
        <p:blipFill>
          <a:blip r:embed="rId6"/>
          <a:stretch/>
        </p:blipFill>
        <p:spPr>
          <a:xfrm>
            <a:off x="380880" y="1920240"/>
            <a:ext cx="9311400" cy="2408760"/>
          </a:xfrm>
          <a:prstGeom prst="rect">
            <a:avLst/>
          </a:prstGeom>
          <a:ln>
            <a:noFill/>
          </a:ln>
        </p:spPr>
      </p:pic>
      <p:sp>
        <p:nvSpPr>
          <p:cNvPr id="173" name="CustomShape 3"/>
          <p:cNvSpPr/>
          <p:nvPr/>
        </p:nvSpPr>
        <p:spPr>
          <a:xfrm>
            <a:off x="457200" y="4389120"/>
            <a:ext cx="9622440" cy="1737000"/>
          </a:xfrm>
          <a:prstGeom prst="rect">
            <a:avLst/>
          </a:prstGeom>
          <a:noFill/>
          <a:ln>
            <a:noFill/>
          </a:ln>
        </p:spPr>
        <p:style>
          <a:lnRef idx="0"/>
          <a:fillRef idx="0"/>
          <a:effectRef idx="0"/>
          <a:fontRef idx="minor"/>
        </p:style>
        <p:txBody>
          <a:bodyPr lIns="90000" rIns="90000" tIns="45000" bIns="45000"/>
          <a:p>
            <a:r>
              <a:rPr b="0" lang="en-US" sz="1800" spc="-1" strike="noStrike" u="sng">
                <a:solidFill>
                  <a:srgbClr val="0000ff"/>
                </a:solidFill>
                <a:uFill>
                  <a:solidFill>
                    <a:srgbClr val="ffffff"/>
                  </a:solidFill>
                </a:uFill>
                <a:latin typeface="Arial"/>
                <a:hlinkClick r:id="rId7"/>
              </a:rPr>
              <a:t>https://github.com/Your_Github_Name/pandas.git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configure the remote fork…</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cd pandas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remote add upstream…</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remote add upstream </a:t>
            </a:r>
            <a:r>
              <a:rPr b="0" lang="en-US" sz="1800" spc="-1" strike="noStrike" u="sng">
                <a:solidFill>
                  <a:srgbClr val="0000ff"/>
                </a:solidFill>
                <a:uFill>
                  <a:solidFill>
                    <a:srgbClr val="ffffff"/>
                  </a:solidFill>
                </a:uFill>
                <a:latin typeface="Courier New"/>
                <a:hlinkClick r:id="rId8"/>
              </a:rPr>
              <a:t>https://github.com/pandas-dev/pandas.git</a:t>
            </a:r>
            <a:r>
              <a:rPr b="0" lang="en-US" sz="1800" spc="-1" strike="noStrike">
                <a:solidFill>
                  <a:srgbClr val="000000"/>
                </a:solidFill>
                <a:uFill>
                  <a:solidFill>
                    <a:srgbClr val="ffffff"/>
                  </a:solidFill>
                </a:uFill>
                <a:latin typeface="Courier New"/>
              </a:rPr>
              <a:t> </a:t>
            </a:r>
            <a:endParaRPr b="0" lang="en-US" sz="1800" spc="-1" strike="noStrike">
              <a:solidFill>
                <a:srgbClr val="000000"/>
              </a:solidFill>
              <a:uFill>
                <a:solidFill>
                  <a:srgbClr val="ffffff"/>
                </a:solidFill>
              </a:uFill>
              <a:latin typeface="Arial"/>
            </a:endParaRPr>
          </a:p>
        </p:txBody>
      </p:sp>
      <p:sp>
        <p:nvSpPr>
          <p:cNvPr id="174" name="CustomShape 4"/>
          <p:cNvSpPr/>
          <p:nvPr/>
        </p:nvSpPr>
        <p:spPr>
          <a:xfrm>
            <a:off x="640080" y="10058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t>
            </a:r>
            <a:r>
              <a:rPr b="0" lang="en-US" sz="3200" spc="-1" strike="noStrike">
                <a:solidFill>
                  <a:srgbClr val="000000"/>
                </a:solidFill>
                <a:uFill>
                  <a:solidFill>
                    <a:srgbClr val="ffffff"/>
                  </a:solidFill>
                </a:uFill>
                <a:latin typeface="Arial"/>
              </a:rPr>
              <a:t>ANKARA chapter</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76"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77" name="" descr=""/>
          <p:cNvPicPr/>
          <p:nvPr/>
        </p:nvPicPr>
        <p:blipFill>
          <a:blip r:embed="rId5"/>
          <a:stretch/>
        </p:blipFill>
        <p:spPr>
          <a:xfrm>
            <a:off x="2377440" y="9360"/>
            <a:ext cx="5211720" cy="857520"/>
          </a:xfrm>
          <a:prstGeom prst="rect">
            <a:avLst/>
          </a:prstGeom>
          <a:ln>
            <a:noFill/>
          </a:ln>
        </p:spPr>
      </p:pic>
      <p:sp>
        <p:nvSpPr>
          <p:cNvPr id="178" name="CustomShape 3"/>
          <p:cNvSpPr/>
          <p:nvPr/>
        </p:nvSpPr>
        <p:spPr>
          <a:xfrm>
            <a:off x="960840" y="1616400"/>
            <a:ext cx="2604960" cy="486360"/>
          </a:xfrm>
          <a:prstGeom prst="rect">
            <a:avLst/>
          </a:prstGeom>
          <a:noFill/>
          <a:ln>
            <a:noFill/>
          </a:ln>
        </p:spPr>
        <p:style>
          <a:lnRef idx="0"/>
          <a:fillRef idx="0"/>
          <a:effectRef idx="0"/>
          <a:fontRef idx="minor"/>
        </p:style>
        <p:txBody>
          <a:bodyPr lIns="90000" rIns="90000" tIns="45000" bIns="45000"/>
          <a:p>
            <a:r>
              <a:rPr b="0" lang="en-US" sz="2800" spc="-1" strike="noStrike">
                <a:solidFill>
                  <a:srgbClr val="000000"/>
                </a:solidFill>
                <a:uFill>
                  <a:solidFill>
                    <a:srgbClr val="ffffff"/>
                  </a:solidFill>
                </a:uFill>
                <a:latin typeface="Arial"/>
              </a:rPr>
              <a:t>REMAINDER!!!</a:t>
            </a:r>
            <a:endParaRPr b="0" lang="en-US" sz="1800" spc="-1" strike="noStrike">
              <a:solidFill>
                <a:srgbClr val="000000"/>
              </a:solidFill>
              <a:uFill>
                <a:solidFill>
                  <a:srgbClr val="ffffff"/>
                </a:solidFill>
              </a:uFill>
              <a:latin typeface="Arial"/>
            </a:endParaRPr>
          </a:p>
        </p:txBody>
      </p:sp>
      <p:sp>
        <p:nvSpPr>
          <p:cNvPr id="179" name="CustomShape 4"/>
          <p:cNvSpPr/>
          <p:nvPr/>
        </p:nvSpPr>
        <p:spPr>
          <a:xfrm>
            <a:off x="1005840" y="2122560"/>
            <a:ext cx="7151040" cy="486360"/>
          </a:xfrm>
          <a:prstGeom prst="rect">
            <a:avLst/>
          </a:prstGeom>
          <a:noFill/>
          <a:ln>
            <a:noFill/>
          </a:ln>
        </p:spPr>
        <p:style>
          <a:lnRef idx="0"/>
          <a:fillRef idx="0"/>
          <a:effectRef idx="0"/>
          <a:fontRef idx="minor"/>
        </p:style>
        <p:txBody>
          <a:bodyPr lIns="90000" rIns="90000" tIns="45000" bIns="45000"/>
          <a:p>
            <a:r>
              <a:rPr b="0" lang="en-US" sz="2800" spc="-1" strike="noStrike">
                <a:solidFill>
                  <a:srgbClr val="000000"/>
                </a:solidFill>
                <a:uFill>
                  <a:solidFill>
                    <a:srgbClr val="ffffff"/>
                  </a:solidFill>
                </a:uFill>
                <a:latin typeface="Arial"/>
              </a:rPr>
              <a:t>Install Anaconda from </a:t>
            </a:r>
            <a:r>
              <a:rPr b="0" lang="en-US" sz="2800" spc="-1" strike="noStrike" u="sng">
                <a:solidFill>
                  <a:srgbClr val="0000ff"/>
                </a:solidFill>
                <a:uFill>
                  <a:solidFill>
                    <a:srgbClr val="ffffff"/>
                  </a:solidFill>
                </a:uFill>
                <a:latin typeface="Arial"/>
                <a:hlinkClick r:id="rId6"/>
              </a:rPr>
              <a:t>https://anaconda.org/</a:t>
            </a: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80" name="" descr=""/>
          <p:cNvPicPr/>
          <p:nvPr/>
        </p:nvPicPr>
        <p:blipFill>
          <a:blip r:embed="rId7"/>
          <a:stretch/>
        </p:blipFill>
        <p:spPr>
          <a:xfrm>
            <a:off x="1629000" y="2643480"/>
            <a:ext cx="6792840" cy="3382920"/>
          </a:xfrm>
          <a:prstGeom prst="rect">
            <a:avLst/>
          </a:prstGeom>
          <a:ln>
            <a:noFill/>
          </a:ln>
        </p:spPr>
      </p:pic>
      <p:sp>
        <p:nvSpPr>
          <p:cNvPr id="181" name="CustomShape 5"/>
          <p:cNvSpPr/>
          <p:nvPr/>
        </p:nvSpPr>
        <p:spPr>
          <a:xfrm>
            <a:off x="640080" y="8258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83"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84" name="" descr=""/>
          <p:cNvPicPr/>
          <p:nvPr/>
        </p:nvPicPr>
        <p:blipFill>
          <a:blip r:embed="rId5"/>
          <a:stretch/>
        </p:blipFill>
        <p:spPr>
          <a:xfrm>
            <a:off x="2377440" y="9360"/>
            <a:ext cx="5211720" cy="857520"/>
          </a:xfrm>
          <a:prstGeom prst="rect">
            <a:avLst/>
          </a:prstGeom>
          <a:ln>
            <a:noFill/>
          </a:ln>
        </p:spPr>
      </p:pic>
      <p:pic>
        <p:nvPicPr>
          <p:cNvPr id="185" name="" descr=""/>
          <p:cNvPicPr/>
          <p:nvPr/>
        </p:nvPicPr>
        <p:blipFill>
          <a:blip r:embed="rId6"/>
          <a:stretch/>
        </p:blipFill>
        <p:spPr>
          <a:xfrm>
            <a:off x="380880" y="1920240"/>
            <a:ext cx="9311400" cy="2408760"/>
          </a:xfrm>
          <a:prstGeom prst="rect">
            <a:avLst/>
          </a:prstGeom>
          <a:ln>
            <a:noFill/>
          </a:ln>
        </p:spPr>
      </p:pic>
      <p:sp>
        <p:nvSpPr>
          <p:cNvPr id="186" name="CustomShape 3"/>
          <p:cNvSpPr/>
          <p:nvPr/>
        </p:nvSpPr>
        <p:spPr>
          <a:xfrm>
            <a:off x="457200" y="4389120"/>
            <a:ext cx="9622440" cy="1737000"/>
          </a:xfrm>
          <a:prstGeom prst="rect">
            <a:avLst/>
          </a:prstGeom>
          <a:noFill/>
          <a:ln>
            <a:noFill/>
          </a:ln>
        </p:spPr>
        <p:style>
          <a:lnRef idx="0"/>
          <a:fillRef idx="0"/>
          <a:effectRef idx="0"/>
          <a:fontRef idx="minor"/>
        </p:style>
        <p:txBody>
          <a:bodyPr lIns="90000" rIns="90000" tIns="45000" bIns="45000"/>
          <a:p>
            <a:r>
              <a:rPr b="0" lang="en-US" sz="1800" spc="-1" strike="noStrike" u="sng">
                <a:solidFill>
                  <a:srgbClr val="0000ff"/>
                </a:solidFill>
                <a:uFill>
                  <a:solidFill>
                    <a:srgbClr val="ffffff"/>
                  </a:solidFill>
                </a:uFill>
                <a:latin typeface="Arial"/>
                <a:hlinkClick r:id="rId7"/>
              </a:rPr>
              <a:t>https://github.com/Your_Github_Name/pandas.git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For windows add Anaconda scripts to environment variables.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create conda environment…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conda env create -f ci/environment-dev</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It is also possible to create environment and add pandas into it...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 </a:t>
            </a:r>
            <a:endParaRPr b="0" lang="en-US" sz="1800" spc="-1" strike="noStrike">
              <a:solidFill>
                <a:srgbClr val="000000"/>
              </a:solidFill>
              <a:uFill>
                <a:solidFill>
                  <a:srgbClr val="ffffff"/>
                </a:solidFill>
              </a:uFill>
              <a:latin typeface="Arial"/>
            </a:endParaRPr>
          </a:p>
        </p:txBody>
      </p:sp>
      <p:sp>
        <p:nvSpPr>
          <p:cNvPr id="187" name="CustomShape 4"/>
          <p:cNvSpPr/>
          <p:nvPr/>
        </p:nvSpPr>
        <p:spPr>
          <a:xfrm>
            <a:off x="640080" y="9144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89"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90" name="" descr=""/>
          <p:cNvPicPr/>
          <p:nvPr/>
        </p:nvPicPr>
        <p:blipFill>
          <a:blip r:embed="rId5"/>
          <a:stretch/>
        </p:blipFill>
        <p:spPr>
          <a:xfrm>
            <a:off x="2377440" y="9360"/>
            <a:ext cx="5211720" cy="857520"/>
          </a:xfrm>
          <a:prstGeom prst="rect">
            <a:avLst/>
          </a:prstGeom>
          <a:ln>
            <a:noFill/>
          </a:ln>
        </p:spPr>
      </p:pic>
      <p:pic>
        <p:nvPicPr>
          <p:cNvPr id="191" name="" descr=""/>
          <p:cNvPicPr/>
          <p:nvPr/>
        </p:nvPicPr>
        <p:blipFill>
          <a:blip r:embed="rId6"/>
          <a:stretch/>
        </p:blipFill>
        <p:spPr>
          <a:xfrm>
            <a:off x="380880" y="1920240"/>
            <a:ext cx="9311400" cy="2408760"/>
          </a:xfrm>
          <a:prstGeom prst="rect">
            <a:avLst/>
          </a:prstGeom>
          <a:ln>
            <a:noFill/>
          </a:ln>
        </p:spPr>
      </p:pic>
      <p:sp>
        <p:nvSpPr>
          <p:cNvPr id="192" name="CustomShape 3"/>
          <p:cNvSpPr/>
          <p:nvPr/>
        </p:nvSpPr>
        <p:spPr>
          <a:xfrm>
            <a:off x="457200" y="4389120"/>
            <a:ext cx="9622440" cy="2151720"/>
          </a:xfrm>
          <a:prstGeom prst="rect">
            <a:avLst/>
          </a:prstGeom>
          <a:noFill/>
          <a:ln>
            <a:noFill/>
          </a:ln>
        </p:spPr>
        <p:style>
          <a:lnRef idx="0"/>
          <a:fillRef idx="0"/>
          <a:effectRef idx="0"/>
          <a:fontRef idx="minor"/>
        </p:style>
        <p:txBody>
          <a:bodyPr lIns="90000" rIns="90000" tIns="45000" bIns="45000"/>
          <a:p>
            <a:r>
              <a:rPr b="0" lang="en-US" sz="1800" spc="-1" strike="noStrike" u="sng">
                <a:solidFill>
                  <a:srgbClr val="0000ff"/>
                </a:solidFill>
                <a:uFill>
                  <a:solidFill>
                    <a:srgbClr val="ffffff"/>
                  </a:solidFill>
                </a:uFill>
                <a:latin typeface="Arial"/>
                <a:hlinkClick r:id="rId7"/>
              </a:rPr>
              <a:t>https://github.com/Your_Github_Name/pandas.git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For windows add Anaconda scripts to environment variables.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activate conda environment…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conda activate pandas-dev</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deactivate: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Source deactivate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 </a:t>
            </a:r>
            <a:endParaRPr b="0" lang="en-US" sz="1800" spc="-1" strike="noStrike">
              <a:solidFill>
                <a:srgbClr val="000000"/>
              </a:solidFill>
              <a:uFill>
                <a:solidFill>
                  <a:srgbClr val="ffffff"/>
                </a:solidFill>
              </a:uFill>
              <a:latin typeface="Arial"/>
            </a:endParaRPr>
          </a:p>
        </p:txBody>
      </p:sp>
      <p:sp>
        <p:nvSpPr>
          <p:cNvPr id="193" name="CustomShape 4"/>
          <p:cNvSpPr/>
          <p:nvPr/>
        </p:nvSpPr>
        <p:spPr>
          <a:xfrm>
            <a:off x="640080" y="9144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t>
            </a:r>
            <a:r>
              <a:rPr b="0" lang="en-US" sz="3200" spc="-1" strike="noStrike">
                <a:solidFill>
                  <a:srgbClr val="000000"/>
                </a:solidFill>
                <a:uFill>
                  <a:solidFill>
                    <a:srgbClr val="ffffff"/>
                  </a:solidFill>
                </a:uFill>
                <a:latin typeface="Arial"/>
              </a:rPr>
              <a:t>ANKARA chapter</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1"/>
          <a:stretch/>
        </p:blipFill>
        <p:spPr>
          <a:xfrm>
            <a:off x="0" y="2239200"/>
            <a:ext cx="10079640" cy="2669760"/>
          </a:xfrm>
          <a:prstGeom prst="rect">
            <a:avLst/>
          </a:prstGeom>
          <a:ln>
            <a:noFill/>
          </a:ln>
        </p:spPr>
      </p:pic>
      <p:sp>
        <p:nvSpPr>
          <p:cNvPr id="44" name="CustomShape 1"/>
          <p:cNvSpPr/>
          <p:nvPr/>
        </p:nvSpPr>
        <p:spPr>
          <a:xfrm>
            <a:off x="529920" y="612684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2"/>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5"/>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pic>
        <p:nvPicPr>
          <p:cNvPr id="45" name="" descr=""/>
          <p:cNvPicPr/>
          <p:nvPr/>
        </p:nvPicPr>
        <p:blipFill>
          <a:blip r:embed="rId6"/>
          <a:stretch/>
        </p:blipFill>
        <p:spPr>
          <a:xfrm>
            <a:off x="2194560" y="731520"/>
            <a:ext cx="6348600" cy="10450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195"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196" name="" descr=""/>
          <p:cNvPicPr/>
          <p:nvPr/>
        </p:nvPicPr>
        <p:blipFill>
          <a:blip r:embed="rId5"/>
          <a:stretch/>
        </p:blipFill>
        <p:spPr>
          <a:xfrm>
            <a:off x="2377440" y="9360"/>
            <a:ext cx="5211720" cy="857520"/>
          </a:xfrm>
          <a:prstGeom prst="rect">
            <a:avLst/>
          </a:prstGeom>
          <a:ln>
            <a:noFill/>
          </a:ln>
        </p:spPr>
      </p:pic>
      <p:pic>
        <p:nvPicPr>
          <p:cNvPr id="197" name="" descr=""/>
          <p:cNvPicPr/>
          <p:nvPr/>
        </p:nvPicPr>
        <p:blipFill>
          <a:blip r:embed="rId6"/>
          <a:stretch/>
        </p:blipFill>
        <p:spPr>
          <a:xfrm>
            <a:off x="380880" y="1920240"/>
            <a:ext cx="9311400" cy="2408760"/>
          </a:xfrm>
          <a:prstGeom prst="rect">
            <a:avLst/>
          </a:prstGeom>
          <a:ln>
            <a:noFill/>
          </a:ln>
        </p:spPr>
      </p:pic>
      <p:sp>
        <p:nvSpPr>
          <p:cNvPr id="198" name="CustomShape 3"/>
          <p:cNvSpPr/>
          <p:nvPr/>
        </p:nvSpPr>
        <p:spPr>
          <a:xfrm>
            <a:off x="457200" y="4389120"/>
            <a:ext cx="9622440" cy="17370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Inside pandas-dev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setup pandas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cd pandas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python setup.py build_ext –inplace -j 4</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 </a:t>
            </a:r>
            <a:endParaRPr b="0" lang="en-US" sz="1800" spc="-1" strike="noStrike">
              <a:solidFill>
                <a:srgbClr val="000000"/>
              </a:solidFill>
              <a:uFill>
                <a:solidFill>
                  <a:srgbClr val="ffffff"/>
                </a:solidFill>
              </a:uFill>
              <a:latin typeface="Arial"/>
            </a:endParaRPr>
          </a:p>
        </p:txBody>
      </p:sp>
      <p:sp>
        <p:nvSpPr>
          <p:cNvPr id="199" name="CustomShape 4"/>
          <p:cNvSpPr/>
          <p:nvPr/>
        </p:nvSpPr>
        <p:spPr>
          <a:xfrm>
            <a:off x="640080" y="10058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01"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02" name="CustomShape 3"/>
          <p:cNvSpPr/>
          <p:nvPr/>
        </p:nvSpPr>
        <p:spPr>
          <a:xfrm>
            <a:off x="548640" y="91440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pic>
        <p:nvPicPr>
          <p:cNvPr id="203" name="" descr=""/>
          <p:cNvPicPr/>
          <p:nvPr/>
        </p:nvPicPr>
        <p:blipFill>
          <a:blip r:embed="rId5"/>
          <a:stretch/>
        </p:blipFill>
        <p:spPr>
          <a:xfrm>
            <a:off x="2377440" y="9360"/>
            <a:ext cx="5211720" cy="857520"/>
          </a:xfrm>
          <a:prstGeom prst="rect">
            <a:avLst/>
          </a:prstGeom>
          <a:ln>
            <a:noFill/>
          </a:ln>
        </p:spPr>
      </p:pic>
      <p:pic>
        <p:nvPicPr>
          <p:cNvPr id="204" name="" descr=""/>
          <p:cNvPicPr/>
          <p:nvPr/>
        </p:nvPicPr>
        <p:blipFill>
          <a:blip r:embed="rId6"/>
          <a:stretch/>
        </p:blipFill>
        <p:spPr>
          <a:xfrm>
            <a:off x="380880" y="1920240"/>
            <a:ext cx="9311400" cy="2408760"/>
          </a:xfrm>
          <a:prstGeom prst="rect">
            <a:avLst/>
          </a:prstGeom>
          <a:ln>
            <a:noFill/>
          </a:ln>
        </p:spPr>
      </p:pic>
      <p:sp>
        <p:nvSpPr>
          <p:cNvPr id="205" name="CustomShape 4"/>
          <p:cNvSpPr/>
          <p:nvPr/>
        </p:nvSpPr>
        <p:spPr>
          <a:xfrm>
            <a:off x="457200" y="4389120"/>
            <a:ext cx="9622440" cy="17370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Inside pandas-dev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check pandas installation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print(pandas.__version__)</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 </a:t>
            </a:r>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07"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08" name="CustomShape 3"/>
          <p:cNvSpPr/>
          <p:nvPr/>
        </p:nvSpPr>
        <p:spPr>
          <a:xfrm>
            <a:off x="822960" y="825480"/>
            <a:ext cx="89611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pic>
        <p:nvPicPr>
          <p:cNvPr id="209" name="" descr=""/>
          <p:cNvPicPr/>
          <p:nvPr/>
        </p:nvPicPr>
        <p:blipFill>
          <a:blip r:embed="rId5"/>
          <a:stretch/>
        </p:blipFill>
        <p:spPr>
          <a:xfrm>
            <a:off x="2377440" y="9360"/>
            <a:ext cx="5211720" cy="857520"/>
          </a:xfrm>
          <a:prstGeom prst="rect">
            <a:avLst/>
          </a:prstGeom>
          <a:ln>
            <a:noFill/>
          </a:ln>
        </p:spPr>
      </p:pic>
      <p:sp>
        <p:nvSpPr>
          <p:cNvPr id="210" name="CustomShape 4"/>
          <p:cNvSpPr/>
          <p:nvPr/>
        </p:nvSpPr>
        <p:spPr>
          <a:xfrm>
            <a:off x="1005840" y="1554480"/>
            <a:ext cx="8412480" cy="41148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Method Name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Information gathering of the specific method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Locating Method Docstring</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Method Name: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pandas.Series.dropna</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Method Type: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function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File location:</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pandas/core/series.py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Github link:</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6"/>
              </a:rPr>
              <a:t>https://github.com/pandas-dev/pandas/blob/master/pandas/core/series.py#L2966</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12"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13" name="CustomShape 3"/>
          <p:cNvSpPr/>
          <p:nvPr/>
        </p:nvSpPr>
        <p:spPr>
          <a:xfrm>
            <a:off x="822960" y="825480"/>
            <a:ext cx="89611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a:t>
            </a:r>
            <a:r>
              <a:rPr b="0" lang="en-US" sz="3200" spc="-1" strike="noStrike">
                <a:solidFill>
                  <a:srgbClr val="000000"/>
                </a:solidFill>
                <a:uFill>
                  <a:solidFill>
                    <a:srgbClr val="ffffff"/>
                  </a:solidFill>
                </a:uFill>
                <a:latin typeface="Arial"/>
              </a:rPr>
              <a:t>Documentatio</a:t>
            </a:r>
            <a:r>
              <a:rPr b="0" lang="en-US" sz="3200" spc="-1" strike="noStrike">
                <a:solidFill>
                  <a:srgbClr val="000000"/>
                </a:solidFill>
                <a:uFill>
                  <a:solidFill>
                    <a:srgbClr val="ffffff"/>
                  </a:solidFill>
                </a:uFill>
                <a:latin typeface="Arial"/>
              </a:rPr>
              <a:t>n Sprint </a:t>
            </a:r>
            <a:r>
              <a:rPr b="0" lang="en-US" sz="3200" spc="-1" strike="noStrike">
                <a:solidFill>
                  <a:srgbClr val="000000"/>
                </a:solidFill>
                <a:uFill>
                  <a:solidFill>
                    <a:srgbClr val="ffffff"/>
                  </a:solidFill>
                </a:uFill>
                <a:latin typeface="Arial"/>
              </a:rPr>
              <a:t>ANKARA </a:t>
            </a:r>
            <a:r>
              <a:rPr b="0" lang="en-US" sz="3200" spc="-1" strike="noStrike">
                <a:solidFill>
                  <a:srgbClr val="000000"/>
                </a:solidFill>
                <a:uFill>
                  <a:solidFill>
                    <a:srgbClr val="ffffff"/>
                  </a:solidFill>
                </a:uFill>
                <a:latin typeface="Arial"/>
              </a:rPr>
              <a:t>chapter</a:t>
            </a:r>
            <a:endParaRPr b="0" lang="en-US" sz="1800" spc="-1" strike="noStrike">
              <a:solidFill>
                <a:srgbClr val="000000"/>
              </a:solidFill>
              <a:uFill>
                <a:solidFill>
                  <a:srgbClr val="ffffff"/>
                </a:solidFill>
              </a:uFill>
              <a:latin typeface="Arial"/>
            </a:endParaRPr>
          </a:p>
        </p:txBody>
      </p:sp>
      <p:pic>
        <p:nvPicPr>
          <p:cNvPr id="214" name="" descr=""/>
          <p:cNvPicPr/>
          <p:nvPr/>
        </p:nvPicPr>
        <p:blipFill>
          <a:blip r:embed="rId5"/>
          <a:stretch/>
        </p:blipFill>
        <p:spPr>
          <a:xfrm>
            <a:off x="2377440" y="9360"/>
            <a:ext cx="5211720" cy="857520"/>
          </a:xfrm>
          <a:prstGeom prst="rect">
            <a:avLst/>
          </a:prstGeom>
          <a:ln>
            <a:noFill/>
          </a:ln>
        </p:spPr>
      </p:pic>
      <p:sp>
        <p:nvSpPr>
          <p:cNvPr id="215" name="CustomShape 4"/>
          <p:cNvSpPr/>
          <p:nvPr/>
        </p:nvSpPr>
        <p:spPr>
          <a:xfrm>
            <a:off x="822960" y="1554480"/>
            <a:ext cx="758952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Method Name: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pandas.Series.dropna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216" name="" descr=""/>
          <p:cNvPicPr/>
          <p:nvPr/>
        </p:nvPicPr>
        <p:blipFill>
          <a:blip r:embed="rId6"/>
          <a:stretch/>
        </p:blipFill>
        <p:spPr>
          <a:xfrm>
            <a:off x="863280" y="2280600"/>
            <a:ext cx="8372160" cy="357156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19" name="CustomShape 3"/>
          <p:cNvSpPr/>
          <p:nvPr/>
        </p:nvSpPr>
        <p:spPr>
          <a:xfrm>
            <a:off x="822960" y="825480"/>
            <a:ext cx="89611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pic>
        <p:nvPicPr>
          <p:cNvPr id="220" name="" descr=""/>
          <p:cNvPicPr/>
          <p:nvPr/>
        </p:nvPicPr>
        <p:blipFill>
          <a:blip r:embed="rId5"/>
          <a:stretch/>
        </p:blipFill>
        <p:spPr>
          <a:xfrm>
            <a:off x="2377440" y="9360"/>
            <a:ext cx="5211720" cy="857520"/>
          </a:xfrm>
          <a:prstGeom prst="rect">
            <a:avLst/>
          </a:prstGeom>
          <a:ln>
            <a:noFill/>
          </a:ln>
        </p:spPr>
      </p:pic>
      <p:sp>
        <p:nvSpPr>
          <p:cNvPr id="221" name="CustomShape 4"/>
          <p:cNvSpPr/>
          <p:nvPr/>
        </p:nvSpPr>
        <p:spPr>
          <a:xfrm>
            <a:off x="822960" y="1554480"/>
            <a:ext cx="758952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Method Name: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pandas.Series.dropna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6"/>
              </a:rPr>
              <a:t>https://github.com/pandas-dev/pandas/blob/v0.22.0/pandas/core/series.py#L2972-L3001</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Our marked line is L2966 which includes pandas.Series.notna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Checking with validation script and errors on pandas.Series.dropna are: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No extended summary found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Errors in parameters section: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Documentation needed for parameters {kwargs, inplace and axis}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See also section not found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No examples section found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Checking with validation script and errors on pandas.Series.notna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23"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24" name="CustomShape 3"/>
          <p:cNvSpPr/>
          <p:nvPr/>
        </p:nvSpPr>
        <p:spPr>
          <a:xfrm>
            <a:off x="822960" y="825480"/>
            <a:ext cx="89611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pic>
        <p:nvPicPr>
          <p:cNvPr id="225" name="" descr=""/>
          <p:cNvPicPr/>
          <p:nvPr/>
        </p:nvPicPr>
        <p:blipFill>
          <a:blip r:embed="rId5"/>
          <a:stretch/>
        </p:blipFill>
        <p:spPr>
          <a:xfrm>
            <a:off x="2377440" y="9360"/>
            <a:ext cx="5211720" cy="857520"/>
          </a:xfrm>
          <a:prstGeom prst="rect">
            <a:avLst/>
          </a:prstGeom>
          <a:ln>
            <a:noFill/>
          </a:ln>
        </p:spPr>
      </p:pic>
      <p:sp>
        <p:nvSpPr>
          <p:cNvPr id="226" name="CustomShape 4"/>
          <p:cNvSpPr/>
          <p:nvPr/>
        </p:nvSpPr>
        <p:spPr>
          <a:xfrm>
            <a:off x="822960" y="1554480"/>
            <a:ext cx="758952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Method Name: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pandas.Series.dropna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6"/>
              </a:rPr>
              <a:t>https://github.com/pandas-dev/pandas/blob/v0.22.0/pandas/core/series.py#L2972-L3001</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Our marked line is L2966 which includes pandas.Series.notna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Find method descriptions, using parameters, appenders, functions as keywords… and locate possible descriptions.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There might not be a method summary...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28"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29" name="CustomShape 3"/>
          <p:cNvSpPr/>
          <p:nvPr/>
        </p:nvSpPr>
        <p:spPr>
          <a:xfrm>
            <a:off x="822960" y="825480"/>
            <a:ext cx="89611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pic>
        <p:nvPicPr>
          <p:cNvPr id="230" name="" descr=""/>
          <p:cNvPicPr/>
          <p:nvPr/>
        </p:nvPicPr>
        <p:blipFill>
          <a:blip r:embed="rId5"/>
          <a:stretch/>
        </p:blipFill>
        <p:spPr>
          <a:xfrm>
            <a:off x="2377440" y="9360"/>
            <a:ext cx="5211720" cy="857520"/>
          </a:xfrm>
          <a:prstGeom prst="rect">
            <a:avLst/>
          </a:prstGeom>
          <a:ln>
            <a:noFill/>
          </a:ln>
        </p:spPr>
      </p:pic>
      <p:sp>
        <p:nvSpPr>
          <p:cNvPr id="231" name="CustomShape 4"/>
          <p:cNvSpPr/>
          <p:nvPr/>
        </p:nvSpPr>
        <p:spPr>
          <a:xfrm>
            <a:off x="822960" y="1554480"/>
            <a:ext cx="758952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Method Name: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pandas.Series.dropna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6"/>
              </a:rPr>
              <a:t>https://github.com/pandas-dev/pandas/blob/v0.22.0/pandas/core/series.py#L2972-L3001</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check changes to github:</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use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status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add changes: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add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make a branch:</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checkout -b your_branch_name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branch</a:t>
            </a:r>
            <a:r>
              <a:rPr b="0" lang="en-US" sz="1800" spc="-1" strike="noStrike">
                <a:solidFill>
                  <a:srgbClr val="000000"/>
                </a:solidFill>
                <a:uFill>
                  <a:solidFill>
                    <a:srgbClr val="ffffff"/>
                  </a:solidFill>
                </a:uFill>
                <a:latin typeface="Arial"/>
              </a:rPr>
              <a:t> also shows the branch we are working 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33"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34" name="CustomShape 3"/>
          <p:cNvSpPr/>
          <p:nvPr/>
        </p:nvSpPr>
        <p:spPr>
          <a:xfrm>
            <a:off x="822960" y="825480"/>
            <a:ext cx="89611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pic>
        <p:nvPicPr>
          <p:cNvPr id="235" name="" descr=""/>
          <p:cNvPicPr/>
          <p:nvPr/>
        </p:nvPicPr>
        <p:blipFill>
          <a:blip r:embed="rId5"/>
          <a:stretch/>
        </p:blipFill>
        <p:spPr>
          <a:xfrm>
            <a:off x="2377440" y="9360"/>
            <a:ext cx="5211720" cy="857520"/>
          </a:xfrm>
          <a:prstGeom prst="rect">
            <a:avLst/>
          </a:prstGeom>
          <a:ln>
            <a:noFill/>
          </a:ln>
        </p:spPr>
      </p:pic>
      <p:sp>
        <p:nvSpPr>
          <p:cNvPr id="236" name="CustomShape 4"/>
          <p:cNvSpPr/>
          <p:nvPr/>
        </p:nvSpPr>
        <p:spPr>
          <a:xfrm>
            <a:off x="822960" y="1554480"/>
            <a:ext cx="758952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Method Name: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pandas.Series.dropna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6"/>
              </a:rPr>
              <a:t>https://github.com/pandas-dev/pandas/blob/v0.22.0/pandas/core/series.py#L2972-L3001</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Try to fix errors one by one, and check progress with validation script…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If you are at cd scripts folder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python validate_docstrings.py pandas.Series.dropna</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Or from pandas folder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python validate_docstrings.py pandas.Series.dropna</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provide examples try to find several forms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And follow the syntax, results must be shown… to check this run validation script.</a:t>
            </a:r>
            <a:endParaRPr b="0" lang="en-US" sz="1800" spc="-1" strike="noStrike">
              <a:solidFill>
                <a:srgbClr val="000000"/>
              </a:solidFill>
              <a:uFill>
                <a:solidFill>
                  <a:srgbClr val="ffffff"/>
                </a:solidFill>
              </a:uFill>
              <a:latin typeface="Arial"/>
            </a:endParaRPr>
          </a:p>
          <a:p>
            <a:r>
              <a:rPr b="1" i="1" lang="en-US" sz="1800" spc="-1" strike="noStrike">
                <a:solidFill>
                  <a:srgbClr val="000000"/>
                </a:solidFill>
                <a:uFill>
                  <a:solidFill>
                    <a:srgbClr val="ffffff"/>
                  </a:solidFill>
                </a:uFill>
                <a:latin typeface="Arial"/>
              </a:rPr>
              <a:t>Blank line separates the sections so use the blank line only!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238"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39" name="CustomShape 3"/>
          <p:cNvSpPr/>
          <p:nvPr/>
        </p:nvSpPr>
        <p:spPr>
          <a:xfrm>
            <a:off x="822960" y="825480"/>
            <a:ext cx="896112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pic>
        <p:nvPicPr>
          <p:cNvPr id="240" name="" descr=""/>
          <p:cNvPicPr/>
          <p:nvPr/>
        </p:nvPicPr>
        <p:blipFill>
          <a:blip r:embed="rId5"/>
          <a:stretch/>
        </p:blipFill>
        <p:spPr>
          <a:xfrm>
            <a:off x="2377440" y="9360"/>
            <a:ext cx="5211720" cy="857520"/>
          </a:xfrm>
          <a:prstGeom prst="rect">
            <a:avLst/>
          </a:prstGeom>
          <a:ln>
            <a:noFill/>
          </a:ln>
        </p:spPr>
      </p:pic>
      <p:sp>
        <p:nvSpPr>
          <p:cNvPr id="241" name="CustomShape 4"/>
          <p:cNvSpPr/>
          <p:nvPr/>
        </p:nvSpPr>
        <p:spPr>
          <a:xfrm>
            <a:off x="274320" y="1554480"/>
            <a:ext cx="9601200" cy="4206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After fixing all the errors of the validation script…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Inside doc file by cd doc Run...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python make.py html –single pandas.Series.dropna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This will produce an html file to compare changes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To push local changes to github…</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fetch upstream</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merge upstream/master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add .\pandas\core\series.py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status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commit -m “DOC: Improved the docstring of pandas.Series.dropna”</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branch</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rPr>
              <a:t>Git push -u origin branch_name (ankara_chapter_sprint)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 descr=""/>
          <p:cNvPicPr/>
          <p:nvPr/>
        </p:nvPicPr>
        <p:blipFill>
          <a:blip r:embed="rId1"/>
          <a:stretch/>
        </p:blipFill>
        <p:spPr>
          <a:xfrm>
            <a:off x="2326320" y="1848960"/>
            <a:ext cx="5171400" cy="3700080"/>
          </a:xfrm>
          <a:prstGeom prst="rect">
            <a:avLst/>
          </a:prstGeom>
          <a:ln>
            <a:noFill/>
          </a:ln>
        </p:spPr>
      </p:pic>
      <p:sp>
        <p:nvSpPr>
          <p:cNvPr id="47" name="CustomShape 1"/>
          <p:cNvSpPr/>
          <p:nvPr/>
        </p:nvSpPr>
        <p:spPr>
          <a:xfrm>
            <a:off x="640080" y="10058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48" name="CustomShape 2"/>
          <p:cNvSpPr/>
          <p:nvPr/>
        </p:nvSpPr>
        <p:spPr>
          <a:xfrm>
            <a:off x="529920" y="612684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2"/>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5"/>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pic>
        <p:nvPicPr>
          <p:cNvPr id="49" name="" descr=""/>
          <p:cNvPicPr/>
          <p:nvPr/>
        </p:nvPicPr>
        <p:blipFill>
          <a:blip r:embed="rId6"/>
          <a:stretch/>
        </p:blipFill>
        <p:spPr>
          <a:xfrm>
            <a:off x="2651760" y="78840"/>
            <a:ext cx="4891680" cy="8049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51"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52" name="" descr=""/>
          <p:cNvPicPr/>
          <p:nvPr/>
        </p:nvPicPr>
        <p:blipFill>
          <a:blip r:embed="rId5"/>
          <a:stretch/>
        </p:blipFill>
        <p:spPr>
          <a:xfrm>
            <a:off x="1737360" y="1468800"/>
            <a:ext cx="6074280" cy="999720"/>
          </a:xfrm>
          <a:prstGeom prst="rect">
            <a:avLst/>
          </a:prstGeom>
          <a:ln>
            <a:noFill/>
          </a:ln>
        </p:spPr>
      </p:pic>
      <p:pic>
        <p:nvPicPr>
          <p:cNvPr id="53" name="" descr=""/>
          <p:cNvPicPr/>
          <p:nvPr/>
        </p:nvPicPr>
        <p:blipFill>
          <a:blip r:embed="rId6"/>
          <a:stretch/>
        </p:blipFill>
        <p:spPr>
          <a:xfrm>
            <a:off x="2286000" y="2742480"/>
            <a:ext cx="5394600" cy="2743560"/>
          </a:xfrm>
          <a:prstGeom prst="rect">
            <a:avLst/>
          </a:prstGeom>
          <a:ln>
            <a:noFill/>
          </a:ln>
        </p:spPr>
      </p:pic>
      <p:sp>
        <p:nvSpPr>
          <p:cNvPr id="54" name="CustomShape 3"/>
          <p:cNvSpPr/>
          <p:nvPr/>
        </p:nvSpPr>
        <p:spPr>
          <a:xfrm>
            <a:off x="640080" y="5486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56"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7" name="CustomShape 3"/>
          <p:cNvSpPr/>
          <p:nvPr/>
        </p:nvSpPr>
        <p:spPr>
          <a:xfrm>
            <a:off x="640080" y="5486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a:t>
            </a:r>
            <a:r>
              <a:rPr b="0" lang="en-US" sz="3200" spc="-1" strike="noStrike">
                <a:solidFill>
                  <a:srgbClr val="000000"/>
                </a:solidFill>
                <a:uFill>
                  <a:solidFill>
                    <a:srgbClr val="ffffff"/>
                  </a:solidFill>
                </a:uFill>
                <a:latin typeface="Arial"/>
              </a:rPr>
              <a:t>Documentatio</a:t>
            </a:r>
            <a:r>
              <a:rPr b="0" lang="en-US" sz="3200" spc="-1" strike="noStrike">
                <a:solidFill>
                  <a:srgbClr val="000000"/>
                </a:solidFill>
                <a:uFill>
                  <a:solidFill>
                    <a:srgbClr val="ffffff"/>
                  </a:solidFill>
                </a:uFill>
                <a:latin typeface="Arial"/>
              </a:rPr>
              <a:t>n Sprint </a:t>
            </a:r>
            <a:r>
              <a:rPr b="0" lang="en-US" sz="3200" spc="-1" strike="noStrike">
                <a:solidFill>
                  <a:srgbClr val="000000"/>
                </a:solidFill>
                <a:uFill>
                  <a:solidFill>
                    <a:srgbClr val="ffffff"/>
                  </a:solidFill>
                </a:uFill>
                <a:latin typeface="Arial"/>
              </a:rPr>
              <a:t>ANKARA </a:t>
            </a:r>
            <a:r>
              <a:rPr b="0" lang="en-US" sz="3200" spc="-1" strike="noStrike">
                <a:solidFill>
                  <a:srgbClr val="000000"/>
                </a:solidFill>
                <a:uFill>
                  <a:solidFill>
                    <a:srgbClr val="ffffff"/>
                  </a:solidFill>
                </a:uFill>
                <a:latin typeface="Arial"/>
              </a:rPr>
              <a:t>chapter</a:t>
            </a:r>
            <a:endParaRPr b="0" lang="en-US" sz="1800" spc="-1" strike="noStrike">
              <a:solidFill>
                <a:srgbClr val="000000"/>
              </a:solidFill>
              <a:uFill>
                <a:solidFill>
                  <a:srgbClr val="ffffff"/>
                </a:solidFill>
              </a:uFill>
              <a:latin typeface="Arial"/>
            </a:endParaRPr>
          </a:p>
        </p:txBody>
      </p:sp>
      <p:sp>
        <p:nvSpPr>
          <p:cNvPr id="58" name="TextShape 4"/>
          <p:cNvSpPr txBox="1"/>
          <p:nvPr/>
        </p:nvSpPr>
        <p:spPr>
          <a:xfrm>
            <a:off x="3356640" y="118872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1800" spc="-1" strike="noStrike">
              <a:solidFill>
                <a:srgbClr val="000000"/>
              </a:solidFill>
              <a:uFill>
                <a:solidFill>
                  <a:srgbClr val="ffffff"/>
                </a:solidFill>
              </a:uFill>
              <a:latin typeface="Arial"/>
            </a:endParaRPr>
          </a:p>
        </p:txBody>
      </p:sp>
      <p:sp>
        <p:nvSpPr>
          <p:cNvPr id="59" name="TextShape 5"/>
          <p:cNvSpPr txBox="1"/>
          <p:nvPr/>
        </p:nvSpPr>
        <p:spPr>
          <a:xfrm>
            <a:off x="731520" y="2011680"/>
            <a:ext cx="400140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1. Summary: What the function does?</a:t>
            </a:r>
            <a:endParaRPr b="0" lang="en-US" sz="1800" spc="-1" strike="noStrike">
              <a:solidFill>
                <a:srgbClr val="000000"/>
              </a:solidFill>
              <a:uFill>
                <a:solidFill>
                  <a:srgbClr val="ffffff"/>
                </a:solidFill>
              </a:uFill>
              <a:latin typeface="Arial"/>
            </a:endParaRPr>
          </a:p>
        </p:txBody>
      </p:sp>
      <p:pic>
        <p:nvPicPr>
          <p:cNvPr id="60" name="" descr=""/>
          <p:cNvPicPr/>
          <p:nvPr/>
        </p:nvPicPr>
        <p:blipFill>
          <a:blip r:embed="rId5"/>
          <a:stretch/>
        </p:blipFill>
        <p:spPr>
          <a:xfrm>
            <a:off x="731520" y="2515680"/>
            <a:ext cx="8686800" cy="2568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62"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3" name="CustomShape 3"/>
          <p:cNvSpPr/>
          <p:nvPr/>
        </p:nvSpPr>
        <p:spPr>
          <a:xfrm>
            <a:off x="640080" y="548640"/>
            <a:ext cx="2601000" cy="347472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64" name="TextShape 4"/>
          <p:cNvSpPr txBox="1"/>
          <p:nvPr/>
        </p:nvSpPr>
        <p:spPr>
          <a:xfrm>
            <a:off x="3356640" y="118872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1800" spc="-1" strike="noStrike">
              <a:solidFill>
                <a:srgbClr val="000000"/>
              </a:solidFill>
              <a:uFill>
                <a:solidFill>
                  <a:srgbClr val="ffffff"/>
                </a:solidFill>
              </a:uFill>
              <a:latin typeface="Arial"/>
            </a:endParaRPr>
          </a:p>
        </p:txBody>
      </p:sp>
      <p:sp>
        <p:nvSpPr>
          <p:cNvPr id="65" name="TextShape 5"/>
          <p:cNvSpPr txBox="1"/>
          <p:nvPr/>
        </p:nvSpPr>
        <p:spPr>
          <a:xfrm>
            <a:off x="731520" y="3931920"/>
            <a:ext cx="141228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1. Summary</a:t>
            </a:r>
            <a:endParaRPr b="0" lang="en-US" sz="1800" spc="-1" strike="noStrike">
              <a:solidFill>
                <a:srgbClr val="000000"/>
              </a:solidFill>
              <a:uFill>
                <a:solidFill>
                  <a:srgbClr val="ffffff"/>
                </a:solidFill>
              </a:uFill>
              <a:latin typeface="Arial"/>
            </a:endParaRPr>
          </a:p>
        </p:txBody>
      </p:sp>
      <p:pic>
        <p:nvPicPr>
          <p:cNvPr id="66" name="" descr=""/>
          <p:cNvPicPr/>
          <p:nvPr/>
        </p:nvPicPr>
        <p:blipFill>
          <a:blip r:embed="rId5"/>
          <a:stretch/>
        </p:blipFill>
        <p:spPr>
          <a:xfrm>
            <a:off x="3241080" y="274320"/>
            <a:ext cx="6634440" cy="7040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68"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9" name="CustomShape 3"/>
          <p:cNvSpPr/>
          <p:nvPr/>
        </p:nvSpPr>
        <p:spPr>
          <a:xfrm>
            <a:off x="640080" y="5486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70" name="TextShape 4"/>
          <p:cNvSpPr txBox="1"/>
          <p:nvPr/>
        </p:nvSpPr>
        <p:spPr>
          <a:xfrm>
            <a:off x="3356640" y="118872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71" name="TextShape 5"/>
          <p:cNvSpPr txBox="1"/>
          <p:nvPr/>
        </p:nvSpPr>
        <p:spPr>
          <a:xfrm>
            <a:off x="731520" y="2011680"/>
            <a:ext cx="8283960" cy="11142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2. Extended Summary: Not too detailed but detailed about function usage.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No parameter detail or implementation detail are allowed!!!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 extended summary should provide details on why the function is useful and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their use cases, if it is not too generic.</a:t>
            </a:r>
            <a:endParaRPr b="0" lang="en-US" sz="1800" spc="-1" strike="noStrike">
              <a:solidFill>
                <a:srgbClr val="000000"/>
              </a:solidFill>
              <a:uFill>
                <a:solidFill>
                  <a:srgbClr val="ffffff"/>
                </a:solidFill>
              </a:uFill>
              <a:latin typeface="Arial"/>
            </a:endParaRPr>
          </a:p>
        </p:txBody>
      </p:sp>
      <p:pic>
        <p:nvPicPr>
          <p:cNvPr id="72" name="" descr=""/>
          <p:cNvPicPr/>
          <p:nvPr/>
        </p:nvPicPr>
        <p:blipFill>
          <a:blip r:embed="rId5"/>
          <a:stretch/>
        </p:blipFill>
        <p:spPr>
          <a:xfrm>
            <a:off x="2109240" y="3200400"/>
            <a:ext cx="7034760" cy="29674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529560" y="6126480"/>
            <a:ext cx="9071280" cy="1092240"/>
          </a:xfrm>
          <a:prstGeom prst="rect">
            <a:avLst/>
          </a:prstGeom>
          <a:noFill/>
          <a:ln>
            <a:noFill/>
          </a:ln>
        </p:spPr>
        <p:style>
          <a:lnRef idx="0"/>
          <a:fillRef idx="0"/>
          <a:effectRef idx="0"/>
          <a:fontRef idx="minor"/>
        </p:style>
        <p:txBody>
          <a:bodyPr lIns="0" rIns="0" tIns="0" bIns="0"/>
          <a:p>
            <a:r>
              <a:rPr b="0" lang="en-US" sz="1400" spc="-1" strike="noStrike" u="sng">
                <a:solidFill>
                  <a:srgbClr val="0000ff"/>
                </a:solidFill>
                <a:uFill>
                  <a:solidFill>
                    <a:srgbClr val="ffffff"/>
                  </a:solidFill>
                </a:uFill>
                <a:latin typeface="Arial"/>
                <a:hlinkClick r:id="rId1"/>
              </a:rPr>
              <a:t>https://python-sprints.github.io/pandas/index.html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2"/>
              </a:rPr>
              <a:t>https://python-sprints.github.io/pandas/guide/pandas_docstring.html</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3"/>
              </a:rPr>
              <a:t>https://pandas.pydata.org/</a:t>
            </a:r>
            <a:endParaRPr b="0" lang="en-US" sz="1800" spc="-1" strike="noStrike">
              <a:solidFill>
                <a:srgbClr val="000000"/>
              </a:solidFill>
              <a:uFill>
                <a:solidFill>
                  <a:srgbClr val="ffffff"/>
                </a:solidFill>
              </a:uFill>
              <a:latin typeface="Arial"/>
            </a:endParaRPr>
          </a:p>
          <a:p>
            <a:r>
              <a:rPr b="0" lang="en-US" sz="1400" spc="-1" strike="noStrike" u="sng">
                <a:solidFill>
                  <a:srgbClr val="0000ff"/>
                </a:solidFill>
                <a:uFill>
                  <a:solidFill>
                    <a:srgbClr val="ffffff"/>
                  </a:solidFill>
                </a:uFill>
                <a:latin typeface="Arial"/>
                <a:hlinkClick r:id="rId4"/>
              </a:rPr>
              <a:t>https://pydata.org/code-of-conduct.html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74" name="CustomShape 2"/>
          <p:cNvSpPr/>
          <p:nvPr/>
        </p:nvSpPr>
        <p:spPr>
          <a:xfrm>
            <a:off x="928800" y="5322600"/>
            <a:ext cx="2819880" cy="3463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5" name="CustomShape 3"/>
          <p:cNvSpPr/>
          <p:nvPr/>
        </p:nvSpPr>
        <p:spPr>
          <a:xfrm>
            <a:off x="640080" y="548640"/>
            <a:ext cx="9235440" cy="545760"/>
          </a:xfrm>
          <a:prstGeom prst="rect">
            <a:avLst/>
          </a:prstGeom>
          <a:noFill/>
          <a:ln>
            <a:noFill/>
          </a:ln>
        </p:spPr>
        <p:style>
          <a:lnRef idx="0"/>
          <a:fillRef idx="0"/>
          <a:effectRef idx="0"/>
          <a:fontRef idx="minor"/>
        </p:style>
        <p:txBody>
          <a:bodyPr lIns="90000" rIns="90000" tIns="45000" bIns="45000"/>
          <a:p>
            <a:r>
              <a:rPr b="0" lang="en-US" sz="3200" spc="-1" strike="noStrike">
                <a:solidFill>
                  <a:srgbClr val="000000"/>
                </a:solidFill>
                <a:uFill>
                  <a:solidFill>
                    <a:srgbClr val="ffffff"/>
                  </a:solidFill>
                </a:uFill>
                <a:latin typeface="Arial"/>
              </a:rPr>
              <a:t>Pandas Documentation Sprint ANKARA chapter</a:t>
            </a:r>
            <a:endParaRPr b="0" lang="en-US" sz="1800" spc="-1" strike="noStrike">
              <a:solidFill>
                <a:srgbClr val="000000"/>
              </a:solidFill>
              <a:uFill>
                <a:solidFill>
                  <a:srgbClr val="ffffff"/>
                </a:solidFill>
              </a:uFill>
              <a:latin typeface="Arial"/>
            </a:endParaRPr>
          </a:p>
        </p:txBody>
      </p:sp>
      <p:sp>
        <p:nvSpPr>
          <p:cNvPr id="76" name="TextShape 4"/>
          <p:cNvSpPr txBox="1"/>
          <p:nvPr/>
        </p:nvSpPr>
        <p:spPr>
          <a:xfrm>
            <a:off x="3356640" y="1188720"/>
            <a:ext cx="2495520" cy="402840"/>
          </a:xfrm>
          <a:prstGeom prst="rect">
            <a:avLst/>
          </a:prstGeom>
          <a:noFill/>
          <a:ln>
            <a:noFill/>
          </a:ln>
        </p:spPr>
        <p:txBody>
          <a:bodyPr lIns="90000" rIns="90000" tIns="45000" bIns="45000"/>
          <a:p>
            <a:r>
              <a:rPr b="0" lang="en-US" sz="2200" spc="-1" strike="noStrike">
                <a:solidFill>
                  <a:srgbClr val="000000"/>
                </a:solidFill>
                <a:uFill>
                  <a:solidFill>
                    <a:srgbClr val="ffffff"/>
                  </a:solidFill>
                </a:uFill>
                <a:latin typeface="Arial"/>
              </a:rPr>
              <a:t>How to docstring ?</a:t>
            </a:r>
            <a:endParaRPr b="0" lang="en-US" sz="2200" spc="-1" strike="noStrike">
              <a:solidFill>
                <a:srgbClr val="000000"/>
              </a:solidFill>
              <a:uFill>
                <a:solidFill>
                  <a:srgbClr val="ffffff"/>
                </a:solidFill>
              </a:uFill>
              <a:latin typeface="Arial"/>
            </a:endParaRPr>
          </a:p>
        </p:txBody>
      </p:sp>
      <p:sp>
        <p:nvSpPr>
          <p:cNvPr id="77" name="TextShape 5"/>
          <p:cNvSpPr txBox="1"/>
          <p:nvPr/>
        </p:nvSpPr>
        <p:spPr>
          <a:xfrm>
            <a:off x="370800" y="1554480"/>
            <a:ext cx="9321840" cy="11142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3. Parameters: All must be documented including </a:t>
            </a:r>
            <a:r>
              <a:rPr b="0" i="1" lang="en-US" sz="1800" spc="-1" strike="noStrike">
                <a:solidFill>
                  <a:srgbClr val="000000"/>
                </a:solidFill>
                <a:uFill>
                  <a:solidFill>
                    <a:srgbClr val="ffffff"/>
                  </a:solidFill>
                </a:uFill>
                <a:latin typeface="Arial"/>
              </a:rPr>
              <a:t>*args </a:t>
            </a:r>
            <a:r>
              <a:rPr b="0" lang="en-US" sz="1800" spc="-1" strike="noStrike">
                <a:solidFill>
                  <a:srgbClr val="000000"/>
                </a:solidFill>
                <a:uFill>
                  <a:solidFill>
                    <a:srgbClr val="ffffff"/>
                  </a:solidFill>
                </a:uFill>
                <a:latin typeface="Arial"/>
              </a:rPr>
              <a:t>and </a:t>
            </a:r>
            <a:r>
              <a:rPr b="0" i="1" lang="en-US" sz="1800" spc="-1" strike="noStrike">
                <a:solidFill>
                  <a:srgbClr val="000000"/>
                </a:solidFill>
                <a:uFill>
                  <a:solidFill>
                    <a:srgbClr val="ffffff"/>
                  </a:solidFill>
                </a:uFill>
                <a:latin typeface="Arial"/>
              </a:rPr>
              <a:t>**kwargs</a:t>
            </a:r>
            <a:r>
              <a:rPr b="0" lang="en-US" sz="1800" spc="-1" strike="noStrike">
                <a:solidFill>
                  <a:srgbClr val="000000"/>
                </a:solidFill>
                <a:uFill>
                  <a:solidFill>
                    <a:srgbClr val="ffffff"/>
                  </a:solidFill>
                </a:uFill>
                <a:latin typeface="Arial"/>
              </a:rPr>
              <a:t> but not </a:t>
            </a:r>
            <a:r>
              <a:rPr b="0" i="1" lang="en-US" sz="1800" spc="-1" strike="noStrike">
                <a:solidFill>
                  <a:srgbClr val="000000"/>
                </a:solidFill>
                <a:uFill>
                  <a:solidFill>
                    <a:srgbClr val="ffffff"/>
                  </a:solidFill>
                </a:uFill>
                <a:latin typeface="Arial"/>
              </a:rPr>
              <a:t>self</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Types are not defined for *args and **kwargs, but must be defined for all other parameters.</a:t>
            </a:r>
            <a:endParaRPr b="0" lang="en-US" sz="1800" spc="-1" strike="noStrike">
              <a:solidFill>
                <a:srgbClr val="000000"/>
              </a:solidFill>
              <a:uFill>
                <a:solidFill>
                  <a:srgbClr val="ffffff"/>
                </a:solidFill>
              </a:uFill>
              <a:latin typeface="Arial"/>
            </a:endParaRPr>
          </a:p>
          <a:p>
            <a:r>
              <a:rPr b="0" i="1" lang="en-US" sz="1800" spc="-1" strike="noStrike">
                <a:solidFill>
                  <a:srgbClr val="000000"/>
                </a:solidFill>
                <a:uFill>
                  <a:solidFill>
                    <a:srgbClr val="ffffff"/>
                  </a:solidFill>
                </a:uFill>
                <a:latin typeface="Arial"/>
              </a:rPr>
              <a:t>Explain why there is a default value…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78" name="" descr=""/>
          <p:cNvPicPr/>
          <p:nvPr/>
        </p:nvPicPr>
        <p:blipFill>
          <a:blip r:embed="rId5"/>
          <a:stretch/>
        </p:blipFill>
        <p:spPr>
          <a:xfrm>
            <a:off x="1147320" y="2326320"/>
            <a:ext cx="7905240" cy="5171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2018-03-09T15:32:46Z</dcterms:created>
  <dc:creator/>
  <dc:description/>
  <dc:language>en-US</dc:language>
  <cp:lastModifiedBy/>
  <dcterms:modified xsi:type="dcterms:W3CDTF">2018-03-10T08:51:39Z</dcterms:modified>
  <cp:revision>3</cp:revision>
  <dc:subject/>
  <dc:title/>
</cp:coreProperties>
</file>