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Last year I spent 3 months at the recurse centre, which is this magical place where you can go and do whatever you think is going to make you a better programmer. </a:t>
            </a:r>
          </a:p>
          <a:p>
            <a:pPr>
              <a:defRPr sz="2000"/>
            </a:pPr>
            <a:r>
              <a:t>While I was there I spent most of my time learning about natural language processing and python and I did that working on a pet project based on shakespeare’s body of work. </a:t>
            </a:r>
          </a:p>
          <a:p>
            <a:pPr>
              <a:defRPr sz="2000"/>
            </a:pPr>
            <a:r>
              <a:t>So this is more or less the story of my journey through learning about nlp and analysing Shakespeare’s plays.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maturity as a dramatist reach in late Elizabeth/early James</a:t>
            </a:r>
          </a:p>
          <a:p>
            <a:pPr/>
            <a:r>
              <a:t>earlier = old morality drama + classical theory</a:t>
            </a:r>
          </a:p>
          <a:p>
            <a:pPr/>
            <a:r>
              <a:t>later = tragedies and tragicomedy</a:t>
            </a:r>
          </a:p>
          <a:p>
            <a:pPr/>
            <a:r>
              <a:t>1623 first folio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- can’t find the difference between comedies and tragedies,</a:t>
            </a:r>
          </a:p>
          <a:p>
            <a:pPr>
              <a:defRPr sz="1800"/>
            </a:pPr>
            <a:r>
              <a:t>- can still use NLP. split found, just not what I expected</a:t>
            </a:r>
          </a:p>
          <a:p>
            <a:pPr>
              <a:defRPr sz="1800"/>
            </a:pPr>
            <a:r>
              <a:t>- stopped looking at ‘common approaches’ and started looking more closely at the data I had, which helped me come up with my own approach to the problem. In this prospective the main thing I learned was letting the data tell the story, rather then telling a story using data, is a great way of gaining insight and maybe even learning something new.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Includes all kinds of computer manipulations of natural languages</a:t>
            </a:r>
          </a:p>
          <a:p>
            <a:pPr/>
            <a:r>
              <a:t>- with ML used daily to solve various problems</a:t>
            </a:r>
          </a:p>
          <a:p>
            <a:pPr/>
            <a:r>
              <a:t>- I was curious about whether I could use it to do something like literature analysis, the way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intuition: absolute frequency is not enough to catch the differences, add measure of how common is the word in the corpus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 statistical relationship between a group of observed and latent random variables that specifies a probabilistic procedure to generate the topics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how would you generate a document according to the probabilistic procedure described by LDA?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documents as mixtures of topics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10444" indent="-310444">
              <a:buSzPct val="75000"/>
              <a:buFont typeface="Zapf Dingbats"/>
              <a:buChar char="-"/>
            </a:pPr>
            <a:r>
              <a:t>partition the data in k groups such that the variance within clusters is minimised and the variability between clusters is max -&gt; each observation assigned to the nearest mean</a:t>
            </a:r>
          </a:p>
          <a:p>
            <a:pPr/>
            <a:r>
              <a:t>- picture: example of results. green squares are the final centroids. each point is assigned to the mean at smaller euclidian distance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golden rule for choosing number of topic</a:t>
            </a:r>
          </a:p>
          <a:p>
            <a:pPr/>
            <a:r>
              <a:t>this is a compromise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looks like I’m on the right track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40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Shape 103"/>
          <p:cNvSpPr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Shape 23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Shape 72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pc="39" sz="40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2000"/>
              </a:spcBef>
              <a:buSzTx/>
              <a:buFontTx/>
              <a:buNone/>
              <a:defRPr spc="39" sz="40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2000"/>
              </a:spcBef>
              <a:buSzTx/>
              <a:buFontTx/>
              <a:buNone/>
              <a:defRPr spc="39" sz="40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2000"/>
              </a:spcBef>
              <a:buSzTx/>
              <a:buFontTx/>
              <a:buNone/>
              <a:defRPr spc="39" sz="40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2000"/>
              </a:spcBef>
              <a:buSzTx/>
              <a:buFontTx/>
              <a:buNone/>
              <a:defRPr spc="39" sz="40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hyperlink" Target="http://github.com/sereprz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sereprz/ShakespeareTextAnalysi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29" name="182429520_1646x1646.jpe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13035" t="820" r="13309" b="7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DATA DRIVEN LITERARY ANALYSIS: AN UNSUPERVISED APPROACH TO TEXT ANALYSIS AND CLASSIFICATION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1016000" y="10795000"/>
            <a:ext cx="12090400" cy="2652209"/>
          </a:xfrm>
          <a:prstGeom prst="rect">
            <a:avLst/>
          </a:prstGeom>
        </p:spPr>
        <p:txBody>
          <a:bodyPr/>
          <a:lstStyle/>
          <a:p>
            <a:pPr defTabSz="346709">
              <a:spcBef>
                <a:spcPts val="300"/>
              </a:spcBef>
              <a:defRPr sz="2940"/>
            </a:pPr>
            <a:r>
              <a:t>Serena Peruzzo</a:t>
            </a:r>
          </a:p>
          <a:p>
            <a:pPr defTabSz="346709">
              <a:spcBef>
                <a:spcPts val="300"/>
              </a:spcBef>
              <a:defRPr sz="2940"/>
            </a:pPr>
            <a:r>
              <a:t>PhD candidate at  TU/e</a:t>
            </a:r>
          </a:p>
          <a:p>
            <a:pPr defTabSz="346709">
              <a:spcBef>
                <a:spcPts val="300"/>
              </a:spcBef>
              <a:defRPr sz="2940"/>
            </a:pPr>
          </a:p>
          <a:p>
            <a:pPr defTabSz="346709">
              <a:spcBef>
                <a:spcPts val="300"/>
              </a:spcBef>
              <a:defRPr sz="2940"/>
            </a:pPr>
            <a:r>
              <a:t>@sereprz</a:t>
            </a:r>
          </a:p>
          <a:p>
            <a:pPr defTabSz="346709">
              <a:spcBef>
                <a:spcPts val="300"/>
              </a:spcBef>
              <a:defRPr sz="2940"/>
            </a:pPr>
            <a:r>
              <a:t>s.peruzzo@tue.nl</a:t>
            </a:r>
          </a:p>
          <a:p>
            <a:pPr defTabSz="346709">
              <a:spcBef>
                <a:spcPts val="300"/>
              </a:spcBef>
              <a:defRPr sz="2940"/>
            </a:pPr>
            <a:r>
              <a:rPr u="sng">
                <a:hlinkClick r:id="rId4" invalidUrl="" action="" tgtFrame="" tooltip="" history="1" highlightClick="0" endSnd="0"/>
              </a:rPr>
              <a:t>github.com/sereprz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words_distribution_exam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8000" y="80962"/>
            <a:ext cx="15748000" cy="787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opic_distribution_examp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8000" y="8667714"/>
            <a:ext cx="15748000" cy="452755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k-means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Unsupervised</a:t>
            </a:r>
          </a:p>
          <a:p>
            <a:pPr/>
          </a:p>
          <a:p>
            <a:pPr/>
            <a:r>
              <a:t>K groups</a:t>
            </a:r>
          </a:p>
          <a:p>
            <a:pPr/>
          </a:p>
          <a:p>
            <a:pPr/>
            <a:r>
              <a:t>minimise variability </a:t>
            </a:r>
            <a:r>
              <a:rPr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rPr>
              <a:t>within</a:t>
            </a:r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 </a:t>
            </a:r>
            <a:r>
              <a:t>each cluster</a:t>
            </a:r>
          </a:p>
          <a:p>
            <a:pPr/>
          </a:p>
          <a:p>
            <a:pPr/>
            <a:r>
              <a:t>maximise variability </a:t>
            </a:r>
            <a:r>
              <a:rPr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rPr>
              <a:t>between</a:t>
            </a:r>
            <a:r>
              <a:t> clusters</a:t>
            </a:r>
          </a:p>
        </p:txBody>
      </p:sp>
      <p:pic>
        <p:nvPicPr>
          <p:cNvPr id="205" name="fake_kmeans_grou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816" y="2493846"/>
            <a:ext cx="11580696" cy="872830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6-03-02 at 16.0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8959" y="1173910"/>
            <a:ext cx="6918665" cy="626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16-03-02 at 16.09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375" y="1173910"/>
            <a:ext cx="6939015" cy="626749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4550165" y="7894637"/>
            <a:ext cx="6992472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 plot (twists)</a:t>
            </a:r>
          </a:p>
          <a:p>
            <a:pPr/>
            <a:r>
              <a:t>Mistaken identities</a:t>
            </a:r>
          </a:p>
          <a:p>
            <a:pPr/>
            <a:r>
              <a:t>Language (puns, creative insults)</a:t>
            </a:r>
          </a:p>
          <a:p>
            <a:pPr/>
            <a:r>
              <a:t>Love</a:t>
            </a:r>
          </a:p>
          <a:p>
            <a:pPr/>
            <a:r>
              <a:t>Happy ending</a:t>
            </a:r>
          </a:p>
        </p:txBody>
      </p:sp>
      <p:sp>
        <p:nvSpPr>
          <p:cNvPr id="213" name="Shape 213"/>
          <p:cNvSpPr/>
          <p:nvPr/>
        </p:nvSpPr>
        <p:spPr>
          <a:xfrm>
            <a:off x="12853414" y="7956946"/>
            <a:ext cx="6918665" cy="324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1531">
              <a:spcBef>
                <a:spcPts val="1900"/>
              </a:spcBef>
              <a:defRPr spc="38" sz="3800"/>
            </a:pPr>
            <a:r>
              <a:t>Noble hero with a tragic flaw that leads to a tragic fall</a:t>
            </a:r>
          </a:p>
          <a:p>
            <a:pPr defTabSz="821531">
              <a:spcBef>
                <a:spcPts val="1900"/>
              </a:spcBef>
              <a:defRPr spc="38" sz="3800"/>
            </a:pPr>
            <a:r>
              <a:t>Supernatural element</a:t>
            </a:r>
          </a:p>
          <a:p>
            <a:pPr defTabSz="821531">
              <a:spcBef>
                <a:spcPts val="1900"/>
              </a:spcBef>
              <a:defRPr spc="38" sz="3800"/>
            </a:pPr>
            <a:r>
              <a:t>Death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pre-processing and analysis</a:t>
            </a:r>
          </a:p>
        </p:txBody>
      </p:sp>
      <p:pic>
        <p:nvPicPr>
          <p:cNvPr id="218" name="Screen Shot 2016-03-08 at 13.3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363" y="3034811"/>
            <a:ext cx="9209976" cy="4132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15-11-09 at 11.17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8824" y="4722371"/>
            <a:ext cx="10952263" cy="652304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20483907" y="6502399"/>
            <a:ext cx="135402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nltk</a:t>
            </a:r>
          </a:p>
        </p:txBody>
      </p:sp>
      <p:sp>
        <p:nvSpPr>
          <p:cNvPr id="221" name="Shape 221"/>
          <p:cNvSpPr/>
          <p:nvPr/>
        </p:nvSpPr>
        <p:spPr>
          <a:xfrm flipV="1">
            <a:off x="19847447" y="5371929"/>
            <a:ext cx="1" cy="2972142"/>
          </a:xfrm>
          <a:prstGeom prst="line">
            <a:avLst/>
          </a:prstGeom>
          <a:ln w="381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22" name="Shape 222"/>
          <p:cNvSpPr/>
          <p:nvPr/>
        </p:nvSpPr>
        <p:spPr>
          <a:xfrm flipH="1">
            <a:off x="18545461" y="8346934"/>
            <a:ext cx="1317357" cy="1"/>
          </a:xfrm>
          <a:prstGeom prst="line">
            <a:avLst/>
          </a:prstGeom>
          <a:ln w="381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23" name="Shape 223"/>
          <p:cNvSpPr/>
          <p:nvPr/>
        </p:nvSpPr>
        <p:spPr>
          <a:xfrm flipH="1">
            <a:off x="18545461" y="5402965"/>
            <a:ext cx="1317357" cy="1"/>
          </a:xfrm>
          <a:prstGeom prst="line">
            <a:avLst/>
          </a:prstGeom>
          <a:ln w="381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Shape 225"/>
          <p:cNvSpPr/>
          <p:nvPr/>
        </p:nvSpPr>
        <p:spPr>
          <a:xfrm>
            <a:off x="13190199" y="9829799"/>
            <a:ext cx="56930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lda +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topics_distribu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0" y="326571"/>
            <a:ext cx="18288000" cy="1306285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6835387" y="2023173"/>
            <a:ext cx="2482721" cy="10348576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10289443" y="2023173"/>
            <a:ext cx="2482720" cy="10348576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topic5_he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7594" y="6691312"/>
            <a:ext cx="8036720" cy="7032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topic2_common_word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98" y="0"/>
            <a:ext cx="8036720" cy="7032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topic4_lov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7598" y="6691312"/>
            <a:ext cx="8036720" cy="7032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topic1_negativ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07594" y="-1"/>
            <a:ext cx="8036720" cy="703213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6853972" y="1317749"/>
            <a:ext cx="25256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2" sz="3200"/>
            </a:lvl1pPr>
          </a:lstStyle>
          <a:p>
            <a:pPr/>
            <a:r>
              <a:t>common words</a:t>
            </a:r>
          </a:p>
        </p:txBody>
      </p:sp>
      <p:sp>
        <p:nvSpPr>
          <p:cNvPr id="239" name="Shape 239"/>
          <p:cNvSpPr/>
          <p:nvPr/>
        </p:nvSpPr>
        <p:spPr>
          <a:xfrm>
            <a:off x="16068364" y="1317749"/>
            <a:ext cx="10192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2" sz="3200"/>
            </a:lvl1pPr>
          </a:lstStyle>
          <a:p>
            <a:pPr/>
            <a:r>
              <a:t>death</a:t>
            </a:r>
          </a:p>
        </p:txBody>
      </p:sp>
      <p:sp>
        <p:nvSpPr>
          <p:cNvPr id="240" name="Shape 240"/>
          <p:cNvSpPr/>
          <p:nvPr/>
        </p:nvSpPr>
        <p:spPr>
          <a:xfrm>
            <a:off x="7782468" y="7918609"/>
            <a:ext cx="76496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2" sz="3200"/>
            </a:lvl1pPr>
          </a:lstStyle>
          <a:p>
            <a:pPr/>
            <a:r>
              <a:t>love</a:t>
            </a:r>
          </a:p>
        </p:txBody>
      </p:sp>
      <p:sp>
        <p:nvSpPr>
          <p:cNvPr id="241" name="Shape 241"/>
          <p:cNvSpPr/>
          <p:nvPr/>
        </p:nvSpPr>
        <p:spPr>
          <a:xfrm>
            <a:off x="16177978" y="7918609"/>
            <a:ext cx="81139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32" sz="3200"/>
            </a:lvl1pPr>
          </a:lstStyle>
          <a:p>
            <a:pPr/>
            <a:r>
              <a:t>hero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7"/>
      <p:bldP build="whole" bldLvl="1" animBg="1" rev="0" advAuto="0" spid="238" grpId="1"/>
      <p:bldP build="whole" bldLvl="1" animBg="1" rev="0" advAuto="0" spid="239" grpId="3"/>
      <p:bldP build="whole" bldLvl="1" animBg="1" rev="0" advAuto="0" spid="237" grpId="2"/>
      <p:bldP build="whole" bldLvl="1" animBg="1" rev="0" advAuto="0" spid="236" grpId="4"/>
      <p:bldP build="whole" bldLvl="1" animBg="1" rev="0" advAuto="0" spid="240" grpId="5"/>
      <p:bldP build="whole" bldLvl="1" animBg="1" rev="0" advAuto="0" spid="234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topics averages within groups</a:t>
            </a:r>
          </a:p>
        </p:txBody>
      </p:sp>
      <p:pic>
        <p:nvPicPr>
          <p:cNvPr id="246" name="topics_average_grou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1653" y="2640012"/>
            <a:ext cx="19520609" cy="950295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5697056" y="4271405"/>
            <a:ext cx="13018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pc="32" sz="3200">
                <a:solidFill>
                  <a:srgbClr val="FF26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lvl1pPr>
          </a:lstStyle>
          <a:p>
            <a:pPr/>
            <a:r>
              <a:t>death</a:t>
            </a:r>
          </a:p>
        </p:txBody>
      </p:sp>
      <p:sp>
        <p:nvSpPr>
          <p:cNvPr id="248" name="Shape 248"/>
          <p:cNvSpPr/>
          <p:nvPr/>
        </p:nvSpPr>
        <p:spPr>
          <a:xfrm>
            <a:off x="6899231" y="4271405"/>
            <a:ext cx="17758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1531">
              <a:spcBef>
                <a:spcPts val="1900"/>
              </a:spcBef>
              <a:defRPr i="1" spc="32" sz="3200">
                <a:solidFill>
                  <a:srgbClr val="FF26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lvl1pPr>
          </a:lstStyle>
          <a:p>
            <a:pPr/>
            <a:r>
              <a:t>common</a:t>
            </a:r>
          </a:p>
        </p:txBody>
      </p:sp>
      <p:sp>
        <p:nvSpPr>
          <p:cNvPr id="249" name="Shape 249"/>
          <p:cNvSpPr/>
          <p:nvPr/>
        </p:nvSpPr>
        <p:spPr>
          <a:xfrm>
            <a:off x="9329706" y="4271405"/>
            <a:ext cx="13018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1531">
              <a:spcBef>
                <a:spcPts val="1900"/>
              </a:spcBef>
              <a:defRPr i="1" spc="32" sz="3200">
                <a:solidFill>
                  <a:srgbClr val="FF26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lvl1pPr>
          </a:lstStyle>
          <a:p>
            <a:pPr/>
            <a:r>
              <a:t>love</a:t>
            </a:r>
          </a:p>
        </p:txBody>
      </p:sp>
      <p:sp>
        <p:nvSpPr>
          <p:cNvPr id="250" name="Shape 250"/>
          <p:cNvSpPr/>
          <p:nvPr/>
        </p:nvSpPr>
        <p:spPr>
          <a:xfrm>
            <a:off x="10566001" y="4271405"/>
            <a:ext cx="13018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1531">
              <a:spcBef>
                <a:spcPts val="1900"/>
              </a:spcBef>
              <a:defRPr i="1" spc="32" sz="3200">
                <a:solidFill>
                  <a:srgbClr val="FF26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lvl1pPr>
          </a:lstStyle>
          <a:p>
            <a:pPr/>
            <a:r>
              <a:t>hero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k-means grouping vs traditional classification</a:t>
            </a:r>
          </a:p>
        </p:txBody>
      </p:sp>
      <p:graphicFrame>
        <p:nvGraphicFramePr>
          <p:cNvPr id="257" name="Table 257"/>
          <p:cNvGraphicFramePr/>
          <p:nvPr/>
        </p:nvGraphicFramePr>
        <p:xfrm>
          <a:off x="3813373" y="3468450"/>
          <a:ext cx="16769954" cy="10161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378626"/>
                <a:gridCol w="8378626"/>
              </a:tblGrid>
              <a:tr h="31132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 Roman"/>
                        </a:rPr>
                        <a:t>Group 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5C5C5C"/>
                      </a:solidFill>
                      <a:miter lim="400000"/>
                    </a:lnT>
                    <a:lnB w="12700">
                      <a:solidFill>
                        <a:srgbClr val="5C5C5C"/>
                      </a:solidFill>
                      <a:prstDash val="sysDot"/>
                      <a:miter lim="400000"/>
                    </a:lnB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 Roman"/>
                        </a:rPr>
                        <a:t>Group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C5C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miter lim="400000"/>
                    </a:lnT>
                    <a:lnB w="12700">
                      <a:solidFill>
                        <a:srgbClr val="5C5C5C"/>
                      </a:solidFill>
                      <a:prstDash val="sysDot"/>
                      <a:miter lim="400000"/>
                    </a:lnB>
                    <a:solidFill>
                      <a:srgbClr val="F2F4F4"/>
                    </a:solidFill>
                  </a:tcPr>
                </a:tc>
              </a:tr>
              <a:tr h="5806109">
                <a:tc>
                  <a:txBody>
                    <a:bodyPr/>
                    <a:lstStyle/>
                    <a:p>
                      <a:pPr algn="l" defTabSz="642937">
                        <a:defRPr sz="3600">
                          <a:solidFill>
                            <a:srgbClr val="00882B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Twelfth night, The Merchant of Venice, Love’s Labour’s Lost, Much ado About Nothing, Taming of the Shrew, As You Like it, Merry Wives of Windsor, Midsummer Night’s Dream,</a:t>
                      </a:r>
                      <a:r>
                        <a:rPr>
                          <a:solidFill>
                            <a:srgbClr val="DE6A10"/>
                          </a:solidFill>
                        </a:rPr>
                        <a:t> </a:t>
                      </a:r>
                      <a:r>
                        <a:rPr>
                          <a:solidFill>
                            <a:srgbClr val="0365C0"/>
                          </a:solidFill>
                        </a:rPr>
                        <a:t>Romeo and Juliet</a:t>
                      </a:r>
                      <a:r>
                        <a:t>, Comedy of Errors, Two Gentlemen of Verona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5C5C5C"/>
                      </a:solidFill>
                      <a:prstDash val="sysDot"/>
                      <a:miter lim="400000"/>
                    </a:lnT>
                    <a:lnB w="12700">
                      <a:solidFill>
                        <a:srgbClr val="5C5C5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solidFill>
                            <a:srgbClr val="0365C0"/>
                          </a:solidFill>
                        </a:rPr>
                        <a:t>Titus Andronicus</a:t>
                      </a:r>
                      <a:r>
                        <a:t>, </a:t>
                      </a:r>
                      <a:r>
                        <a:rPr>
                          <a:solidFill>
                            <a:srgbClr val="00882B"/>
                          </a:solidFill>
                        </a:rPr>
                        <a:t>All’s Well What Ends Well</a:t>
                      </a:r>
                      <a:r>
                        <a:t>, </a:t>
                      </a:r>
                      <a:r>
                        <a:rPr>
                          <a:solidFill>
                            <a:srgbClr val="0365C0"/>
                          </a:solidFill>
                        </a:rPr>
                        <a:t>Macbeth, Hamlet, Antony and Cleopatra, King Lear, Julius Caesar, </a:t>
                      </a:r>
                      <a:r>
                        <a:rPr>
                          <a:solidFill>
                            <a:srgbClr val="00882B"/>
                          </a:solidFill>
                        </a:rPr>
                        <a:t>Tempest, Winter’s Tale,</a:t>
                      </a:r>
                      <a:r>
                        <a:t> </a:t>
                      </a:r>
                      <a:r>
                        <a:rPr>
                          <a:solidFill>
                            <a:srgbClr val="0365C0"/>
                          </a:solidFill>
                        </a:rPr>
                        <a:t>Timon of Athens, Coriolanus</a:t>
                      </a:r>
                      <a:r>
                        <a:t>, </a:t>
                      </a:r>
                      <a:r>
                        <a:rPr>
                          <a:solidFill>
                            <a:srgbClr val="00882B"/>
                          </a:solidFill>
                        </a:rPr>
                        <a:t>Troilus and Cressida, Measure for Measure, Cymbeline,</a:t>
                      </a:r>
                      <a:r>
                        <a:t> </a:t>
                      </a:r>
                      <a:r>
                        <a:rPr>
                          <a:solidFill>
                            <a:srgbClr val="0365C0"/>
                          </a:solidFill>
                        </a:rPr>
                        <a:t>Othello,</a:t>
                      </a:r>
                      <a:r>
                        <a:t> </a:t>
                      </a:r>
                      <a:r>
                        <a:rPr>
                          <a:solidFill>
                            <a:srgbClr val="00882B"/>
                          </a:solidFill>
                        </a:rPr>
                        <a:t>Pericle Prince of Persia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C5C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prstDash val="sysDot"/>
                      <a:miter lim="400000"/>
                    </a:lnT>
                    <a:lnB w="12700">
                      <a:solidFill>
                        <a:srgbClr val="5C5C5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" name="Shape 2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years the plays were performed for the first time</a:t>
            </a:r>
          </a:p>
        </p:txBody>
      </p:sp>
      <p:pic>
        <p:nvPicPr>
          <p:cNvPr id="262" name="groups_boxplot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261967" y="2413004"/>
            <a:ext cx="13860117" cy="9240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6713366" y="6268408"/>
            <a:ext cx="10957269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What i learned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Can’t find comedies VS tragedies</a:t>
            </a:r>
          </a:p>
          <a:p>
            <a:pPr/>
          </a:p>
          <a:p>
            <a:pPr/>
            <a:r>
              <a:t>Can use NLP for literary analysis</a:t>
            </a:r>
          </a:p>
          <a:p>
            <a:pPr/>
          </a:p>
          <a:p>
            <a:pPr/>
            <a:r>
              <a:t>Let data tell their story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19455" defTabSz="792479">
              <a:spcBef>
                <a:spcPts val="3100"/>
              </a:spcBef>
              <a:defRPr sz="7200"/>
            </a:pPr>
            <a:r>
              <a:t>Why and what?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Natural Language Processing (NLP) </a:t>
            </a:r>
          </a:p>
          <a:p>
            <a:pPr lvl="1" marL="1448288" indent="-813288"/>
            <a:r>
              <a:t>interaction between </a:t>
            </a:r>
            <a:r>
              <a:rPr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rPr>
              <a:t>natural</a:t>
            </a:r>
            <a:r>
              <a:t> and </a:t>
            </a:r>
            <a:r>
              <a:rPr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rPr>
              <a:t>artificial</a:t>
            </a:r>
            <a:r>
              <a:t> languages</a:t>
            </a:r>
          </a:p>
          <a:p>
            <a:pPr lvl="1" marL="1448288" indent="-813288"/>
            <a:r>
              <a:t>e.g., machine translators, sentiment analysis, spam filters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3851671" y="9261892"/>
            <a:ext cx="16680658" cy="100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ctr">
              <a:spcBef>
                <a:spcPts val="3300"/>
              </a:spcBef>
              <a:defRPr cap="all" spc="0" sz="660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can nlp identify different genres?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FontTx/>
              <a:buNone/>
            </a:pPr>
            <a:r>
              <a:t>code: </a:t>
            </a:r>
            <a:r>
              <a:rPr u="sng">
                <a:hlinkClick r:id="rId2" invalidUrl="" action="" tgtFrame="" tooltip="" history="1" highlightClick="0" endSnd="0"/>
              </a:rPr>
              <a:t>github.com/sereprz/ShakespeareTextAnalysis</a:t>
            </a:r>
          </a:p>
        </p:txBody>
      </p:sp>
      <p:sp>
        <p:nvSpPr>
          <p:cNvPr id="276" name="Shape 276"/>
          <p:cNvSpPr/>
          <p:nvPr>
            <p:ph type="title" idx="4294967295"/>
          </p:nvPr>
        </p:nvSpPr>
        <p:spPr>
          <a:xfrm>
            <a:off x="1016000" y="6051359"/>
            <a:ext cx="22352000" cy="3137282"/>
          </a:xfrm>
          <a:prstGeom prst="rect">
            <a:avLst/>
          </a:prstGeom>
        </p:spPr>
        <p:txBody>
          <a:bodyPr/>
          <a:lstStyle/>
          <a:p>
            <a:pPr algn="ctr"/>
            <a:r>
              <a:t>thanks for listening</a:t>
            </a:r>
          </a:p>
          <a:p>
            <a:pPr algn="ctr"/>
            <a:r>
              <a:t>questions?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Shakespeare analysis</a:t>
            </a:r>
          </a:p>
        </p:txBody>
      </p:sp>
      <p:pic>
        <p:nvPicPr>
          <p:cNvPr id="146" name="William_Shakespeare_160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067" y="4522836"/>
            <a:ext cx="3688073" cy="4924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5279212" y="4946161"/>
            <a:ext cx="3175001" cy="1524001"/>
          </a:xfrm>
          <a:prstGeom prst="rect">
            <a:avLst/>
          </a:prstGeom>
          <a:ln w="38100">
            <a:solidFill>
              <a:srgbClr val="7476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18 comedies</a:t>
            </a:r>
          </a:p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10 tragedies</a:t>
            </a:r>
          </a:p>
        </p:txBody>
      </p:sp>
      <p:sp>
        <p:nvSpPr>
          <p:cNvPr id="148" name="Shape 148"/>
          <p:cNvSpPr/>
          <p:nvPr/>
        </p:nvSpPr>
        <p:spPr>
          <a:xfrm>
            <a:off x="5279212" y="7499838"/>
            <a:ext cx="3175001" cy="1524001"/>
          </a:xfrm>
          <a:prstGeom prst="rect">
            <a:avLst/>
          </a:prstGeom>
          <a:ln w="38100">
            <a:solidFill>
              <a:srgbClr val="7476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11000+ words</a:t>
            </a:r>
          </a:p>
        </p:txBody>
      </p:sp>
      <p:sp>
        <p:nvSpPr>
          <p:cNvPr id="149" name="Shape 149"/>
          <p:cNvSpPr/>
          <p:nvPr/>
        </p:nvSpPr>
        <p:spPr>
          <a:xfrm>
            <a:off x="17666467" y="4191439"/>
            <a:ext cx="5598329" cy="5333122"/>
          </a:xfrm>
          <a:prstGeom prst="rect">
            <a:avLst/>
          </a:prstGeom>
          <a:ln w="38100">
            <a:solidFill>
              <a:srgbClr val="7476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Two stages:</a:t>
            </a:r>
          </a:p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topic modelling</a:t>
            </a:r>
          </a:p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+</a:t>
            </a:r>
          </a:p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clustering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15106285" y="6034971"/>
            <a:ext cx="2271280" cy="1900058"/>
          </a:xfrm>
          <a:prstGeom prst="rightArrow">
            <a:avLst>
              <a:gd name="adj1" fmla="val 32000"/>
              <a:gd name="adj2" fmla="val 64000"/>
            </a:avLst>
          </a:prstGeom>
          <a:ln w="381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8977334" y="5907971"/>
            <a:ext cx="2271279" cy="1900058"/>
          </a:xfrm>
          <a:prstGeom prst="rightArrow">
            <a:avLst>
              <a:gd name="adj1" fmla="val 32000"/>
              <a:gd name="adj2" fmla="val 64000"/>
            </a:avLst>
          </a:prstGeom>
          <a:ln w="381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1595896" y="6096000"/>
            <a:ext cx="3175001" cy="1524000"/>
          </a:xfrm>
          <a:prstGeom prst="rect">
            <a:avLst/>
          </a:prstGeom>
          <a:ln w="38100">
            <a:solidFill>
              <a:srgbClr val="7476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pc="0" sz="3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Trials and Errors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Supervised document classification</a:t>
            </a:r>
          </a:p>
        </p:txBody>
      </p:sp>
      <p:pic>
        <p:nvPicPr>
          <p:cNvPr id="157" name="predi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5281" y="7512843"/>
            <a:ext cx="16073438" cy="4822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trai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5281" y="2869406"/>
            <a:ext cx="16073438" cy="482203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unsupervised approach</a:t>
            </a:r>
          </a:p>
        </p:txBody>
      </p:sp>
      <p:pic>
        <p:nvPicPr>
          <p:cNvPr id="163" name="unsupervi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5281" y="4625578"/>
            <a:ext cx="16073438" cy="446484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feature extraction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 lot of information needs to be compressed and represented in simple data types</a:t>
            </a:r>
          </a:p>
        </p:txBody>
      </p:sp>
      <p:pic>
        <p:nvPicPr>
          <p:cNvPr id="169" name="formula-tfod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7230" y="5963557"/>
            <a:ext cx="6169540" cy="47985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2409366" y="8222158"/>
            <a:ext cx="18705773" cy="386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500"/>
              </a:spcBef>
              <a:defRPr spc="0" sz="3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</a:p>
          <a:p>
            <a:pPr>
              <a:spcBef>
                <a:spcPts val="2500"/>
              </a:spcBef>
              <a:defRPr spc="0" sz="42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tfidf(</a:t>
            </a:r>
            <a:r>
              <a:rPr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‘love’, ‘Romeo and Juliet’, ‘Shakespeare’s plays’</a:t>
            </a:r>
            <a:r>
              <a:t>) = 100 * ln(28/25) = 11.33</a:t>
            </a:r>
          </a:p>
          <a:p>
            <a:pPr>
              <a:spcBef>
                <a:spcPts val="2500"/>
              </a:spcBef>
              <a:defRPr spc="0" sz="42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tfidf(</a:t>
            </a:r>
            <a:r>
              <a:rPr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‘Juliet’, ‘Romeo and Juliet’, ‘Shakespeare’s plays’</a:t>
            </a:r>
            <a:r>
              <a:t>) = 100 * ln(28/1) = 333.22</a:t>
            </a:r>
          </a:p>
        </p:txBody>
      </p:sp>
      <p:sp>
        <p:nvSpPr>
          <p:cNvPr id="171" name="Shape 171"/>
          <p:cNvSpPr/>
          <p:nvPr/>
        </p:nvSpPr>
        <p:spPr>
          <a:xfrm>
            <a:off x="10208174" y="6464299"/>
            <a:ext cx="310815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term frequency</a:t>
            </a:r>
          </a:p>
        </p:txBody>
      </p:sp>
      <p:sp>
        <p:nvSpPr>
          <p:cNvPr id="172" name="Shape 172"/>
          <p:cNvSpPr/>
          <p:nvPr/>
        </p:nvSpPr>
        <p:spPr>
          <a:xfrm>
            <a:off x="13662231" y="5154340"/>
            <a:ext cx="536410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1531">
              <a:spcBef>
                <a:spcPts val="1900"/>
              </a:spcBef>
              <a:defRPr spc="38" sz="3800">
                <a:solidFill>
                  <a:srgbClr val="FF2600"/>
                </a:solidFill>
              </a:defRPr>
            </a:lvl1pPr>
          </a:lstStyle>
          <a:p>
            <a:pPr/>
            <a:r>
              <a:t>inverse document frequency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Latent dirichlet allocation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646112" indent="-646112">
              <a:lnSpc>
                <a:spcPct val="150000"/>
              </a:lnSpc>
              <a:defRPr sz="4400"/>
            </a:pPr>
            <a:r>
              <a:t>Unsupervised</a:t>
            </a:r>
          </a:p>
          <a:p>
            <a:pPr marL="646112" indent="-646112">
              <a:lnSpc>
                <a:spcPct val="150000"/>
              </a:lnSpc>
              <a:defRPr sz="4400"/>
            </a:pPr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N</a:t>
            </a:r>
            <a:r>
              <a:t> documents</a:t>
            </a:r>
          </a:p>
          <a:p>
            <a:pPr marL="646112" indent="-646112">
              <a:lnSpc>
                <a:spcPct val="150000"/>
              </a:lnSpc>
              <a:defRPr sz="4400"/>
            </a:pPr>
            <a:r>
              <a:rPr>
                <a:latin typeface="Iowan Old Style Bold"/>
                <a:ea typeface="Iowan Old Style Bold"/>
                <a:cs typeface="Iowan Old Style Bold"/>
                <a:sym typeface="Iowan Old Style Bold"/>
              </a:rPr>
              <a:t>K</a:t>
            </a:r>
            <a:r>
              <a:t> probability distributions over a collection of words (topics)</a:t>
            </a:r>
          </a:p>
          <a:p>
            <a:pPr marL="646112" indent="-646112">
              <a:lnSpc>
                <a:spcPct val="150000"/>
              </a:lnSpc>
              <a:defRPr sz="4400"/>
            </a:pPr>
            <a:r>
              <a:t>Formal statistical relationship </a:t>
            </a:r>
          </a:p>
          <a:p>
            <a:pPr marL="646112" indent="-646112">
              <a:lnSpc>
                <a:spcPct val="150000"/>
              </a:lnSpc>
              <a:defRPr sz="4400"/>
            </a:pPr>
            <a:r>
              <a:t>bag-of-words assumption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lda - generative model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For each document:</a:t>
            </a:r>
          </a:p>
          <a:p>
            <a:pPr lvl="1" marL="1030653" indent="-395653">
              <a:buSzPct val="100000"/>
              <a:buAutoNum type="arabicPeriod" startAt="1"/>
            </a:pPr>
            <a:r>
              <a:t> Select the number of words</a:t>
            </a:r>
          </a:p>
          <a:p>
            <a:pPr lvl="1" marL="1030653" indent="-395653">
              <a:buSzPct val="100000"/>
              <a:buAutoNum type="arabicPeriod" startAt="1"/>
            </a:pPr>
            <a:r>
              <a:t> Draw a distribution of topics</a:t>
            </a:r>
          </a:p>
          <a:p>
            <a:pPr lvl="1" marL="1030653" indent="-395653">
              <a:buSzPct val="100000"/>
              <a:buAutoNum type="arabicPeriod" startAt="1"/>
            </a:pPr>
            <a:r>
              <a:t> For each word in the document:</a:t>
            </a:r>
          </a:p>
          <a:p>
            <a:pPr lvl="2" marL="1665653" indent="-395653">
              <a:buSzPct val="100000"/>
              <a:buAutoNum type="romanLcPeriod" startAt="1"/>
            </a:pPr>
            <a:r>
              <a:t> Draw a specific topic</a:t>
            </a:r>
          </a:p>
          <a:p>
            <a:pPr lvl="2" marL="1665653" indent="-395653">
              <a:buSzPct val="100000"/>
              <a:buAutoNum type="romanLcPeriod" startAt="1"/>
            </a:pPr>
            <a:r>
              <a:t> Draw a word from a multinomial probability conditioned on the topic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lda - example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i="1">
                <a:latin typeface="Iowan Old Style Bold"/>
                <a:ea typeface="Iowan Old Style Bold"/>
                <a:cs typeface="Iowan Old Style Bold"/>
                <a:sym typeface="Iowan Old Style Bold"/>
              </a:rPr>
              <a:t>d</a:t>
            </a:r>
            <a:r>
              <a:t> is a 5-words document</a:t>
            </a:r>
          </a:p>
          <a:p>
            <a:pPr/>
            <a:r>
              <a:t>Decide </a:t>
            </a:r>
            <a:r>
              <a:rPr i="1">
                <a:latin typeface="Iowan Old Style Bold"/>
                <a:ea typeface="Iowan Old Style Bold"/>
                <a:cs typeface="Iowan Old Style Bold"/>
                <a:sym typeface="Iowan Old Style Bold"/>
              </a:rPr>
              <a:t>d</a:t>
            </a:r>
            <a:r>
              <a:t> will be 1/2 about cute animals and 1/2 about food</a:t>
            </a:r>
          </a:p>
          <a:p>
            <a:pPr lvl="1" marL="1448288" indent="-813288">
              <a:spcBef>
                <a:spcPts val="100"/>
              </a:spcBef>
            </a:pPr>
            <a:r>
              <a:t>topic:food, word:’broccoli’</a:t>
            </a:r>
          </a:p>
          <a:p>
            <a:pPr lvl="1" marL="1448288" indent="-813288">
              <a:spcBef>
                <a:spcPts val="100"/>
              </a:spcBef>
            </a:pPr>
            <a:r>
              <a:t>topic:cute animals, word:‘panda’</a:t>
            </a:r>
          </a:p>
          <a:p>
            <a:pPr lvl="1" marL="1448288" indent="-813288">
              <a:spcBef>
                <a:spcPts val="100"/>
              </a:spcBef>
            </a:pPr>
            <a:r>
              <a:t>topic:cute animals, word: ’baby’</a:t>
            </a:r>
          </a:p>
          <a:p>
            <a:pPr lvl="1" marL="1448288" indent="-813288">
              <a:spcBef>
                <a:spcPts val="100"/>
              </a:spcBef>
            </a:pPr>
            <a:r>
              <a:t>topic:food, word: ’apple’</a:t>
            </a:r>
          </a:p>
          <a:p>
            <a:pPr lvl="1" marL="1448288" indent="-813288">
              <a:spcBef>
                <a:spcPts val="800"/>
              </a:spcBef>
            </a:pPr>
            <a:r>
              <a:t>topic:food, word:’eating’</a:t>
            </a:r>
          </a:p>
          <a:p>
            <a:pPr lvl="1" marL="1448288" indent="-813288">
              <a:spcBef>
                <a:spcPts val="800"/>
              </a:spcBef>
            </a:pPr>
          </a:p>
          <a:p>
            <a:pPr/>
            <a:r>
              <a:rPr i="1">
                <a:latin typeface="Iowan Old Style Bold"/>
                <a:ea typeface="Iowan Old Style Bold"/>
                <a:cs typeface="Iowan Old Style Bold"/>
                <a:sym typeface="Iowan Old Style Bold"/>
              </a:rPr>
              <a:t>d</a:t>
            </a:r>
            <a:r>
              <a:t> = { broccoli, panda, baby, apple, eating}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23101293" y="12928600"/>
            <a:ext cx="266695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