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76" r:id="rId4"/>
    <p:sldId id="277" r:id="rId5"/>
    <p:sldId id="278" r:id="rId6"/>
    <p:sldId id="288" r:id="rId7"/>
    <p:sldId id="279" r:id="rId8"/>
    <p:sldId id="289" r:id="rId9"/>
    <p:sldId id="281" r:id="rId10"/>
    <p:sldId id="290" r:id="rId11"/>
    <p:sldId id="282" r:id="rId12"/>
    <p:sldId id="283" r:id="rId13"/>
    <p:sldId id="291" r:id="rId14"/>
    <p:sldId id="284" r:id="rId15"/>
    <p:sldId id="286" r:id="rId16"/>
    <p:sldId id="27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14812_abstract_green_green_abstract_art.jpg"/>
          <p:cNvPicPr>
            <a:picLocks noChangeAspect="1"/>
          </p:cNvPicPr>
          <p:nvPr/>
        </p:nvPicPr>
        <p:blipFill>
          <a:blip r:embed="rId2" cstate="screen">
            <a:extLst>
              <a:ext uri="{28A0092B-C50C-407E-A947-70E740481C1C}">
                <a14:useLocalDpi xmlns:a14="http://schemas.microsoft.com/office/drawing/2010/main"/>
              </a:ext>
            </a:extLst>
          </a:blip>
          <a:srcRect r="18465"/>
          <a:stretch>
            <a:fillRect/>
          </a:stretch>
        </p:blipFill>
        <p:spPr>
          <a:xfrm>
            <a:off x="0" y="0"/>
            <a:ext cx="9144000" cy="6858000"/>
          </a:xfrm>
          <a:prstGeom prst="rect">
            <a:avLst/>
          </a:prstGeom>
        </p:spPr>
      </p:pic>
      <p:sp>
        <p:nvSpPr>
          <p:cNvPr id="2" name="Title 1"/>
          <p:cNvSpPr>
            <a:spLocks noGrp="1"/>
          </p:cNvSpPr>
          <p:nvPr>
            <p:ph type="ctrTitle"/>
          </p:nvPr>
        </p:nvSpPr>
        <p:spPr>
          <a:xfrm>
            <a:off x="570297" y="2130428"/>
            <a:ext cx="7772400" cy="1470025"/>
          </a:xfrm>
          <a:prstGeom prst="rect">
            <a:avLst/>
          </a:prstGeom>
        </p:spPr>
        <p:txBody>
          <a:bodyPr>
            <a:normAutofit/>
          </a:bodyPr>
          <a:lstStyle>
            <a:lvl1pPr algn="l">
              <a:defRPr sz="4000" b="1">
                <a:solidFill>
                  <a:schemeClr val="bg1"/>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685119"/>
            <a:ext cx="6400800" cy="806671"/>
          </a:xfrm>
        </p:spPr>
        <p:txBody>
          <a:bodyPr>
            <a:normAutofit/>
          </a:bodyPr>
          <a:lstStyle>
            <a:lvl1pPr marL="0" indent="0" algn="l">
              <a:buNone/>
              <a:defRPr sz="32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22418" y="4683276"/>
            <a:ext cx="1493523" cy="9916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pic>
        <p:nvPicPr>
          <p:cNvPr id="6" name="Picture 5" descr="14812_abstract_green_green_abstract_art.jpg"/>
          <p:cNvPicPr>
            <a:picLocks noChangeAspect="1"/>
          </p:cNvPicPr>
          <p:nvPr/>
        </p:nvPicPr>
        <p:blipFill>
          <a:blip r:embed="rId2" cstate="screen">
            <a:extLst>
              <a:ext uri="{28A0092B-C50C-407E-A947-70E740481C1C}">
                <a14:useLocalDpi xmlns:a14="http://schemas.microsoft.com/office/drawing/2010/main"/>
              </a:ext>
            </a:extLst>
          </a:blip>
          <a:srcRect r="18465"/>
          <a:stretch>
            <a:fillRect/>
          </a:stretch>
        </p:blipFill>
        <p:spPr>
          <a:xfrm>
            <a:off x="0" y="0"/>
            <a:ext cx="9144000" cy="6858000"/>
          </a:xfrm>
          <a:prstGeom prst="rect">
            <a:avLst/>
          </a:prstGeom>
        </p:spPr>
      </p:pic>
      <p:sp>
        <p:nvSpPr>
          <p:cNvPr id="2" name="Title 1"/>
          <p:cNvSpPr>
            <a:spLocks noGrp="1"/>
          </p:cNvSpPr>
          <p:nvPr>
            <p:ph type="title"/>
          </p:nvPr>
        </p:nvSpPr>
        <p:spPr>
          <a:xfrm>
            <a:off x="63500" y="2455334"/>
            <a:ext cx="6324600" cy="961263"/>
          </a:xfrm>
          <a:prstGeom prst="rect">
            <a:avLst/>
          </a:prstGeom>
        </p:spPr>
        <p:txBody>
          <a:bodyPr>
            <a:noAutofit/>
          </a:bodyPr>
          <a:lstStyle>
            <a:lvl1pPr>
              <a:defRPr sz="3600" b="1">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F51B1E4-1DE0-4A72-B051-405867101204}" type="datetimeFigureOut">
              <a:rPr lang="en-US" smtClean="0"/>
              <a:t>10/17/2016</a:t>
            </a:fld>
            <a:endParaRPr lang="en-US"/>
          </a:p>
        </p:txBody>
      </p:sp>
      <p:sp>
        <p:nvSpPr>
          <p:cNvPr id="5" name="Footer Placeholder 4"/>
          <p:cNvSpPr>
            <a:spLocks noGrp="1"/>
          </p:cNvSpPr>
          <p:nvPr>
            <p:ph type="ftr" sz="quarter" idx="11"/>
          </p:nvPr>
        </p:nvSpPr>
        <p:spPr>
          <a:xfrm>
            <a:off x="2667000" y="6356350"/>
            <a:ext cx="3352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265B2E0-A73E-4491-9455-17DDFE9656D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1245782"/>
            <a:ext cx="8038215" cy="5193913"/>
          </a:xfrm>
        </p:spPr>
        <p:txBody>
          <a:bodyPr>
            <a:normAutofit/>
          </a:bodyPr>
          <a:lstStyle>
            <a:lvl1pPr marL="287338" indent="-287338">
              <a:buFont typeface="Arial" panose="020B0604020202020204" pitchFamily="34" charset="0"/>
              <a:buChar char="•"/>
              <a:defRPr sz="2000"/>
            </a:lvl1pPr>
            <a:lvl2pPr marL="574675" indent="-287338">
              <a:buFont typeface="Arial" panose="020B0604020202020204" pitchFamily="34" charset="0"/>
              <a:buChar char="•"/>
              <a:defRPr sz="1800"/>
            </a:lvl2pPr>
            <a:lvl3pPr>
              <a:buFont typeface="Calibri" pitchFamily="34" charset="0"/>
              <a:buChar char="I"/>
              <a:defRPr/>
            </a:lvl3pPr>
            <a:lvl4pPr>
              <a:buFont typeface="Calibri" pitchFamily="34" charset="0"/>
              <a:buChar char="I"/>
              <a:defRPr/>
            </a:lvl4pPr>
            <a:lvl5pPr>
              <a:buFont typeface="Calibri" pitchFamily="34" charset="0"/>
              <a:buChar char="I"/>
              <a:defRPr/>
            </a:lvl5pPr>
          </a:lstStyle>
          <a:p>
            <a:pPr lvl="0"/>
            <a:r>
              <a:rPr lang="en-US" smtClean="0"/>
              <a:t>Click to edit Master text styles</a:t>
            </a:r>
          </a:p>
          <a:p>
            <a:pPr lvl="1"/>
            <a:r>
              <a:rPr lang="en-US" smtClean="0"/>
              <a:t>Second level</a:t>
            </a:r>
          </a:p>
        </p:txBody>
      </p:sp>
      <p:sp>
        <p:nvSpPr>
          <p:cNvPr id="7"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10"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lvl1pPr>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5"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14812_abstract_green_green_abstract_art.jpg"/>
          <p:cNvPicPr>
            <a:picLocks noChangeAspect="1"/>
          </p:cNvPicPr>
          <p:nvPr/>
        </p:nvPicPr>
        <p:blipFill>
          <a:blip r:embed="rId2" cstate="screen">
            <a:extLst>
              <a:ext uri="{28A0092B-C50C-407E-A947-70E740481C1C}">
                <a14:useLocalDpi xmlns:a14="http://schemas.microsoft.com/office/drawing/2010/main"/>
              </a:ext>
            </a:extLst>
          </a:blip>
          <a:srcRect r="18465"/>
          <a:stretch>
            <a:fillRect/>
          </a:stretch>
        </p:blipFill>
        <p:spPr>
          <a:xfrm>
            <a:off x="0" y="0"/>
            <a:ext cx="9144000" cy="6858000"/>
          </a:xfrm>
          <a:prstGeom prst="rect">
            <a:avLst/>
          </a:prstGeom>
        </p:spPr>
      </p:pic>
      <p:sp>
        <p:nvSpPr>
          <p:cNvPr id="2" name="Title 1"/>
          <p:cNvSpPr>
            <a:spLocks noGrp="1"/>
          </p:cNvSpPr>
          <p:nvPr>
            <p:ph type="title"/>
          </p:nvPr>
        </p:nvSpPr>
        <p:spPr>
          <a:xfrm>
            <a:off x="722313" y="2906713"/>
            <a:ext cx="7772400" cy="1362075"/>
          </a:xfrm>
          <a:prstGeom prst="rect">
            <a:avLst/>
          </a:prstGeom>
        </p:spPr>
        <p:txBody>
          <a:bodyPr anchor="ctr">
            <a:normAutofit/>
          </a:bodyPr>
          <a:lstStyle>
            <a:lvl1pPr algn="l">
              <a:defRPr sz="3600" b="1" cap="all">
                <a:solidFill>
                  <a:schemeClr val="bg1"/>
                </a:solidFill>
                <a:latin typeface="+mj-lt"/>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268788"/>
            <a:ext cx="7772400" cy="1500187"/>
          </a:xfrm>
        </p:spPr>
        <p:txBody>
          <a:bodyPr anchor="t"/>
          <a:lstStyle>
            <a:lvl1pPr marL="0" indent="0">
              <a:buNone/>
              <a:defRPr sz="2000">
                <a:solidFill>
                  <a:schemeClr val="bg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6"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Slide Number Placeholder 14"/>
          <p:cNvSpPr>
            <a:spLocks noGrp="1"/>
          </p:cNvSpPr>
          <p:nvPr>
            <p:ph type="sldNum" sz="quarter" idx="10"/>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8"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4"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1114323"/>
            <a:ext cx="3008313" cy="833011"/>
          </a:xfrm>
          <a:prstGeom prst="rect">
            <a:avLst/>
          </a:prstGeo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114323"/>
            <a:ext cx="5111750" cy="501184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947333"/>
            <a:ext cx="3008313" cy="41788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7" name="Title Placeholder 1"/>
          <p:cNvSpPr txBox="1">
            <a:spLocks/>
          </p:cNvSpPr>
          <p:nvPr/>
        </p:nvSpPr>
        <p:spPr>
          <a:xfrm>
            <a:off x="0" y="0"/>
            <a:ext cx="7737986" cy="101844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a:solidFill>
                  <a:schemeClr val="bg1"/>
                </a:solidFill>
                <a:latin typeface="+mj-lt"/>
                <a:ea typeface="+mj-ea"/>
                <a:cs typeface="+mj-cs"/>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203032"/>
            <a:ext cx="5486400" cy="566739"/>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53651"/>
            <a:ext cx="5486400" cy="398946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76977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6" name="Title Placeholder 1"/>
          <p:cNvSpPr txBox="1">
            <a:spLocks/>
          </p:cNvSpPr>
          <p:nvPr/>
        </p:nvSpPr>
        <p:spPr>
          <a:xfrm>
            <a:off x="0" y="0"/>
            <a:ext cx="7737986" cy="101844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a:solidFill>
                  <a:schemeClr val="bg1"/>
                </a:solidFill>
                <a:latin typeface="+mj-lt"/>
                <a:ea typeface="+mj-ea"/>
                <a:cs typeface="+mj-cs"/>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pic>
        <p:nvPicPr>
          <p:cNvPr id="6" name="Picture 5" descr="14812_abstract_green_green_abstract_art.jpg"/>
          <p:cNvPicPr>
            <a:picLocks noChangeAspect="1"/>
          </p:cNvPicPr>
          <p:nvPr/>
        </p:nvPicPr>
        <p:blipFill>
          <a:blip r:embed="rId13" cstate="screen">
            <a:extLst>
              <a:ext uri="{28A0092B-C50C-407E-A947-70E740481C1C}">
                <a14:useLocalDpi xmlns:a14="http://schemas.microsoft.com/office/drawing/2010/main"/>
              </a:ext>
            </a:extLst>
          </a:blip>
          <a:srcRect t="24615" r="18465" b="60855"/>
          <a:stretch>
            <a:fillRect/>
          </a:stretch>
        </p:blipFill>
        <p:spPr>
          <a:xfrm rot="10800000">
            <a:off x="-1" y="1"/>
            <a:ext cx="9144001" cy="1018441"/>
          </a:xfrm>
          <a:prstGeom prst="rect">
            <a:avLst/>
          </a:prstGeom>
        </p:spPr>
      </p:pic>
      <p:sp>
        <p:nvSpPr>
          <p:cNvPr id="9"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smtClean="0"/>
              <a:t>Click to edit Master title style</a:t>
            </a:r>
            <a:endParaRPr lang="en-US" dirty="0"/>
          </a:p>
        </p:txBody>
      </p:sp>
      <p:pic>
        <p:nvPicPr>
          <p:cNvPr id="4" name="Picture 3"/>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844590" y="77581"/>
            <a:ext cx="1217640" cy="808448"/>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xoriant.com/" TargetMode="Externa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6400"/>
            <a:ext cx="7851648" cy="3124200"/>
          </a:xfrm>
        </p:spPr>
        <p:txBody>
          <a:bodyPr>
            <a:normAutofit/>
          </a:bodyPr>
          <a:lstStyle/>
          <a:p>
            <a:pPr algn="ctr"/>
            <a:r>
              <a:rPr lang="en-US" dirty="0" smtClean="0"/>
              <a:t>Generics And Tuples</a:t>
            </a:r>
            <a:endParaRPr lang="en-US" dirty="0"/>
          </a:p>
        </p:txBody>
      </p:sp>
    </p:spTree>
    <p:extLst>
      <p:ext uri="{BB962C8B-B14F-4D97-AF65-F5344CB8AC3E}">
        <p14:creationId xmlns:p14="http://schemas.microsoft.com/office/powerpoint/2010/main" val="3352123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are Generics</a:t>
            </a:r>
          </a:p>
          <a:p>
            <a:r>
              <a:rPr lang="en-US" dirty="0" smtClean="0"/>
              <a:t>Create the Generalized logic (Comparison logic for various datatypes) at compile time</a:t>
            </a:r>
          </a:p>
          <a:p>
            <a:r>
              <a:rPr lang="en-US" dirty="0" smtClean="0"/>
              <a:t>Attach the datatype to Comparison logic at runtime.</a:t>
            </a:r>
          </a:p>
          <a:p>
            <a:r>
              <a:rPr lang="en-US" dirty="0" smtClean="0"/>
              <a:t>This improves code readability</a:t>
            </a:r>
          </a:p>
          <a:p>
            <a:r>
              <a:rPr lang="en-US" dirty="0" smtClean="0"/>
              <a:t>This improves code maintainability.</a:t>
            </a:r>
          </a:p>
          <a:p>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733205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a:t>
            </a:r>
            <a:r>
              <a:rPr lang="en-US" dirty="0"/>
              <a:t>Collections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What Are Generic Collections</a:t>
            </a:r>
          </a:p>
          <a:p>
            <a:pPr marL="0" indent="0">
              <a:buNone/>
            </a:pPr>
            <a:r>
              <a:rPr lang="en-US" dirty="0"/>
              <a:t> </a:t>
            </a:r>
            <a:r>
              <a:rPr lang="en-US" dirty="0" smtClean="0"/>
              <a:t>   When we separate collection logic from datatype then   its called generic collection.</a:t>
            </a:r>
          </a:p>
          <a:p>
            <a:pPr marL="0" indent="0">
              <a:buNone/>
            </a:pPr>
            <a:endParaRPr lang="en-US" dirty="0" smtClean="0"/>
          </a:p>
          <a:p>
            <a:r>
              <a:rPr lang="en-US" dirty="0"/>
              <a:t>How do </a:t>
            </a:r>
            <a:r>
              <a:rPr lang="en-US" dirty="0" smtClean="0"/>
              <a:t>we </a:t>
            </a:r>
            <a:r>
              <a:rPr lang="en-US" dirty="0"/>
              <a:t>use it </a:t>
            </a:r>
            <a:r>
              <a:rPr lang="en-US" dirty="0" smtClean="0"/>
              <a:t>?</a:t>
            </a:r>
          </a:p>
          <a:p>
            <a:pPr marL="0" indent="0">
              <a:buNone/>
            </a:pPr>
            <a:r>
              <a:rPr lang="en-US" sz="2400" b="1" dirty="0" smtClean="0"/>
              <a:t>    Generic Concept-&gt; .NET Collections -&gt; Generic Collections</a:t>
            </a:r>
          </a:p>
          <a:p>
            <a:pPr marL="0" indent="0">
              <a:buNone/>
            </a:pPr>
            <a:r>
              <a:rPr lang="en-US" sz="2400" b="1" dirty="0" smtClean="0"/>
              <a:t>    </a:t>
            </a:r>
            <a:r>
              <a:rPr lang="en-US" sz="2400" dirty="0"/>
              <a:t>Generic Concept-</a:t>
            </a:r>
            <a:r>
              <a:rPr lang="en-US" sz="2400" dirty="0" smtClean="0"/>
              <a:t>&gt; Array List		    </a:t>
            </a:r>
            <a:r>
              <a:rPr lang="en-US" sz="2400" dirty="0"/>
              <a:t>-&gt; </a:t>
            </a:r>
            <a:r>
              <a:rPr lang="en-US" sz="2400" dirty="0" smtClean="0"/>
              <a:t>List (Generic)    (Index based)</a:t>
            </a:r>
            <a:endParaRPr lang="en-US" sz="2400" dirty="0"/>
          </a:p>
          <a:p>
            <a:pPr marL="0" indent="0">
              <a:buNone/>
            </a:pPr>
            <a:r>
              <a:rPr lang="en-US" sz="2400" dirty="0" smtClean="0"/>
              <a:t>    Generic </a:t>
            </a:r>
            <a:r>
              <a:rPr lang="en-US" sz="2400" dirty="0"/>
              <a:t>Concept-</a:t>
            </a:r>
            <a:r>
              <a:rPr lang="en-US" sz="2400" dirty="0" smtClean="0"/>
              <a:t>&gt; Hashtable 		    -&gt; Dictionary   (KeyValuePair)</a:t>
            </a:r>
            <a:endParaRPr lang="en-US" sz="2400" dirty="0"/>
          </a:p>
          <a:p>
            <a:pPr marL="0" indent="0">
              <a:buNone/>
            </a:pPr>
            <a:r>
              <a:rPr lang="en-US" sz="2400" dirty="0"/>
              <a:t> </a:t>
            </a:r>
            <a:r>
              <a:rPr lang="en-US" sz="2400" dirty="0" smtClean="0"/>
              <a:t>   Generic </a:t>
            </a:r>
            <a:r>
              <a:rPr lang="en-US" sz="2400" dirty="0"/>
              <a:t>Concept-</a:t>
            </a:r>
            <a:r>
              <a:rPr lang="en-US" sz="2400" dirty="0" smtClean="0"/>
              <a:t>&gt; Stack and Queue -&gt; Stack Generics and  												   Queue Generics (Prioritized)</a:t>
            </a:r>
          </a:p>
          <a:p>
            <a:r>
              <a:rPr lang="en-US" dirty="0"/>
              <a:t>All of these generic collection use namespace </a:t>
            </a:r>
          </a:p>
          <a:p>
            <a:pPr marL="0" indent="0">
              <a:buNone/>
            </a:pPr>
            <a:r>
              <a:rPr lang="en-US" sz="2400" dirty="0" smtClean="0"/>
              <a:t>      </a:t>
            </a:r>
            <a:r>
              <a:rPr lang="en-US" sz="2400" dirty="0" err="1" smtClean="0"/>
              <a:t>System.Collections.Generic</a:t>
            </a:r>
            <a:endParaRPr lang="en-US" sz="2400" dirty="0"/>
          </a:p>
          <a:p>
            <a:pPr marL="0" indent="0">
              <a:buNone/>
            </a:pPr>
            <a:r>
              <a:rPr lang="en-US" sz="2400" b="1" dirty="0" smtClean="0"/>
              <a:t>     </a:t>
            </a:r>
            <a:endParaRPr lang="en-US" sz="2400" b="1" dirty="0"/>
          </a:p>
        </p:txBody>
      </p:sp>
    </p:spTree>
    <p:extLst>
      <p:ext uri="{BB962C8B-B14F-4D97-AF65-F5344CB8AC3E}">
        <p14:creationId xmlns:p14="http://schemas.microsoft.com/office/powerpoint/2010/main" val="33685375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Collection</a:t>
            </a:r>
            <a:endParaRPr lang="en-US" dirty="0"/>
          </a:p>
        </p:txBody>
      </p:sp>
      <p:sp>
        <p:nvSpPr>
          <p:cNvPr id="3" name="Content Placeholder 2"/>
          <p:cNvSpPr>
            <a:spLocks noGrp="1"/>
          </p:cNvSpPr>
          <p:nvPr>
            <p:ph idx="1"/>
          </p:nvPr>
        </p:nvSpPr>
        <p:spPr/>
        <p:txBody>
          <a:bodyPr>
            <a:normAutofit/>
          </a:bodyPr>
          <a:lstStyle/>
          <a:p>
            <a:r>
              <a:rPr lang="en-US" dirty="0" smtClean="0"/>
              <a:t>Interface Collection</a:t>
            </a:r>
          </a:p>
          <a:p>
            <a:pPr lvl="1"/>
            <a:r>
              <a:rPr lang="en-US" dirty="0" err="1" smtClean="0"/>
              <a:t>IEnumrator</a:t>
            </a:r>
            <a:endParaRPr lang="en-US" dirty="0" smtClean="0"/>
          </a:p>
          <a:p>
            <a:pPr lvl="1"/>
            <a:r>
              <a:rPr lang="en-US" dirty="0" err="1" smtClean="0"/>
              <a:t>ICollection</a:t>
            </a:r>
            <a:endParaRPr lang="en-US" dirty="0" smtClean="0"/>
          </a:p>
          <a:p>
            <a:pPr lvl="1"/>
            <a:r>
              <a:rPr lang="en-US" dirty="0" err="1" smtClean="0"/>
              <a:t>IDictionary</a:t>
            </a:r>
            <a:endParaRPr lang="en-US" dirty="0" smtClean="0"/>
          </a:p>
          <a:p>
            <a:pPr lvl="1"/>
            <a:r>
              <a:rPr lang="en-US" dirty="0" err="1" smtClean="0"/>
              <a:t>IList</a:t>
            </a:r>
            <a:endParaRPr lang="en-US" dirty="0" smtClean="0"/>
          </a:p>
          <a:p>
            <a:pPr marL="457200" lvl="1" indent="0">
              <a:buNone/>
            </a:pPr>
            <a:endParaRPr lang="en-US" dirty="0"/>
          </a:p>
        </p:txBody>
      </p:sp>
    </p:spTree>
    <p:extLst>
      <p:ext uri="{BB962C8B-B14F-4D97-AF65-F5344CB8AC3E}">
        <p14:creationId xmlns:p14="http://schemas.microsoft.com/office/powerpoint/2010/main" val="18245788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Collection</a:t>
            </a:r>
            <a:endParaRPr lang="en-US" dirty="0"/>
          </a:p>
        </p:txBody>
      </p:sp>
      <p:sp>
        <p:nvSpPr>
          <p:cNvPr id="3" name="Content Placeholder 2"/>
          <p:cNvSpPr>
            <a:spLocks noGrp="1"/>
          </p:cNvSpPr>
          <p:nvPr>
            <p:ph idx="1"/>
          </p:nvPr>
        </p:nvSpPr>
        <p:spPr/>
        <p:txBody>
          <a:bodyPr>
            <a:normAutofit/>
          </a:bodyPr>
          <a:lstStyle/>
          <a:p>
            <a:r>
              <a:rPr lang="en-US" dirty="0" smtClean="0"/>
              <a:t>Interface Collection</a:t>
            </a:r>
          </a:p>
          <a:p>
            <a:pPr lvl="1">
              <a:buFont typeface="Wingdings" panose="05000000000000000000" pitchFamily="2" charset="2"/>
              <a:buChar char="Ø"/>
            </a:pPr>
            <a:r>
              <a:rPr lang="en-US" dirty="0" smtClean="0"/>
              <a:t>All these are interfaces. So all good Qualities of interfaces like decoupling and polymorphisms can be benefitted. (Encapsulation)</a:t>
            </a:r>
          </a:p>
          <a:p>
            <a:pPr lvl="1">
              <a:buFont typeface="Wingdings" panose="05000000000000000000" pitchFamily="2" charset="2"/>
              <a:buChar char="Ø"/>
            </a:pPr>
            <a:r>
              <a:rPr lang="en-US" dirty="0" smtClean="0"/>
              <a:t> we can control how much collection access should be given to end client. </a:t>
            </a:r>
            <a:r>
              <a:rPr lang="en-US" dirty="0"/>
              <a:t>(Encapsulation)</a:t>
            </a:r>
            <a:endParaRPr lang="en-US" dirty="0" smtClean="0"/>
          </a:p>
          <a:p>
            <a:pPr lvl="1">
              <a:buFont typeface="Wingdings" panose="05000000000000000000" pitchFamily="2" charset="2"/>
              <a:buChar char="Ø"/>
            </a:pPr>
            <a:r>
              <a:rPr lang="en-US" dirty="0" smtClean="0"/>
              <a:t>You can dynamically point to different collections at run time. (Polymorphisms)</a:t>
            </a:r>
          </a:p>
          <a:p>
            <a:pPr marL="457200" lvl="1" indent="0">
              <a:buNone/>
            </a:pPr>
            <a:endParaRPr lang="en-US" dirty="0"/>
          </a:p>
        </p:txBody>
      </p:sp>
    </p:spTree>
    <p:extLst>
      <p:ext uri="{BB962C8B-B14F-4D97-AF65-F5344CB8AC3E}">
        <p14:creationId xmlns:p14="http://schemas.microsoft.com/office/powerpoint/2010/main" val="22371867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Ienumberable</a:t>
            </a:r>
            <a:r>
              <a:rPr lang="en-US" dirty="0"/>
              <a:t> vs </a:t>
            </a:r>
            <a:r>
              <a:rPr lang="en-US" dirty="0" err="1"/>
              <a:t>IEnumrator</a:t>
            </a:r>
            <a:endParaRPr lang="en-US" dirty="0"/>
          </a:p>
        </p:txBody>
      </p:sp>
      <p:sp>
        <p:nvSpPr>
          <p:cNvPr id="3" name="Content Placeholder 2"/>
          <p:cNvSpPr>
            <a:spLocks noGrp="1"/>
          </p:cNvSpPr>
          <p:nvPr>
            <p:ph idx="1"/>
          </p:nvPr>
        </p:nvSpPr>
        <p:spPr/>
        <p:txBody>
          <a:bodyPr>
            <a:normAutofit/>
          </a:bodyPr>
          <a:lstStyle/>
          <a:p>
            <a:pPr marL="0" indent="0">
              <a:buNone/>
            </a:pPr>
            <a:r>
              <a:rPr lang="en-US" dirty="0" err="1" smtClean="0"/>
              <a:t>Ienumberable</a:t>
            </a:r>
            <a:r>
              <a:rPr lang="en-US" dirty="0" smtClean="0"/>
              <a:t> vs </a:t>
            </a:r>
            <a:r>
              <a:rPr lang="en-US" dirty="0" err="1" smtClean="0"/>
              <a:t>IEnumrator</a:t>
            </a:r>
            <a:endParaRPr lang="en-US" dirty="0"/>
          </a:p>
        </p:txBody>
      </p:sp>
    </p:spTree>
    <p:extLst>
      <p:ext uri="{BB962C8B-B14F-4D97-AF65-F5344CB8AC3E}">
        <p14:creationId xmlns:p14="http://schemas.microsoft.com/office/powerpoint/2010/main" val="1824578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err="1"/>
              <a:t>GenericConstraints</a:t>
            </a:r>
            <a:endParaRPr lang="en-US" dirty="0"/>
          </a:p>
        </p:txBody>
      </p:sp>
      <p:sp>
        <p:nvSpPr>
          <p:cNvPr id="3" name="Content Placeholder 2"/>
          <p:cNvSpPr>
            <a:spLocks noGrp="1"/>
          </p:cNvSpPr>
          <p:nvPr>
            <p:ph idx="1"/>
          </p:nvPr>
        </p:nvSpPr>
        <p:spPr/>
        <p:txBody>
          <a:bodyPr>
            <a:normAutofit/>
          </a:bodyPr>
          <a:lstStyle/>
          <a:p>
            <a:pPr marL="0" indent="0">
              <a:buNone/>
            </a:pPr>
            <a:r>
              <a:rPr lang="en-US" dirty="0" err="1" smtClean="0"/>
              <a:t>GenericConstraints</a:t>
            </a:r>
            <a:endParaRPr lang="en-US" dirty="0"/>
          </a:p>
        </p:txBody>
      </p:sp>
    </p:spTree>
    <p:extLst>
      <p:ext uri="{BB962C8B-B14F-4D97-AF65-F5344CB8AC3E}">
        <p14:creationId xmlns:p14="http://schemas.microsoft.com/office/powerpoint/2010/main" val="1534894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68136" y="2664991"/>
            <a:ext cx="8343067" cy="2482732"/>
            <a:chOff x="72990" y="3654268"/>
            <a:chExt cx="8487656" cy="3433069"/>
          </a:xfrm>
        </p:grpSpPr>
        <p:sp>
          <p:nvSpPr>
            <p:cNvPr id="4" name="TextBox 6"/>
            <p:cNvSpPr txBox="1">
              <a:spLocks noChangeArrowheads="1"/>
            </p:cNvSpPr>
            <p:nvPr/>
          </p:nvSpPr>
          <p:spPr bwMode="auto">
            <a:xfrm>
              <a:off x="72990" y="3908065"/>
              <a:ext cx="1926709" cy="2383287"/>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US – Corporate Headquarters</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1248 Reamwood Avenue, </a:t>
              </a:r>
            </a:p>
            <a:p>
              <a:pPr eaLnBrk="1" hangingPunct="1">
                <a:lnSpc>
                  <a:spcPts val="1440"/>
                </a:lnSpc>
                <a:defRPr/>
              </a:pPr>
              <a:r>
                <a:rPr lang="en-US" sz="900" b="1" dirty="0">
                  <a:solidFill>
                    <a:prstClr val="white"/>
                  </a:solidFill>
                  <a:latin typeface="+mj-lt"/>
                  <a:cs typeface="Arial" pitchFamily="34" charset="0"/>
                </a:rPr>
                <a:t>Sunnyvale, CA 94089</a:t>
              </a:r>
            </a:p>
            <a:p>
              <a:pPr eaLnBrk="1" hangingPunct="1">
                <a:defRPr/>
              </a:pPr>
              <a:r>
                <a:rPr lang="en-US" sz="900" b="1" dirty="0">
                  <a:solidFill>
                    <a:prstClr val="white"/>
                  </a:solidFill>
                  <a:latin typeface="+mj-lt"/>
                  <a:cs typeface="Arial" pitchFamily="34" charset="0"/>
                </a:rPr>
                <a:t>Phone: (408) 743 4400</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343 Thornall St 720</a:t>
              </a:r>
            </a:p>
            <a:p>
              <a:pPr eaLnBrk="1" hangingPunct="1">
                <a:defRPr/>
              </a:pPr>
              <a:r>
                <a:rPr lang="en-US" sz="900" b="1" dirty="0">
                  <a:solidFill>
                    <a:prstClr val="white"/>
                  </a:solidFill>
                  <a:latin typeface="+mj-lt"/>
                  <a:cs typeface="Arial" pitchFamily="34" charset="0"/>
                </a:rPr>
                <a:t>Edison, NJ 08837</a:t>
              </a:r>
            </a:p>
            <a:p>
              <a:pPr eaLnBrk="1" hangingPunct="1">
                <a:defRPr/>
              </a:pPr>
              <a:r>
                <a:rPr lang="en-US" sz="900" b="1" dirty="0">
                  <a:solidFill>
                    <a:prstClr val="white"/>
                  </a:solidFill>
                  <a:latin typeface="+mj-lt"/>
                  <a:cs typeface="Arial" pitchFamily="34" charset="0"/>
                </a:rPr>
                <a:t>Phone: (732) 395 6900</a:t>
              </a:r>
            </a:p>
            <a:p>
              <a:pPr eaLnBrk="1" hangingPunct="1">
                <a:defRPr/>
              </a:pPr>
              <a:endParaRPr lang="en-US" sz="900" b="1" dirty="0">
                <a:solidFill>
                  <a:prstClr val="white"/>
                </a:solidFill>
                <a:latin typeface="+mj-lt"/>
                <a:cs typeface="Arial" pitchFamily="34" charset="0"/>
              </a:endParaRPr>
            </a:p>
          </p:txBody>
        </p:sp>
        <p:sp>
          <p:nvSpPr>
            <p:cNvPr id="5" name="TextBox 6"/>
            <p:cNvSpPr txBox="1">
              <a:spLocks noChangeArrowheads="1"/>
            </p:cNvSpPr>
            <p:nvPr/>
          </p:nvSpPr>
          <p:spPr bwMode="auto">
            <a:xfrm>
              <a:off x="1799861" y="3920438"/>
              <a:ext cx="1429873" cy="2213052"/>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UK</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20 Broadwick Street</a:t>
              </a:r>
            </a:p>
            <a:p>
              <a:pPr eaLnBrk="1" hangingPunct="1">
                <a:defRPr/>
              </a:pPr>
              <a:r>
                <a:rPr lang="en-US" sz="900" b="1" dirty="0">
                  <a:solidFill>
                    <a:prstClr val="white"/>
                  </a:solidFill>
                  <a:latin typeface="+mj-lt"/>
                  <a:cs typeface="Arial" pitchFamily="34" charset="0"/>
                </a:rPr>
                <a:t>Soho, London</a:t>
              </a:r>
            </a:p>
            <a:p>
              <a:pPr eaLnBrk="1" hangingPunct="1">
                <a:defRPr/>
              </a:pPr>
              <a:r>
                <a:rPr lang="en-US" sz="900" b="1" dirty="0">
                  <a:solidFill>
                    <a:prstClr val="white"/>
                  </a:solidFill>
                  <a:latin typeface="+mj-lt"/>
                  <a:cs typeface="Arial" pitchFamily="34" charset="0"/>
                </a:rPr>
                <a:t>W1F 8HT, UK</a:t>
              </a:r>
            </a:p>
            <a:p>
              <a:pPr eaLnBrk="1" hangingPunct="1">
                <a:defRPr/>
              </a:pPr>
              <a:endParaRPr lang="en-US" sz="900" b="1" dirty="0">
                <a:solidFill>
                  <a:prstClr val="white"/>
                </a:solidFill>
                <a:latin typeface="+mj-lt"/>
                <a:cs typeface="Arial" pitchFamily="34" charset="0"/>
              </a:endParaRPr>
            </a:p>
            <a:p>
              <a:pPr eaLnBrk="1" hangingPunct="1">
                <a:defRPr/>
              </a:pPr>
              <a:r>
                <a:rPr lang="en-US" sz="900" b="1" dirty="0">
                  <a:solidFill>
                    <a:prstClr val="white"/>
                  </a:solidFill>
                  <a:latin typeface="+mj-lt"/>
                  <a:cs typeface="Arial" pitchFamily="34" charset="0"/>
                </a:rPr>
                <a:t>89 Worship Street</a:t>
              </a:r>
            </a:p>
            <a:p>
              <a:pPr eaLnBrk="1" hangingPunct="1">
                <a:defRPr/>
              </a:pPr>
              <a:r>
                <a:rPr lang="en-US" sz="900" b="1" dirty="0" err="1">
                  <a:solidFill>
                    <a:prstClr val="white"/>
                  </a:solidFill>
                  <a:latin typeface="+mj-lt"/>
                  <a:cs typeface="Arial" pitchFamily="34" charset="0"/>
                </a:rPr>
                <a:t>Shoreditch</a:t>
              </a:r>
              <a:r>
                <a:rPr lang="en-US" sz="900" b="1" dirty="0">
                  <a:solidFill>
                    <a:prstClr val="white"/>
                  </a:solidFill>
                  <a:latin typeface="+mj-lt"/>
                  <a:cs typeface="Arial" pitchFamily="34" charset="0"/>
                </a:rPr>
                <a:t>,</a:t>
              </a:r>
            </a:p>
            <a:p>
              <a:pPr eaLnBrk="1" hangingPunct="1">
                <a:defRPr/>
              </a:pPr>
              <a:r>
                <a:rPr lang="en-US" sz="900" b="1" dirty="0">
                  <a:solidFill>
                    <a:prstClr val="white"/>
                  </a:solidFill>
                  <a:latin typeface="+mj-lt"/>
                  <a:cs typeface="Arial" pitchFamily="34" charset="0"/>
                </a:rPr>
                <a:t>London EC2A 2BF, UK</a:t>
              </a:r>
            </a:p>
            <a:p>
              <a:pPr eaLnBrk="1" hangingPunct="1">
                <a:defRPr/>
              </a:pPr>
              <a:r>
                <a:rPr lang="de-DE" sz="900" b="1" dirty="0">
                  <a:solidFill>
                    <a:prstClr val="white"/>
                  </a:solidFill>
                  <a:latin typeface="+mj-lt"/>
                  <a:cs typeface="Arial" pitchFamily="34" charset="0"/>
                </a:rPr>
                <a:t>Phone: (44) 2079 938 955</a:t>
              </a:r>
              <a:endParaRPr lang="en-US" sz="900" b="1" dirty="0">
                <a:solidFill>
                  <a:prstClr val="white"/>
                </a:solidFill>
                <a:latin typeface="+mj-lt"/>
                <a:cs typeface="Arial" pitchFamily="34" charset="0"/>
              </a:endParaRPr>
            </a:p>
          </p:txBody>
        </p:sp>
        <p:sp>
          <p:nvSpPr>
            <p:cNvPr id="6" name="TextBox 5"/>
            <p:cNvSpPr txBox="1">
              <a:spLocks noChangeArrowheads="1"/>
            </p:cNvSpPr>
            <p:nvPr/>
          </p:nvSpPr>
          <p:spPr bwMode="auto">
            <a:xfrm>
              <a:off x="4647474" y="5921030"/>
              <a:ext cx="1908944" cy="375935"/>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p:txBody>
        </p:sp>
        <p:sp>
          <p:nvSpPr>
            <p:cNvPr id="7" name="TextBox 6"/>
            <p:cNvSpPr txBox="1">
              <a:spLocks noChangeArrowheads="1"/>
            </p:cNvSpPr>
            <p:nvPr/>
          </p:nvSpPr>
          <p:spPr bwMode="auto">
            <a:xfrm>
              <a:off x="3414234" y="3654268"/>
              <a:ext cx="1633291" cy="3433069"/>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India</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Mumbai</a:t>
              </a:r>
            </a:p>
            <a:p>
              <a:pPr eaLnBrk="1" hangingPunct="1">
                <a:lnSpc>
                  <a:spcPts val="1440"/>
                </a:lnSpc>
                <a:defRPr/>
              </a:pPr>
              <a:r>
                <a:rPr lang="en-US" sz="900" b="1" dirty="0">
                  <a:solidFill>
                    <a:prstClr val="white"/>
                  </a:solidFill>
                  <a:latin typeface="+mj-lt"/>
                  <a:cs typeface="Arial" pitchFamily="34" charset="0"/>
                </a:rPr>
                <a:t>4</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Nomura</a:t>
              </a:r>
            </a:p>
            <a:p>
              <a:pPr eaLnBrk="1" hangingPunct="1">
                <a:defRPr/>
              </a:pPr>
              <a:r>
                <a:rPr lang="en-US" sz="900" b="1" dirty="0">
                  <a:solidFill>
                    <a:prstClr val="white"/>
                  </a:solidFill>
                  <a:latin typeface="+mj-lt"/>
                  <a:cs typeface="Arial" pitchFamily="34" charset="0"/>
                </a:rPr>
                <a:t>Powai , Mumbai 400 076</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Pune</a:t>
              </a:r>
            </a:p>
            <a:p>
              <a:pPr eaLnBrk="1" hangingPunct="1">
                <a:lnSpc>
                  <a:spcPts val="1440"/>
                </a:lnSpc>
                <a:defRPr/>
              </a:pPr>
              <a:r>
                <a:rPr lang="en-US" sz="900" b="1" dirty="0">
                  <a:solidFill>
                    <a:prstClr val="white"/>
                  </a:solidFill>
                  <a:latin typeface="+mj-lt"/>
                  <a:cs typeface="Arial" pitchFamily="34" charset="0"/>
                </a:rPr>
                <a:t>5</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Amar Paradigm</a:t>
              </a:r>
            </a:p>
            <a:p>
              <a:pPr eaLnBrk="1" hangingPunct="1">
                <a:defRPr/>
              </a:pPr>
              <a:r>
                <a:rPr lang="en-US" sz="900" b="1" dirty="0">
                  <a:solidFill>
                    <a:prstClr val="white"/>
                  </a:solidFill>
                  <a:latin typeface="+mj-lt"/>
                  <a:cs typeface="Arial" pitchFamily="34" charset="0"/>
                </a:rPr>
                <a:t>Baner, Pune 411 045</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Kolkata</a:t>
              </a:r>
            </a:p>
            <a:p>
              <a:pPr eaLnBrk="1" hangingPunct="1">
                <a:lnSpc>
                  <a:spcPts val="1440"/>
                </a:lnSpc>
                <a:defRPr/>
              </a:pPr>
              <a:r>
                <a:rPr lang="en-US" sz="900" b="1" dirty="0">
                  <a:solidFill>
                    <a:prstClr val="white"/>
                  </a:solidFill>
                  <a:latin typeface="+mj-lt"/>
                  <a:cs typeface="Arial" pitchFamily="34" charset="0"/>
                </a:rPr>
                <a:t>2B, 12</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Tower ‘C’</a:t>
              </a:r>
            </a:p>
            <a:p>
              <a:pPr eaLnBrk="1" hangingPunct="1">
                <a:defRPr/>
              </a:pPr>
              <a:r>
                <a:rPr lang="en-US" sz="900" b="1" dirty="0">
                  <a:solidFill>
                    <a:prstClr val="white"/>
                  </a:solidFill>
                  <a:latin typeface="+mj-lt"/>
                  <a:cs typeface="Arial" pitchFamily="34" charset="0"/>
                </a:rPr>
                <a:t>Rajarhat, Kolkata 700 156</a:t>
              </a:r>
            </a:p>
          </p:txBody>
        </p:sp>
        <p:sp>
          <p:nvSpPr>
            <p:cNvPr id="8" name="TextBox 6"/>
            <p:cNvSpPr txBox="1">
              <a:spLocks noChangeArrowheads="1"/>
            </p:cNvSpPr>
            <p:nvPr/>
          </p:nvSpPr>
          <p:spPr bwMode="auto">
            <a:xfrm>
              <a:off x="4957945" y="4401114"/>
              <a:ext cx="1782973" cy="2305264"/>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Bangalore</a:t>
              </a:r>
            </a:p>
            <a:p>
              <a:pPr eaLnBrk="1" hangingPunct="1">
                <a:lnSpc>
                  <a:spcPts val="1440"/>
                </a:lnSpc>
                <a:defRPr/>
              </a:pPr>
              <a:r>
                <a:rPr lang="en-US" sz="900" b="1" dirty="0">
                  <a:solidFill>
                    <a:prstClr val="white"/>
                  </a:solidFill>
                  <a:latin typeface="+mj-lt"/>
                  <a:cs typeface="Arial" pitchFamily="34" charset="0"/>
                </a:rPr>
                <a:t>4th Floor, Kabra Excelsior, </a:t>
              </a:r>
            </a:p>
            <a:p>
              <a:pPr eaLnBrk="1" hangingPunct="1">
                <a:lnSpc>
                  <a:spcPts val="1440"/>
                </a:lnSpc>
                <a:defRPr/>
              </a:pPr>
              <a:r>
                <a:rPr lang="en-US" sz="900" b="1" dirty="0">
                  <a:solidFill>
                    <a:prstClr val="white"/>
                  </a:solidFill>
                  <a:latin typeface="+mj-lt"/>
                  <a:cs typeface="Arial" pitchFamily="34" charset="0"/>
                </a:rPr>
                <a:t>80 Feet Main Road, Koramangala 1st Block,</a:t>
              </a:r>
            </a:p>
            <a:p>
              <a:pPr eaLnBrk="1" hangingPunct="1">
                <a:lnSpc>
                  <a:spcPts val="1440"/>
                </a:lnSpc>
                <a:defRPr/>
              </a:pPr>
              <a:r>
                <a:rPr lang="en-US" sz="900" b="1" dirty="0">
                  <a:solidFill>
                    <a:prstClr val="white"/>
                  </a:solidFill>
                  <a:latin typeface="+mj-lt"/>
                  <a:cs typeface="Arial" pitchFamily="34" charset="0"/>
                </a:rPr>
                <a:t>Bengaluru (Bangalore) 560034</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Gurgaon</a:t>
              </a:r>
            </a:p>
            <a:p>
              <a:pPr eaLnBrk="1" hangingPunct="1">
                <a:lnSpc>
                  <a:spcPts val="1440"/>
                </a:lnSpc>
                <a:defRPr/>
              </a:pPr>
              <a:r>
                <a:rPr lang="en-US" sz="900" b="1" dirty="0">
                  <a:solidFill>
                    <a:prstClr val="white"/>
                  </a:solidFill>
                  <a:latin typeface="+mj-lt"/>
                  <a:cs typeface="Arial" pitchFamily="34" charset="0"/>
                </a:rPr>
                <a:t>A/373</a:t>
              </a:r>
              <a:r>
                <a:rPr lang="en-US" sz="900" b="1" baseline="30000" dirty="0">
                  <a:solidFill>
                    <a:prstClr val="white"/>
                  </a:solidFill>
                  <a:latin typeface="+mj-lt"/>
                  <a:cs typeface="Arial" pitchFamily="34" charset="0"/>
                </a:rPr>
                <a:t>rd</a:t>
              </a:r>
              <a:r>
                <a:rPr lang="en-US" sz="900" b="1" dirty="0">
                  <a:solidFill>
                    <a:prstClr val="white"/>
                  </a:solidFill>
                  <a:latin typeface="+mj-lt"/>
                  <a:cs typeface="Arial" pitchFamily="34" charset="0"/>
                </a:rPr>
                <a:t> Floor, Sigma Center</a:t>
              </a:r>
            </a:p>
            <a:p>
              <a:pPr eaLnBrk="1" hangingPunct="1">
                <a:defRPr/>
              </a:pPr>
              <a:r>
                <a:rPr lang="en-US" sz="900" b="1" dirty="0">
                  <a:solidFill>
                    <a:prstClr val="white"/>
                  </a:solidFill>
                  <a:latin typeface="+mj-lt"/>
                  <a:cs typeface="Arial" pitchFamily="34" charset="0"/>
                </a:rPr>
                <a:t>Gurgaon, Haryana 122 011s</a:t>
              </a:r>
            </a:p>
          </p:txBody>
        </p:sp>
        <p:sp>
          <p:nvSpPr>
            <p:cNvPr id="9" name="TextBox 6"/>
            <p:cNvSpPr txBox="1">
              <a:spLocks noChangeArrowheads="1"/>
            </p:cNvSpPr>
            <p:nvPr/>
          </p:nvSpPr>
          <p:spPr bwMode="auto">
            <a:xfrm>
              <a:off x="6651702" y="6046153"/>
              <a:ext cx="1908944" cy="375935"/>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p:txBody>
        </p:sp>
      </p:grpSp>
      <p:sp>
        <p:nvSpPr>
          <p:cNvPr id="10" name="Title 3"/>
          <p:cNvSpPr txBox="1">
            <a:spLocks/>
          </p:cNvSpPr>
          <p:nvPr/>
        </p:nvSpPr>
        <p:spPr>
          <a:xfrm>
            <a:off x="68136" y="1071922"/>
            <a:ext cx="3937000" cy="8636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kern="1200">
                <a:solidFill>
                  <a:schemeClr val="bg1"/>
                </a:solidFill>
                <a:latin typeface="+mj-lt"/>
                <a:ea typeface="+mj-ea"/>
                <a:cs typeface="+mj-cs"/>
              </a:defRPr>
            </a:lvl1pPr>
          </a:lstStyle>
          <a:p>
            <a:r>
              <a:rPr lang="en-US" altLang="en-US" smtClean="0"/>
              <a:t>Thank You!</a:t>
            </a:r>
            <a:endParaRPr lang="en-US" altLang="en-US" dirty="0"/>
          </a:p>
        </p:txBody>
      </p:sp>
      <p:grpSp>
        <p:nvGrpSpPr>
          <p:cNvPr id="11" name="Group 2"/>
          <p:cNvGrpSpPr>
            <a:grpSpLocks/>
          </p:cNvGrpSpPr>
          <p:nvPr/>
        </p:nvGrpSpPr>
        <p:grpSpPr bwMode="auto">
          <a:xfrm>
            <a:off x="68136" y="2664991"/>
            <a:ext cx="8343067" cy="2482732"/>
            <a:chOff x="72990" y="3654268"/>
            <a:chExt cx="8487656" cy="3433069"/>
          </a:xfrm>
        </p:grpSpPr>
        <p:sp>
          <p:nvSpPr>
            <p:cNvPr id="12" name="TextBox 6"/>
            <p:cNvSpPr txBox="1">
              <a:spLocks noChangeArrowheads="1"/>
            </p:cNvSpPr>
            <p:nvPr/>
          </p:nvSpPr>
          <p:spPr bwMode="auto">
            <a:xfrm>
              <a:off x="72990" y="3908065"/>
              <a:ext cx="1926709" cy="2383287"/>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US – Corporate Headquarters</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1248 Reamwood Avenue, </a:t>
              </a:r>
            </a:p>
            <a:p>
              <a:pPr eaLnBrk="1" hangingPunct="1">
                <a:lnSpc>
                  <a:spcPts val="1440"/>
                </a:lnSpc>
                <a:defRPr/>
              </a:pPr>
              <a:r>
                <a:rPr lang="en-US" sz="900" b="1" dirty="0">
                  <a:solidFill>
                    <a:prstClr val="white"/>
                  </a:solidFill>
                  <a:latin typeface="+mj-lt"/>
                  <a:cs typeface="Arial" pitchFamily="34" charset="0"/>
                </a:rPr>
                <a:t>Sunnyvale, CA 94089</a:t>
              </a:r>
            </a:p>
            <a:p>
              <a:pPr eaLnBrk="1" hangingPunct="1">
                <a:defRPr/>
              </a:pPr>
              <a:r>
                <a:rPr lang="en-US" sz="900" b="1" dirty="0">
                  <a:solidFill>
                    <a:prstClr val="white"/>
                  </a:solidFill>
                  <a:latin typeface="+mj-lt"/>
                  <a:cs typeface="Arial" pitchFamily="34" charset="0"/>
                </a:rPr>
                <a:t>Phone: (408) 743 4400</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343 Thornall St 720</a:t>
              </a:r>
            </a:p>
            <a:p>
              <a:pPr eaLnBrk="1" hangingPunct="1">
                <a:defRPr/>
              </a:pPr>
              <a:r>
                <a:rPr lang="en-US" sz="900" b="1" dirty="0">
                  <a:solidFill>
                    <a:prstClr val="white"/>
                  </a:solidFill>
                  <a:latin typeface="+mj-lt"/>
                  <a:cs typeface="Arial" pitchFamily="34" charset="0"/>
                </a:rPr>
                <a:t>Edison, NJ 08837</a:t>
              </a:r>
            </a:p>
            <a:p>
              <a:pPr eaLnBrk="1" hangingPunct="1">
                <a:defRPr/>
              </a:pPr>
              <a:r>
                <a:rPr lang="en-US" sz="900" b="1" dirty="0">
                  <a:solidFill>
                    <a:prstClr val="white"/>
                  </a:solidFill>
                  <a:latin typeface="+mj-lt"/>
                  <a:cs typeface="Arial" pitchFamily="34" charset="0"/>
                </a:rPr>
                <a:t>Phone: (732) 395 6900</a:t>
              </a:r>
            </a:p>
            <a:p>
              <a:pPr eaLnBrk="1" hangingPunct="1">
                <a:defRPr/>
              </a:pPr>
              <a:endParaRPr lang="en-US" sz="900" b="1" dirty="0">
                <a:solidFill>
                  <a:prstClr val="white"/>
                </a:solidFill>
                <a:latin typeface="+mj-lt"/>
                <a:cs typeface="Arial" pitchFamily="34" charset="0"/>
              </a:endParaRPr>
            </a:p>
          </p:txBody>
        </p:sp>
        <p:sp>
          <p:nvSpPr>
            <p:cNvPr id="13" name="TextBox 6"/>
            <p:cNvSpPr txBox="1">
              <a:spLocks noChangeArrowheads="1"/>
            </p:cNvSpPr>
            <p:nvPr/>
          </p:nvSpPr>
          <p:spPr bwMode="auto">
            <a:xfrm>
              <a:off x="1799861" y="3920438"/>
              <a:ext cx="1429873" cy="2213052"/>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UK</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20 Broadwick Street</a:t>
              </a:r>
            </a:p>
            <a:p>
              <a:pPr eaLnBrk="1" hangingPunct="1">
                <a:defRPr/>
              </a:pPr>
              <a:r>
                <a:rPr lang="en-US" sz="900" b="1" dirty="0">
                  <a:solidFill>
                    <a:prstClr val="white"/>
                  </a:solidFill>
                  <a:latin typeface="+mj-lt"/>
                  <a:cs typeface="Arial" pitchFamily="34" charset="0"/>
                </a:rPr>
                <a:t>Soho, London</a:t>
              </a:r>
            </a:p>
            <a:p>
              <a:pPr eaLnBrk="1" hangingPunct="1">
                <a:defRPr/>
              </a:pPr>
              <a:r>
                <a:rPr lang="en-US" sz="900" b="1" dirty="0">
                  <a:solidFill>
                    <a:prstClr val="white"/>
                  </a:solidFill>
                  <a:latin typeface="+mj-lt"/>
                  <a:cs typeface="Arial" pitchFamily="34" charset="0"/>
                </a:rPr>
                <a:t>W1F 8HT, UK</a:t>
              </a:r>
            </a:p>
            <a:p>
              <a:pPr eaLnBrk="1" hangingPunct="1">
                <a:defRPr/>
              </a:pPr>
              <a:endParaRPr lang="en-US" sz="900" b="1" dirty="0">
                <a:solidFill>
                  <a:prstClr val="white"/>
                </a:solidFill>
                <a:latin typeface="+mj-lt"/>
                <a:cs typeface="Arial" pitchFamily="34" charset="0"/>
              </a:endParaRPr>
            </a:p>
            <a:p>
              <a:pPr eaLnBrk="1" hangingPunct="1">
                <a:defRPr/>
              </a:pPr>
              <a:r>
                <a:rPr lang="en-US" sz="900" b="1" dirty="0">
                  <a:solidFill>
                    <a:prstClr val="white"/>
                  </a:solidFill>
                  <a:latin typeface="+mj-lt"/>
                  <a:cs typeface="Arial" pitchFamily="34" charset="0"/>
                </a:rPr>
                <a:t>89 Worship Street</a:t>
              </a:r>
            </a:p>
            <a:p>
              <a:pPr eaLnBrk="1" hangingPunct="1">
                <a:defRPr/>
              </a:pPr>
              <a:r>
                <a:rPr lang="en-US" sz="900" b="1" dirty="0" err="1">
                  <a:solidFill>
                    <a:prstClr val="white"/>
                  </a:solidFill>
                  <a:latin typeface="+mj-lt"/>
                  <a:cs typeface="Arial" pitchFamily="34" charset="0"/>
                </a:rPr>
                <a:t>Shoreditch</a:t>
              </a:r>
              <a:r>
                <a:rPr lang="en-US" sz="900" b="1" dirty="0">
                  <a:solidFill>
                    <a:prstClr val="white"/>
                  </a:solidFill>
                  <a:latin typeface="+mj-lt"/>
                  <a:cs typeface="Arial" pitchFamily="34" charset="0"/>
                </a:rPr>
                <a:t>,</a:t>
              </a:r>
            </a:p>
            <a:p>
              <a:pPr eaLnBrk="1" hangingPunct="1">
                <a:defRPr/>
              </a:pPr>
              <a:r>
                <a:rPr lang="en-US" sz="900" b="1" dirty="0">
                  <a:solidFill>
                    <a:prstClr val="white"/>
                  </a:solidFill>
                  <a:latin typeface="+mj-lt"/>
                  <a:cs typeface="Arial" pitchFamily="34" charset="0"/>
                </a:rPr>
                <a:t>London EC2A 2BF, UK</a:t>
              </a:r>
            </a:p>
            <a:p>
              <a:pPr eaLnBrk="1" hangingPunct="1">
                <a:defRPr/>
              </a:pPr>
              <a:r>
                <a:rPr lang="de-DE" sz="900" b="1" dirty="0">
                  <a:solidFill>
                    <a:prstClr val="white"/>
                  </a:solidFill>
                  <a:latin typeface="+mj-lt"/>
                  <a:cs typeface="Arial" pitchFamily="34" charset="0"/>
                </a:rPr>
                <a:t>Phone: (44) 2079 938 955</a:t>
              </a:r>
              <a:endParaRPr lang="en-US" sz="900" b="1" dirty="0">
                <a:solidFill>
                  <a:prstClr val="white"/>
                </a:solidFill>
                <a:latin typeface="+mj-lt"/>
                <a:cs typeface="Arial" pitchFamily="34" charset="0"/>
              </a:endParaRPr>
            </a:p>
          </p:txBody>
        </p:sp>
        <p:sp>
          <p:nvSpPr>
            <p:cNvPr id="14" name="TextBox 13"/>
            <p:cNvSpPr txBox="1">
              <a:spLocks noChangeArrowheads="1"/>
            </p:cNvSpPr>
            <p:nvPr/>
          </p:nvSpPr>
          <p:spPr bwMode="auto">
            <a:xfrm>
              <a:off x="4647474" y="5921030"/>
              <a:ext cx="1908944" cy="375935"/>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p:txBody>
        </p:sp>
        <p:sp>
          <p:nvSpPr>
            <p:cNvPr id="15" name="TextBox 6"/>
            <p:cNvSpPr txBox="1">
              <a:spLocks noChangeArrowheads="1"/>
            </p:cNvSpPr>
            <p:nvPr/>
          </p:nvSpPr>
          <p:spPr bwMode="auto">
            <a:xfrm>
              <a:off x="3414234" y="3654268"/>
              <a:ext cx="1633291" cy="3433069"/>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India</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Mumbai</a:t>
              </a:r>
            </a:p>
            <a:p>
              <a:pPr eaLnBrk="1" hangingPunct="1">
                <a:lnSpc>
                  <a:spcPts val="1440"/>
                </a:lnSpc>
                <a:defRPr/>
              </a:pPr>
              <a:r>
                <a:rPr lang="en-US" sz="900" b="1" dirty="0">
                  <a:solidFill>
                    <a:prstClr val="white"/>
                  </a:solidFill>
                  <a:latin typeface="+mj-lt"/>
                  <a:cs typeface="Arial" pitchFamily="34" charset="0"/>
                </a:rPr>
                <a:t>4</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Nomura</a:t>
              </a:r>
            </a:p>
            <a:p>
              <a:pPr eaLnBrk="1" hangingPunct="1">
                <a:defRPr/>
              </a:pPr>
              <a:r>
                <a:rPr lang="en-US" sz="900" b="1" dirty="0">
                  <a:solidFill>
                    <a:prstClr val="white"/>
                  </a:solidFill>
                  <a:latin typeface="+mj-lt"/>
                  <a:cs typeface="Arial" pitchFamily="34" charset="0"/>
                </a:rPr>
                <a:t>Powai , Mumbai 400 076</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Pune</a:t>
              </a:r>
            </a:p>
            <a:p>
              <a:pPr eaLnBrk="1" hangingPunct="1">
                <a:lnSpc>
                  <a:spcPts val="1440"/>
                </a:lnSpc>
                <a:defRPr/>
              </a:pPr>
              <a:r>
                <a:rPr lang="en-US" sz="900" b="1" dirty="0">
                  <a:solidFill>
                    <a:prstClr val="white"/>
                  </a:solidFill>
                  <a:latin typeface="+mj-lt"/>
                  <a:cs typeface="Arial" pitchFamily="34" charset="0"/>
                </a:rPr>
                <a:t>5</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Amar Paradigm</a:t>
              </a:r>
            </a:p>
            <a:p>
              <a:pPr eaLnBrk="1" hangingPunct="1">
                <a:defRPr/>
              </a:pPr>
              <a:r>
                <a:rPr lang="en-US" sz="900" b="1" dirty="0">
                  <a:solidFill>
                    <a:prstClr val="white"/>
                  </a:solidFill>
                  <a:latin typeface="+mj-lt"/>
                  <a:cs typeface="Arial" pitchFamily="34" charset="0"/>
                </a:rPr>
                <a:t>Baner, Pune 411 045</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Kolkata</a:t>
              </a:r>
            </a:p>
            <a:p>
              <a:pPr eaLnBrk="1" hangingPunct="1">
                <a:lnSpc>
                  <a:spcPts val="1440"/>
                </a:lnSpc>
                <a:defRPr/>
              </a:pPr>
              <a:r>
                <a:rPr lang="en-US" sz="900" b="1" dirty="0">
                  <a:solidFill>
                    <a:prstClr val="white"/>
                  </a:solidFill>
                  <a:latin typeface="+mj-lt"/>
                  <a:cs typeface="Arial" pitchFamily="34" charset="0"/>
                </a:rPr>
                <a:t>2B, 12</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Tower ‘C’</a:t>
              </a:r>
            </a:p>
            <a:p>
              <a:pPr eaLnBrk="1" hangingPunct="1">
                <a:defRPr/>
              </a:pPr>
              <a:r>
                <a:rPr lang="en-US" sz="900" b="1" dirty="0">
                  <a:solidFill>
                    <a:prstClr val="white"/>
                  </a:solidFill>
                  <a:latin typeface="+mj-lt"/>
                  <a:cs typeface="Arial" pitchFamily="34" charset="0"/>
                </a:rPr>
                <a:t>Rajarhat, Kolkata 700 156</a:t>
              </a:r>
            </a:p>
          </p:txBody>
        </p:sp>
        <p:sp>
          <p:nvSpPr>
            <p:cNvPr id="16" name="TextBox 6"/>
            <p:cNvSpPr txBox="1">
              <a:spLocks noChangeArrowheads="1"/>
            </p:cNvSpPr>
            <p:nvPr/>
          </p:nvSpPr>
          <p:spPr bwMode="auto">
            <a:xfrm>
              <a:off x="4957945" y="4401114"/>
              <a:ext cx="1782973" cy="2305264"/>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Bangalore</a:t>
              </a:r>
            </a:p>
            <a:p>
              <a:pPr eaLnBrk="1" hangingPunct="1">
                <a:lnSpc>
                  <a:spcPts val="1440"/>
                </a:lnSpc>
                <a:defRPr/>
              </a:pPr>
              <a:r>
                <a:rPr lang="en-US" sz="900" b="1" dirty="0">
                  <a:solidFill>
                    <a:prstClr val="white"/>
                  </a:solidFill>
                  <a:latin typeface="+mj-lt"/>
                  <a:cs typeface="Arial" pitchFamily="34" charset="0"/>
                </a:rPr>
                <a:t>4th Floor, Kabra Excelsior, </a:t>
              </a:r>
            </a:p>
            <a:p>
              <a:pPr eaLnBrk="1" hangingPunct="1">
                <a:lnSpc>
                  <a:spcPts val="1440"/>
                </a:lnSpc>
                <a:defRPr/>
              </a:pPr>
              <a:r>
                <a:rPr lang="en-US" sz="900" b="1" dirty="0">
                  <a:solidFill>
                    <a:prstClr val="white"/>
                  </a:solidFill>
                  <a:latin typeface="+mj-lt"/>
                  <a:cs typeface="Arial" pitchFamily="34" charset="0"/>
                </a:rPr>
                <a:t>80 Feet Main Road, Koramangala 1st Block,</a:t>
              </a:r>
            </a:p>
            <a:p>
              <a:pPr eaLnBrk="1" hangingPunct="1">
                <a:lnSpc>
                  <a:spcPts val="1440"/>
                </a:lnSpc>
                <a:defRPr/>
              </a:pPr>
              <a:r>
                <a:rPr lang="en-US" sz="900" b="1" dirty="0">
                  <a:solidFill>
                    <a:prstClr val="white"/>
                  </a:solidFill>
                  <a:latin typeface="+mj-lt"/>
                  <a:cs typeface="Arial" pitchFamily="34" charset="0"/>
                </a:rPr>
                <a:t>Bengaluru (Bangalore) 560034</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Gurgaon</a:t>
              </a:r>
            </a:p>
            <a:p>
              <a:pPr eaLnBrk="1" hangingPunct="1">
                <a:lnSpc>
                  <a:spcPts val="1440"/>
                </a:lnSpc>
                <a:defRPr/>
              </a:pPr>
              <a:r>
                <a:rPr lang="en-US" sz="900" b="1" dirty="0">
                  <a:solidFill>
                    <a:prstClr val="white"/>
                  </a:solidFill>
                  <a:latin typeface="+mj-lt"/>
                  <a:cs typeface="Arial" pitchFamily="34" charset="0"/>
                </a:rPr>
                <a:t>A/373</a:t>
              </a:r>
              <a:r>
                <a:rPr lang="en-US" sz="900" b="1" baseline="30000" dirty="0">
                  <a:solidFill>
                    <a:prstClr val="white"/>
                  </a:solidFill>
                  <a:latin typeface="+mj-lt"/>
                  <a:cs typeface="Arial" pitchFamily="34" charset="0"/>
                </a:rPr>
                <a:t>rd</a:t>
              </a:r>
              <a:r>
                <a:rPr lang="en-US" sz="900" b="1" dirty="0">
                  <a:solidFill>
                    <a:prstClr val="white"/>
                  </a:solidFill>
                  <a:latin typeface="+mj-lt"/>
                  <a:cs typeface="Arial" pitchFamily="34" charset="0"/>
                </a:rPr>
                <a:t> Floor, Sigma Center</a:t>
              </a:r>
            </a:p>
            <a:p>
              <a:pPr eaLnBrk="1" hangingPunct="1">
                <a:defRPr/>
              </a:pPr>
              <a:r>
                <a:rPr lang="en-US" sz="900" b="1" dirty="0">
                  <a:solidFill>
                    <a:prstClr val="white"/>
                  </a:solidFill>
                  <a:latin typeface="+mj-lt"/>
                  <a:cs typeface="Arial" pitchFamily="34" charset="0"/>
                </a:rPr>
                <a:t>Gurgaon, Haryana 122 011s</a:t>
              </a:r>
            </a:p>
          </p:txBody>
        </p:sp>
        <p:sp>
          <p:nvSpPr>
            <p:cNvPr id="17" name="TextBox 6"/>
            <p:cNvSpPr txBox="1">
              <a:spLocks noChangeArrowheads="1"/>
            </p:cNvSpPr>
            <p:nvPr/>
          </p:nvSpPr>
          <p:spPr bwMode="auto">
            <a:xfrm>
              <a:off x="6651702" y="6046153"/>
              <a:ext cx="1908944" cy="375935"/>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p:txBody>
        </p:sp>
      </p:grpSp>
      <p:grpSp>
        <p:nvGrpSpPr>
          <p:cNvPr id="18" name="Group 17"/>
          <p:cNvGrpSpPr/>
          <p:nvPr/>
        </p:nvGrpSpPr>
        <p:grpSpPr>
          <a:xfrm rot="556970">
            <a:off x="4680873" y="1326895"/>
            <a:ext cx="3303211" cy="1747706"/>
            <a:chOff x="8026516" y="4231470"/>
            <a:chExt cx="3836645" cy="2253858"/>
          </a:xfrm>
        </p:grpSpPr>
        <p:sp>
          <p:nvSpPr>
            <p:cNvPr id="19" name="Rectangle 18"/>
            <p:cNvSpPr/>
            <p:nvPr/>
          </p:nvSpPr>
          <p:spPr>
            <a:xfrm rot="21064453">
              <a:off x="8026516" y="4325935"/>
              <a:ext cx="3836645" cy="2056839"/>
            </a:xfrm>
            <a:prstGeom prst="rect">
              <a:avLst/>
            </a:prstGeom>
            <a:solidFill>
              <a:schemeClr val="bg1"/>
            </a:solidFill>
            <a:ln>
              <a:solidFill>
                <a:schemeClr val="accent3"/>
              </a:solidFill>
            </a:ln>
            <a:effectLst>
              <a:glow rad="101600">
                <a:schemeClr val="bg1">
                  <a:alpha val="60000"/>
                </a:schemeClr>
              </a:glow>
              <a:outerShdw blurRad="7112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20" name="Subtitle 4"/>
            <p:cNvSpPr txBox="1">
              <a:spLocks/>
            </p:cNvSpPr>
            <p:nvPr/>
          </p:nvSpPr>
          <p:spPr bwMode="auto">
            <a:xfrm rot="21027718">
              <a:off x="8030558" y="4453720"/>
              <a:ext cx="2205868" cy="20316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defTabSz="457200" rtl="0" eaLnBrk="1" fontAlgn="base" hangingPunct="1">
                <a:spcBef>
                  <a:spcPct val="20000"/>
                </a:spcBef>
                <a:spcAft>
                  <a:spcPct val="0"/>
                </a:spcAft>
                <a:buClr>
                  <a:srgbClr val="006899"/>
                </a:buClr>
                <a:buFont typeface="Arial" charset="0"/>
                <a:buNone/>
                <a:defRPr sz="1200" b="0" kern="1200">
                  <a:solidFill>
                    <a:srgbClr val="404040"/>
                  </a:solidFill>
                  <a:latin typeface="+mn-lt"/>
                  <a:ea typeface="ＭＳ Ｐゴシック" pitchFamily="-112" charset="-128"/>
                  <a:cs typeface="Arial"/>
                </a:defRPr>
              </a:lvl1pPr>
              <a:lvl2pPr marL="457200" indent="0" algn="ctr" defTabSz="457200" rtl="0" eaLnBrk="1" fontAlgn="base" hangingPunct="1">
                <a:spcBef>
                  <a:spcPct val="20000"/>
                </a:spcBef>
                <a:spcAft>
                  <a:spcPct val="0"/>
                </a:spcAft>
                <a:buClr>
                  <a:srgbClr val="FF6600"/>
                </a:buClr>
                <a:buFont typeface="Arial" charset="0"/>
                <a:buNone/>
                <a:defRPr sz="1800" kern="1200">
                  <a:solidFill>
                    <a:schemeClr val="tx1">
                      <a:tint val="75000"/>
                    </a:schemeClr>
                  </a:solidFill>
                  <a:latin typeface="+mn-lt"/>
                  <a:ea typeface="ＭＳ Ｐゴシック" pitchFamily="-112" charset="-128"/>
                  <a:cs typeface="ＭＳ Ｐゴシック" pitchFamily="-112" charset="-128"/>
                </a:defRPr>
              </a:lvl2pPr>
              <a:lvl3pPr marL="914400" indent="0" algn="ctr" defTabSz="457200" rtl="0" eaLnBrk="1" fontAlgn="base" hangingPunct="1">
                <a:spcBef>
                  <a:spcPct val="20000"/>
                </a:spcBef>
                <a:spcAft>
                  <a:spcPct val="0"/>
                </a:spcAft>
                <a:buClr>
                  <a:srgbClr val="B1D13B"/>
                </a:buClr>
                <a:buFont typeface="Arial" charset="0"/>
                <a:buNone/>
                <a:defRPr sz="1600" kern="1200">
                  <a:solidFill>
                    <a:schemeClr val="tx1">
                      <a:tint val="75000"/>
                    </a:schemeClr>
                  </a:solidFill>
                  <a:latin typeface="+mn-lt"/>
                  <a:ea typeface="ＭＳ Ｐゴシック" pitchFamily="-112" charset="-128"/>
                  <a:cs typeface="ＭＳ Ｐゴシック" pitchFamily="-112" charset="-128"/>
                </a:defRPr>
              </a:lvl3pPr>
              <a:lvl4pPr marL="1371600" indent="0" algn="ctr" defTabSz="457200" rtl="0" eaLnBrk="1" fontAlgn="base" hangingPunct="1">
                <a:spcBef>
                  <a:spcPct val="20000"/>
                </a:spcBef>
                <a:spcAft>
                  <a:spcPct val="0"/>
                </a:spcAft>
                <a:buClr>
                  <a:srgbClr val="56595D"/>
                </a:buClr>
                <a:buFont typeface="Arial" charset="0"/>
                <a:buNone/>
                <a:defRPr sz="1400" kern="1200">
                  <a:solidFill>
                    <a:schemeClr val="tx1">
                      <a:tint val="75000"/>
                    </a:schemeClr>
                  </a:solidFill>
                  <a:latin typeface="+mn-lt"/>
                  <a:ea typeface="ＭＳ Ｐゴシック" pitchFamily="-112" charset="-128"/>
                  <a:cs typeface="ＭＳ Ｐゴシック" pitchFamily="-112" charset="-128"/>
                </a:defRPr>
              </a:lvl4pPr>
              <a:lvl5pPr marL="1828800" indent="0" algn="ctr" defTabSz="457200" rtl="0" eaLnBrk="1" fontAlgn="base" hangingPunct="1">
                <a:spcBef>
                  <a:spcPct val="20000"/>
                </a:spcBef>
                <a:spcAft>
                  <a:spcPct val="0"/>
                </a:spcAft>
                <a:buFont typeface="Arial" charset="0"/>
                <a:buNone/>
                <a:defRPr sz="1000" kern="1200">
                  <a:solidFill>
                    <a:schemeClr val="tx1">
                      <a:tint val="75000"/>
                    </a:schemeClr>
                  </a:solidFill>
                  <a:latin typeface="+mn-lt"/>
                  <a:ea typeface="ＭＳ Ｐゴシック" pitchFamily="-112" charset="-128"/>
                  <a:cs typeface="ＭＳ Ｐゴシック" pitchFamily="-112"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900" b="1" dirty="0" smtClean="0">
                  <a:latin typeface="Calibri" pitchFamily="34" charset="0"/>
                  <a:cs typeface="Arial" charset="0"/>
                </a:rPr>
                <a:t>Name: </a:t>
              </a:r>
              <a:r>
                <a:rPr lang="en-US" sz="900" b="1" dirty="0" err="1" smtClean="0">
                  <a:latin typeface="Calibri" pitchFamily="34" charset="0"/>
                  <a:cs typeface="Arial" charset="0"/>
                </a:rPr>
                <a:t>Abhay</a:t>
              </a:r>
              <a:r>
                <a:rPr lang="en-US" sz="900" b="1" dirty="0" smtClean="0">
                  <a:latin typeface="Calibri" pitchFamily="34" charset="0"/>
                  <a:cs typeface="Arial" charset="0"/>
                </a:rPr>
                <a:t> Kumar</a:t>
              </a:r>
              <a:endParaRPr lang="en-US" sz="900" b="1" dirty="0">
                <a:latin typeface="Calibri" pitchFamily="34" charset="0"/>
                <a:cs typeface="Arial" charset="0"/>
              </a:endParaRPr>
            </a:p>
            <a:p>
              <a:r>
                <a:rPr lang="en-US" sz="900" dirty="0" smtClean="0">
                  <a:latin typeface="Calibri" pitchFamily="34" charset="0"/>
                  <a:cs typeface="Arial" charset="0"/>
                </a:rPr>
                <a:t>Designation: Senior Software Developer.</a:t>
              </a:r>
              <a:endParaRPr lang="en-US" sz="900" dirty="0">
                <a:latin typeface="Calibri" pitchFamily="34" charset="0"/>
                <a:cs typeface="Arial" charset="0"/>
              </a:endParaRPr>
            </a:p>
            <a:p>
              <a:endParaRPr lang="en-US" sz="900" dirty="0">
                <a:latin typeface="Calibri" pitchFamily="34" charset="0"/>
                <a:cs typeface="Arial" charset="0"/>
              </a:endParaRPr>
            </a:p>
            <a:p>
              <a:endParaRPr lang="en-US" sz="900" dirty="0">
                <a:latin typeface="Calibri" pitchFamily="34" charset="0"/>
                <a:cs typeface="Arial" charset="0"/>
              </a:endParaRPr>
            </a:p>
            <a:p>
              <a:endParaRPr lang="en-US" sz="900" dirty="0">
                <a:latin typeface="Calibri" pitchFamily="34" charset="0"/>
                <a:cs typeface="Arial" charset="0"/>
              </a:endParaRPr>
            </a:p>
            <a:p>
              <a:r>
                <a:rPr lang="en-US" sz="900" dirty="0">
                  <a:latin typeface="Calibri" pitchFamily="34" charset="0"/>
                  <a:cs typeface="Arial" charset="0"/>
                </a:rPr>
                <a:t>Mobile: </a:t>
              </a:r>
              <a:r>
                <a:rPr lang="en-US" sz="900" dirty="0" smtClean="0">
                  <a:latin typeface="Calibri" pitchFamily="34" charset="0"/>
                  <a:cs typeface="Arial" charset="0"/>
                </a:rPr>
                <a:t>+</a:t>
              </a:r>
              <a:r>
                <a:rPr lang="en-US" sz="900" dirty="0" smtClean="0">
                  <a:latin typeface="Calibri" pitchFamily="34" charset="0"/>
                  <a:cs typeface="Arial" charset="0"/>
                </a:rPr>
                <a:t>91-9970153471 </a:t>
              </a:r>
              <a:endParaRPr lang="en-US" sz="900" dirty="0">
                <a:latin typeface="Calibri" pitchFamily="34" charset="0"/>
                <a:cs typeface="Arial" charset="0"/>
              </a:endParaRPr>
            </a:p>
            <a:p>
              <a:r>
                <a:rPr lang="en-US" sz="900" dirty="0" smtClean="0">
                  <a:latin typeface="Calibri" pitchFamily="34" charset="0"/>
                  <a:cs typeface="Arial" charset="0"/>
                </a:rPr>
                <a:t>Abhay.singh@xoriant.com</a:t>
              </a:r>
              <a:endParaRPr lang="en-US" sz="900" dirty="0">
                <a:latin typeface="Calibri" pitchFamily="34" charset="0"/>
                <a:cs typeface="Arial" charset="0"/>
              </a:endParaRPr>
            </a:p>
            <a:p>
              <a:r>
                <a:rPr lang="en-US" sz="900" dirty="0">
                  <a:latin typeface="Calibri" pitchFamily="34" charset="0"/>
                  <a:cs typeface="Arial" charset="0"/>
                  <a:hlinkClick r:id="rId2"/>
                </a:rPr>
                <a:t>www.xoriant.com</a:t>
              </a:r>
              <a:r>
                <a:rPr lang="en-US" sz="900" dirty="0">
                  <a:latin typeface="Calibri" pitchFamily="34" charset="0"/>
                  <a:cs typeface="Arial" charset="0"/>
                </a:rPr>
                <a:t> </a:t>
              </a:r>
            </a:p>
          </p:txBody>
        </p:sp>
        <p:pic>
          <p:nvPicPr>
            <p:cNvPr id="21" name="Picture 4" descr="http://www.youth4work.com/Images/CompColleges/26258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rot="21015468">
              <a:off x="10512371" y="4231470"/>
              <a:ext cx="1111661" cy="552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27199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Different Types of collections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Different Types of collections</a:t>
            </a:r>
          </a:p>
          <a:p>
            <a:pPr marL="0" indent="0">
              <a:buNone/>
            </a:pPr>
            <a:r>
              <a:rPr lang="en-US" dirty="0" smtClean="0"/>
              <a:t>     </a:t>
            </a:r>
          </a:p>
          <a:p>
            <a:pPr marL="0" indent="0">
              <a:buNone/>
            </a:pPr>
            <a:r>
              <a:rPr lang="en-US" dirty="0" smtClean="0"/>
              <a:t>Definition -  Collections are the group of records that are treated as one logical unit.</a:t>
            </a:r>
          </a:p>
          <a:p>
            <a:pPr marL="0" indent="0">
              <a:buNone/>
            </a:pPr>
            <a:endParaRPr lang="en-US" dirty="0" smtClean="0"/>
          </a:p>
          <a:p>
            <a:pPr marL="0" indent="0">
              <a:buNone/>
            </a:pPr>
            <a:r>
              <a:rPr lang="en-US" dirty="0" smtClean="0"/>
              <a:t>Collection-&gt; Indexed Based -&gt; Array, List</a:t>
            </a:r>
            <a:endParaRPr lang="en-US" dirty="0"/>
          </a:p>
          <a:p>
            <a:pPr marL="0" indent="0">
              <a:buNone/>
            </a:pPr>
            <a:r>
              <a:rPr lang="en-US" dirty="0" smtClean="0"/>
              <a:t>                       KeyValuePai</a:t>
            </a:r>
            <a:r>
              <a:rPr lang="en-US" dirty="0" smtClean="0"/>
              <a:t>r -&gt; Hash Table, Sorted List</a:t>
            </a:r>
          </a:p>
          <a:p>
            <a:pPr marL="0" indent="0">
              <a:buNone/>
            </a:pPr>
            <a:r>
              <a:rPr lang="en-US" dirty="0"/>
              <a:t> </a:t>
            </a:r>
            <a:r>
              <a:rPr lang="en-US" dirty="0" smtClean="0"/>
              <a:t>                      Prioritized Collection -&gt; Stacks, Queues</a:t>
            </a:r>
          </a:p>
          <a:p>
            <a:pPr marL="0" indent="0">
              <a:buNone/>
            </a:pPr>
            <a:r>
              <a:rPr lang="en-US" dirty="0"/>
              <a:t> </a:t>
            </a:r>
            <a:r>
              <a:rPr lang="en-US" dirty="0" smtClean="0"/>
              <a:t>                      Specialized collection</a:t>
            </a:r>
            <a:r>
              <a:rPr lang="en-US" dirty="0" smtClean="0"/>
              <a:t> -&gt; String, Hybrid Collections</a:t>
            </a:r>
            <a:endParaRPr lang="en-US" dirty="0"/>
          </a:p>
        </p:txBody>
      </p:sp>
    </p:spTree>
    <p:extLst>
      <p:ext uri="{BB962C8B-B14F-4D97-AF65-F5344CB8AC3E}">
        <p14:creationId xmlns:p14="http://schemas.microsoft.com/office/powerpoint/2010/main" val="1993784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and ArrayList</a:t>
            </a:r>
          </a:p>
        </p:txBody>
      </p:sp>
      <p:sp>
        <p:nvSpPr>
          <p:cNvPr id="3" name="Content Placeholder 2"/>
          <p:cNvSpPr>
            <a:spLocks noGrp="1"/>
          </p:cNvSpPr>
          <p:nvPr>
            <p:ph idx="1"/>
          </p:nvPr>
        </p:nvSpPr>
        <p:spPr/>
        <p:txBody>
          <a:bodyPr>
            <a:normAutofit fontScale="70000" lnSpcReduction="20000"/>
          </a:bodyPr>
          <a:lstStyle/>
          <a:p>
            <a:r>
              <a:rPr lang="en-US" dirty="0" smtClean="0"/>
              <a:t>Array and ArrayList</a:t>
            </a:r>
          </a:p>
          <a:p>
            <a:pPr marL="914400" lvl="1" indent="-514350">
              <a:buFont typeface="+mj-lt"/>
              <a:buAutoNum type="alphaUcPeriod"/>
            </a:pPr>
            <a:r>
              <a:rPr lang="en-US" dirty="0" smtClean="0"/>
              <a:t>Arrays are fixed size</a:t>
            </a:r>
          </a:p>
          <a:p>
            <a:pPr marL="914400" lvl="1" indent="-514350">
              <a:buFont typeface="+mj-lt"/>
              <a:buAutoNum type="alphaUcPeriod"/>
            </a:pPr>
            <a:r>
              <a:rPr lang="en-US" dirty="0" smtClean="0"/>
              <a:t>Arrays are bound to specific data types</a:t>
            </a:r>
          </a:p>
          <a:p>
            <a:pPr marL="914400" lvl="1" indent="-514350">
              <a:buFont typeface="+mj-lt"/>
              <a:buAutoNum type="alphaUcPeriod"/>
            </a:pPr>
            <a:r>
              <a:rPr lang="en-US" dirty="0" smtClean="0"/>
              <a:t>Arrays are compile time strongly type.</a:t>
            </a:r>
          </a:p>
          <a:p>
            <a:pPr marL="914400" lvl="1" indent="-514350">
              <a:buFont typeface="+mj-lt"/>
              <a:buAutoNum type="alphaUcPeriod"/>
            </a:pPr>
            <a:endParaRPr lang="en-US" dirty="0" smtClean="0"/>
          </a:p>
          <a:p>
            <a:pPr marL="914400" lvl="1" indent="-514350">
              <a:buAutoNum type="alphaUcPeriod"/>
            </a:pPr>
            <a:r>
              <a:rPr lang="en-US" dirty="0" smtClean="0"/>
              <a:t>ArrayList helps you to create resizable collections.</a:t>
            </a:r>
          </a:p>
          <a:p>
            <a:pPr marL="914400" lvl="1" indent="-514350">
              <a:buAutoNum type="alphaUcPeriod"/>
            </a:pPr>
            <a:r>
              <a:rPr lang="en-US" dirty="0" smtClean="0"/>
              <a:t>ArrayList are bound to any type of data types.</a:t>
            </a:r>
          </a:p>
          <a:p>
            <a:pPr marL="914400" lvl="1" indent="-514350">
              <a:buAutoNum type="alphaUcPeriod"/>
            </a:pPr>
            <a:r>
              <a:rPr lang="en-US" dirty="0" smtClean="0"/>
              <a:t>ArrayList provides very simple interface to add and remove elements.</a:t>
            </a:r>
          </a:p>
          <a:p>
            <a:pPr marL="400050" lvl="1" indent="0">
              <a:buNone/>
            </a:pPr>
            <a:endParaRPr lang="en-US" dirty="0" smtClean="0"/>
          </a:p>
          <a:p>
            <a:pPr marL="342900" lvl="1" indent="-342900">
              <a:buFont typeface="Arial"/>
              <a:buChar char="•"/>
            </a:pPr>
            <a:r>
              <a:rPr lang="en-US" sz="3200" dirty="0"/>
              <a:t>Where</a:t>
            </a:r>
            <a:r>
              <a:rPr lang="en-US" sz="3200" dirty="0"/>
              <a:t> to use what</a:t>
            </a:r>
            <a:endParaRPr lang="en-US" sz="3200" dirty="0"/>
          </a:p>
          <a:p>
            <a:pPr marL="914400" lvl="1" indent="-514350">
              <a:buFont typeface="+mj-lt"/>
              <a:buAutoNum type="alphaUcPeriod"/>
            </a:pPr>
            <a:r>
              <a:rPr lang="en-US" dirty="0" smtClean="0"/>
              <a:t>If your collections are fixed and strong type use Array</a:t>
            </a:r>
          </a:p>
          <a:p>
            <a:pPr marL="914400" lvl="1" indent="-514350">
              <a:buFont typeface="+mj-lt"/>
              <a:buAutoNum type="alphaUcPeriod"/>
            </a:pPr>
            <a:r>
              <a:rPr lang="en-US" dirty="0" smtClean="0"/>
              <a:t>If you collections are resizable and somewhat generic use ArrayList</a:t>
            </a:r>
            <a:endParaRPr lang="en-US" dirty="0" smtClean="0"/>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135227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are faster than ArrayList</a:t>
            </a:r>
          </a:p>
        </p:txBody>
      </p:sp>
      <p:sp>
        <p:nvSpPr>
          <p:cNvPr id="3" name="Content Placeholder 2"/>
          <p:cNvSpPr>
            <a:spLocks noGrp="1"/>
          </p:cNvSpPr>
          <p:nvPr>
            <p:ph idx="1"/>
          </p:nvPr>
        </p:nvSpPr>
        <p:spPr/>
        <p:txBody>
          <a:bodyPr>
            <a:normAutofit/>
          </a:bodyPr>
          <a:lstStyle/>
          <a:p>
            <a:r>
              <a:rPr lang="en-US" dirty="0" smtClean="0"/>
              <a:t>Array are faster than ArrayList</a:t>
            </a:r>
          </a:p>
          <a:p>
            <a:pPr marL="0" indent="0">
              <a:buNone/>
            </a:pPr>
            <a:r>
              <a:rPr lang="en-US" dirty="0"/>
              <a:t> </a:t>
            </a:r>
            <a:r>
              <a:rPr lang="en-US" dirty="0" smtClean="0"/>
              <a:t>   Due to fixed size and strongly typed Arrays are faster than ArrayList</a:t>
            </a:r>
            <a:endParaRPr lang="en-US" dirty="0"/>
          </a:p>
        </p:txBody>
      </p:sp>
    </p:spTree>
    <p:extLst>
      <p:ext uri="{BB962C8B-B14F-4D97-AF65-F5344CB8AC3E}">
        <p14:creationId xmlns:p14="http://schemas.microsoft.com/office/powerpoint/2010/main" val="135227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ArrayList and </a:t>
            </a:r>
            <a:r>
              <a:rPr lang="en-US" dirty="0" err="1"/>
              <a:t>hastables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ArrayList and </a:t>
            </a:r>
            <a:r>
              <a:rPr lang="en-US" dirty="0" err="1" smtClean="0"/>
              <a:t>hastables</a:t>
            </a:r>
            <a:endParaRPr lang="en-US" dirty="0" smtClean="0"/>
          </a:p>
          <a:p>
            <a:pPr marL="0" indent="0">
              <a:buNone/>
            </a:pPr>
            <a:r>
              <a:rPr lang="en-US" dirty="0" smtClean="0"/>
              <a:t>   Hashtable are useful when there is custom datatype like customer which has </a:t>
            </a:r>
            <a:r>
              <a:rPr lang="en-US" dirty="0" err="1" smtClean="0"/>
              <a:t>customercode</a:t>
            </a:r>
            <a:r>
              <a:rPr lang="en-US" dirty="0" smtClean="0"/>
              <a:t> and </a:t>
            </a:r>
            <a:r>
              <a:rPr lang="en-US" dirty="0" err="1" smtClean="0"/>
              <a:t>customername</a:t>
            </a:r>
            <a:r>
              <a:rPr lang="en-US" dirty="0" smtClean="0"/>
              <a:t>. </a:t>
            </a:r>
          </a:p>
          <a:p>
            <a:pPr marL="0" indent="0">
              <a:buNone/>
            </a:pPr>
            <a:endParaRPr lang="en-US" dirty="0"/>
          </a:p>
          <a:p>
            <a:pPr marL="0" indent="0">
              <a:buNone/>
            </a:pPr>
            <a:r>
              <a:rPr lang="en-US" dirty="0" smtClean="0"/>
              <a:t>Hashtable </a:t>
            </a:r>
            <a:r>
              <a:rPr lang="en-US" dirty="0" err="1" smtClean="0"/>
              <a:t>objhashtable</a:t>
            </a:r>
            <a:r>
              <a:rPr lang="en-US" dirty="0" smtClean="0"/>
              <a:t> = new Hashtable();</a:t>
            </a:r>
          </a:p>
          <a:p>
            <a:pPr marL="0" indent="0">
              <a:buNone/>
            </a:pPr>
            <a:endParaRPr lang="en-US" dirty="0" smtClean="0"/>
          </a:p>
          <a:p>
            <a:pPr marL="0" indent="0">
              <a:buNone/>
            </a:pPr>
            <a:r>
              <a:rPr lang="en-US" dirty="0" err="1" smtClean="0"/>
              <a:t>objhashtable.Add</a:t>
            </a:r>
            <a:r>
              <a:rPr lang="en-US" dirty="0" smtClean="0"/>
              <a:t>(“KEY”,”VALUE”);</a:t>
            </a:r>
            <a:endParaRPr lang="en-US" dirty="0" smtClean="0"/>
          </a:p>
          <a:p>
            <a:pPr marL="0" indent="0">
              <a:buNone/>
            </a:pPr>
            <a:endParaRPr lang="en-US" dirty="0"/>
          </a:p>
          <a:p>
            <a:pPr marL="0" indent="0">
              <a:buNone/>
            </a:pPr>
            <a:r>
              <a:rPr lang="en-US" dirty="0" smtClean="0"/>
              <a:t> ArrayList are accessed by using internal generated index number. While HashTable are accessed by using Key</a:t>
            </a:r>
          </a:p>
          <a:p>
            <a:pPr marL="0" indent="0">
              <a:buNone/>
            </a:pPr>
            <a:endParaRPr lang="en-US" dirty="0" smtClean="0"/>
          </a:p>
        </p:txBody>
      </p:sp>
    </p:spTree>
    <p:extLst>
      <p:ext uri="{BB962C8B-B14F-4D97-AF65-F5344CB8AC3E}">
        <p14:creationId xmlns:p14="http://schemas.microsoft.com/office/powerpoint/2010/main" val="135227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ArrayList vs hastable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ArrayList vs hastable</a:t>
            </a:r>
          </a:p>
          <a:p>
            <a:r>
              <a:rPr lang="en-US" dirty="0" smtClean="0"/>
              <a:t>ArrayList are faster than Hashtable</a:t>
            </a:r>
          </a:p>
          <a:p>
            <a:r>
              <a:rPr lang="en-US" dirty="0" smtClean="0"/>
              <a:t>ArrayList are indexed based</a:t>
            </a:r>
          </a:p>
          <a:p>
            <a:r>
              <a:rPr lang="en-US" dirty="0" smtClean="0"/>
              <a:t>Hashtable are keyValuePair based.</a:t>
            </a:r>
          </a:p>
          <a:p>
            <a:pPr marL="0" indent="0">
              <a:buNone/>
            </a:pPr>
            <a:endParaRPr lang="en-US" dirty="0" smtClean="0"/>
          </a:p>
          <a:p>
            <a:pPr marL="0" indent="0">
              <a:buNone/>
            </a:pPr>
            <a:r>
              <a:rPr lang="en-US" dirty="0" smtClean="0"/>
              <a:t>Where to use What</a:t>
            </a:r>
          </a:p>
          <a:p>
            <a:pPr marL="0" indent="0">
              <a:buNone/>
            </a:pPr>
            <a:r>
              <a:rPr lang="en-US" dirty="0"/>
              <a:t> </a:t>
            </a:r>
            <a:r>
              <a:rPr lang="en-US" dirty="0" smtClean="0"/>
              <a:t> if you want to add some collections and want to just browse ArrayList is good choice.</a:t>
            </a:r>
          </a:p>
          <a:p>
            <a:pPr marL="0" indent="0">
              <a:buNone/>
            </a:pPr>
            <a:r>
              <a:rPr lang="en-US" dirty="0"/>
              <a:t> </a:t>
            </a:r>
            <a:r>
              <a:rPr lang="en-US" dirty="0" smtClean="0"/>
              <a:t> if you want add some collections and also you want to lookup based search the Hashtable is best choice.</a:t>
            </a:r>
            <a:endParaRPr lang="en-US" dirty="0" smtClean="0"/>
          </a:p>
          <a:p>
            <a:pPr marL="0" indent="0">
              <a:buNone/>
            </a:pPr>
            <a:r>
              <a:rPr lang="en-US" dirty="0"/>
              <a:t> </a:t>
            </a:r>
            <a:r>
              <a:rPr lang="en-US" dirty="0" smtClean="0"/>
              <a:t>  </a:t>
            </a:r>
            <a:endParaRPr lang="en-US" dirty="0" smtClean="0"/>
          </a:p>
          <a:p>
            <a:pPr marL="0" indent="0">
              <a:buNone/>
            </a:pPr>
            <a:endParaRPr lang="en-US" dirty="0" smtClean="0"/>
          </a:p>
        </p:txBody>
      </p:sp>
    </p:spTree>
    <p:extLst>
      <p:ext uri="{BB962C8B-B14F-4D97-AF65-F5344CB8AC3E}">
        <p14:creationId xmlns:p14="http://schemas.microsoft.com/office/powerpoint/2010/main" val="2520033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Stacks And Queues</a:t>
            </a:r>
            <a:endParaRPr lang="en-US" dirty="0"/>
          </a:p>
        </p:txBody>
      </p:sp>
      <p:sp>
        <p:nvSpPr>
          <p:cNvPr id="3" name="Content Placeholder 2"/>
          <p:cNvSpPr>
            <a:spLocks noGrp="1"/>
          </p:cNvSpPr>
          <p:nvPr>
            <p:ph idx="1"/>
          </p:nvPr>
        </p:nvSpPr>
        <p:spPr/>
        <p:txBody>
          <a:bodyPr>
            <a:normAutofit lnSpcReduction="10000"/>
          </a:bodyPr>
          <a:lstStyle/>
          <a:p>
            <a:r>
              <a:rPr lang="en-US" dirty="0" smtClean="0"/>
              <a:t>Stacks And Queues</a:t>
            </a:r>
          </a:p>
          <a:p>
            <a:pPr>
              <a:buFont typeface="Wingdings" panose="05000000000000000000" pitchFamily="2" charset="2"/>
              <a:buChar char="q"/>
            </a:pPr>
            <a:r>
              <a:rPr lang="en-US" dirty="0"/>
              <a:t> </a:t>
            </a:r>
            <a:r>
              <a:rPr lang="en-US" dirty="0" smtClean="0"/>
              <a:t>  if the collections are based on the pattern LIFO and FIFO then stack and Queue is best choice.</a:t>
            </a:r>
          </a:p>
          <a:p>
            <a:pPr>
              <a:buFont typeface="Wingdings" panose="05000000000000000000" pitchFamily="2" charset="2"/>
              <a:buChar char="q"/>
            </a:pPr>
            <a:r>
              <a:rPr lang="en-US" dirty="0" smtClean="0"/>
              <a:t>  Stack is based on LIFO pattern (Last in  first out)</a:t>
            </a:r>
          </a:p>
          <a:p>
            <a:pPr>
              <a:buFont typeface="Wingdings" panose="05000000000000000000" pitchFamily="2" charset="2"/>
              <a:buChar char="q"/>
            </a:pPr>
            <a:r>
              <a:rPr lang="en-US" dirty="0"/>
              <a:t> </a:t>
            </a:r>
            <a:r>
              <a:rPr lang="en-US" dirty="0" smtClean="0"/>
              <a:t> Queue is based on FIFO pattern (First in first out)</a:t>
            </a:r>
          </a:p>
          <a:p>
            <a:pPr marL="0" indent="0">
              <a:buNone/>
            </a:pPr>
            <a:r>
              <a:rPr lang="en-US" dirty="0"/>
              <a:t> </a:t>
            </a:r>
            <a:r>
              <a:rPr lang="en-US" dirty="0" smtClean="0"/>
              <a:t>  </a:t>
            </a:r>
          </a:p>
        </p:txBody>
      </p:sp>
    </p:spTree>
    <p:extLst>
      <p:ext uri="{BB962C8B-B14F-4D97-AF65-F5344CB8AC3E}">
        <p14:creationId xmlns:p14="http://schemas.microsoft.com/office/powerpoint/2010/main" val="174039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Stacks And Queues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Stacks And Queues</a:t>
            </a:r>
          </a:p>
          <a:p>
            <a:pPr>
              <a:buFont typeface="Wingdings" panose="05000000000000000000" pitchFamily="2" charset="2"/>
              <a:buChar char="q"/>
            </a:pPr>
            <a:r>
              <a:rPr lang="en-US" dirty="0"/>
              <a:t> </a:t>
            </a:r>
            <a:r>
              <a:rPr lang="en-US" dirty="0" smtClean="0"/>
              <a:t>  </a:t>
            </a:r>
            <a:r>
              <a:rPr lang="en-US" dirty="0" err="1" smtClean="0"/>
              <a:t>Stack.Push</a:t>
            </a:r>
            <a:r>
              <a:rPr lang="en-US" dirty="0" smtClean="0"/>
              <a:t>(Object </a:t>
            </a:r>
            <a:r>
              <a:rPr lang="en-US" dirty="0" err="1" smtClean="0"/>
              <a:t>obj</a:t>
            </a:r>
            <a:r>
              <a:rPr lang="en-US" dirty="0" smtClean="0"/>
              <a:t>)  Inserts the object at the top of the stack</a:t>
            </a:r>
          </a:p>
          <a:p>
            <a:pPr>
              <a:buFont typeface="Wingdings" panose="05000000000000000000" pitchFamily="2" charset="2"/>
              <a:buChar char="q"/>
            </a:pPr>
            <a:r>
              <a:rPr lang="en-US" dirty="0" smtClean="0"/>
              <a:t>  </a:t>
            </a:r>
            <a:r>
              <a:rPr lang="en-US" dirty="0" err="1" smtClean="0"/>
              <a:t>Stack.Pop</a:t>
            </a:r>
            <a:r>
              <a:rPr lang="en-US" dirty="0" smtClean="0"/>
              <a:t>() Removes and returns the object from the top of the stack.</a:t>
            </a:r>
          </a:p>
          <a:p>
            <a:pPr>
              <a:buFont typeface="Wingdings" panose="05000000000000000000" pitchFamily="2" charset="2"/>
              <a:buChar char="q"/>
            </a:pPr>
            <a:r>
              <a:rPr lang="en-US" dirty="0"/>
              <a:t> </a:t>
            </a:r>
            <a:r>
              <a:rPr lang="en-US" dirty="0" smtClean="0"/>
              <a:t> </a:t>
            </a:r>
            <a:r>
              <a:rPr lang="en-US" dirty="0" err="1" smtClean="0"/>
              <a:t>Queue.Enque</a:t>
            </a:r>
            <a:r>
              <a:rPr lang="en-US" dirty="0" smtClean="0"/>
              <a:t>(Object </a:t>
            </a:r>
            <a:r>
              <a:rPr lang="en-US" dirty="0" err="1" smtClean="0"/>
              <a:t>obj</a:t>
            </a:r>
            <a:r>
              <a:rPr lang="en-US" dirty="0" smtClean="0"/>
              <a:t>) The object is added to the queue.</a:t>
            </a:r>
          </a:p>
          <a:p>
            <a:pPr>
              <a:buFont typeface="Wingdings" panose="05000000000000000000" pitchFamily="2" charset="2"/>
              <a:buChar char="q"/>
            </a:pPr>
            <a:r>
              <a:rPr lang="en-US" dirty="0"/>
              <a:t> </a:t>
            </a:r>
            <a:r>
              <a:rPr lang="en-US" dirty="0" err="1" smtClean="0"/>
              <a:t>Queue.Deque</a:t>
            </a:r>
            <a:r>
              <a:rPr lang="en-US" dirty="0" smtClean="0"/>
              <a:t>() Removes and returns the object at the beginning of the queue.</a:t>
            </a:r>
          </a:p>
          <a:p>
            <a:pPr marL="0" indent="0">
              <a:buNone/>
            </a:pPr>
            <a:r>
              <a:rPr lang="en-US" dirty="0"/>
              <a:t> </a:t>
            </a:r>
            <a:r>
              <a:rPr lang="en-US" dirty="0" smtClean="0"/>
              <a:t>  </a:t>
            </a:r>
          </a:p>
        </p:txBody>
      </p:sp>
    </p:spTree>
    <p:extLst>
      <p:ext uri="{BB962C8B-B14F-4D97-AF65-F5344CB8AC3E}">
        <p14:creationId xmlns:p14="http://schemas.microsoft.com/office/powerpoint/2010/main" val="3385245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Generics</a:t>
            </a:r>
            <a:endParaRPr lang="en-US" dirty="0"/>
          </a:p>
        </p:txBody>
      </p:sp>
      <p:sp>
        <p:nvSpPr>
          <p:cNvPr id="3" name="Content Placeholder 2"/>
          <p:cNvSpPr>
            <a:spLocks noGrp="1"/>
          </p:cNvSpPr>
          <p:nvPr>
            <p:ph idx="1"/>
          </p:nvPr>
        </p:nvSpPr>
        <p:spPr/>
        <p:txBody>
          <a:bodyPr>
            <a:normAutofit fontScale="92500"/>
          </a:bodyPr>
          <a:lstStyle/>
          <a:p>
            <a:r>
              <a:rPr lang="en-US" dirty="0" smtClean="0"/>
              <a:t>Generic Collection</a:t>
            </a:r>
          </a:p>
          <a:p>
            <a:pPr marL="0" indent="0">
              <a:buNone/>
            </a:pPr>
            <a:r>
              <a:rPr lang="en-US" dirty="0" smtClean="0"/>
              <a:t>Each collections comes with their weak and strong points i.e. Arrays are strong datatype(strong  point) but it is not re-sizeable (weak point). HashTable are resizable (Strong point) but can contain any data type (weak Point). So Generic collections is ultimate solution to above problem. Generic collections help us to create strong and flexible (Re-Sizable) type collections.</a:t>
            </a:r>
            <a:endParaRPr lang="en-US" dirty="0"/>
          </a:p>
        </p:txBody>
      </p:sp>
    </p:spTree>
    <p:extLst>
      <p:ext uri="{BB962C8B-B14F-4D97-AF65-F5344CB8AC3E}">
        <p14:creationId xmlns:p14="http://schemas.microsoft.com/office/powerpoint/2010/main" val="3368537543"/>
      </p:ext>
    </p:extLst>
  </p:cSld>
  <p:clrMapOvr>
    <a:masterClrMapping/>
  </p:clrMapOvr>
  <p:timing>
    <p:tnLst>
      <p:par>
        <p:cTn id="1" dur="indefinite" restart="never" nodeType="tmRoot"/>
      </p:par>
    </p:tnLst>
  </p:timing>
</p:sld>
</file>

<file path=ppt/theme/theme1.xml><?xml version="1.0" encoding="utf-8"?>
<a:theme xmlns:a="http://schemas.openxmlformats.org/drawingml/2006/main" name="Xorian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Xoriant PPT Template v1" id="{3C23C2DA-CCF2-42ED-8459-502AE558C3F8}" vid="{B8F457F2-2432-485C-9DA8-EF518AB3295D}"/>
    </a:ext>
  </a:extLst>
</a:theme>
</file>

<file path=docProps/app.xml><?xml version="1.0" encoding="utf-8"?>
<Properties xmlns="http://schemas.openxmlformats.org/officeDocument/2006/extended-properties" xmlns:vt="http://schemas.openxmlformats.org/officeDocument/2006/docPropsVTypes">
  <Template>Xoriant theme</Template>
  <TotalTime>1497</TotalTime>
  <Words>898</Words>
  <Application>Microsoft Office PowerPoint</Application>
  <PresentationFormat>On-screen Show (4:3)</PresentationFormat>
  <Paragraphs>187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Xoriant theme</vt:lpstr>
      <vt:lpstr>Generics And Tuples</vt:lpstr>
      <vt:lpstr>Different Types of collections</vt:lpstr>
      <vt:lpstr>Array and ArrayList</vt:lpstr>
      <vt:lpstr>Array are faster than ArrayList</vt:lpstr>
      <vt:lpstr>ArrayList and hastables</vt:lpstr>
      <vt:lpstr>ArrayList vs hastable</vt:lpstr>
      <vt:lpstr>Stacks And Queues</vt:lpstr>
      <vt:lpstr>Stacks And Queues</vt:lpstr>
      <vt:lpstr>Generics</vt:lpstr>
      <vt:lpstr>Generics</vt:lpstr>
      <vt:lpstr>Generic Collections</vt:lpstr>
      <vt:lpstr>Interface Collection</vt:lpstr>
      <vt:lpstr>Interface Collection</vt:lpstr>
      <vt:lpstr>Ienumberable vs IEnumrator</vt:lpstr>
      <vt:lpstr>GenericConstraints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Type, Conditional Statement &amp; Flow Control</dc:title>
  <dc:creator>Kislay Mohan</dc:creator>
  <cp:lastModifiedBy>Abhay Kumar</cp:lastModifiedBy>
  <cp:revision>73</cp:revision>
  <dcterms:created xsi:type="dcterms:W3CDTF">2016-10-03T06:49:52Z</dcterms:created>
  <dcterms:modified xsi:type="dcterms:W3CDTF">2016-10-18T05:46:44Z</dcterms:modified>
</cp:coreProperties>
</file>