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76" r:id="rId4"/>
    <p:sldId id="277" r:id="rId5"/>
    <p:sldId id="278" r:id="rId6"/>
    <p:sldId id="288" r:id="rId7"/>
    <p:sldId id="279" r:id="rId8"/>
    <p:sldId id="289" r:id="rId9"/>
    <p:sldId id="281" r:id="rId10"/>
    <p:sldId id="290" r:id="rId11"/>
    <p:sldId id="282" r:id="rId12"/>
    <p:sldId id="283" r:id="rId13"/>
    <p:sldId id="291" r:id="rId14"/>
    <p:sldId id="284" r:id="rId15"/>
    <p:sldId id="286" r:id="rId16"/>
    <p:sldId id="292" r:id="rId17"/>
    <p:sldId id="293" r:id="rId18"/>
    <p:sldId id="294" r:id="rId19"/>
    <p:sldId id="295" r:id="rId20"/>
    <p:sldId id="296" r:id="rId21"/>
    <p:sldId id="297" r:id="rId22"/>
    <p:sldId id="298"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ctrTitle"/>
          </p:nvPr>
        </p:nvSpPr>
        <p:spPr>
          <a:xfrm>
            <a:off x="570297" y="2130428"/>
            <a:ext cx="7772400" cy="1470025"/>
          </a:xfrm>
          <a:prstGeom prst="rect">
            <a:avLst/>
          </a:prstGeom>
        </p:spPr>
        <p:txBody>
          <a:bodyPr>
            <a:normAutofit/>
          </a:bodyPr>
          <a:lstStyle>
            <a:lvl1pPr algn="l">
              <a:defRPr sz="4000" b="1">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85119"/>
            <a:ext cx="6400800" cy="806671"/>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418" y="4683276"/>
            <a:ext cx="1493523" cy="991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63500" y="2455334"/>
            <a:ext cx="6324600" cy="961263"/>
          </a:xfrm>
          <a:prstGeom prst="rect">
            <a:avLst/>
          </a:prstGeom>
        </p:spPr>
        <p:txBody>
          <a:bodyPr>
            <a:noAutofit/>
          </a:bodyPr>
          <a:lstStyle>
            <a:lvl1pPr>
              <a:defRPr sz="3600" b="1">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F51B1E4-1DE0-4A72-B051-405867101204}" type="datetimeFigureOut">
              <a:rPr lang="en-US" smtClean="0"/>
              <a:t>10/25/2016</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265B2E0-A73E-4491-9455-17DDFE9656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45782"/>
            <a:ext cx="8038215" cy="5193913"/>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smtClean="0"/>
              <a:t>Click to edit Master text styles</a:t>
            </a:r>
          </a:p>
          <a:p>
            <a:pPr lvl="1"/>
            <a:r>
              <a:rPr lang="en-US" smtClean="0"/>
              <a:t>Second level</a:t>
            </a:r>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10"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lvl1pPr>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5"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722313" y="2906713"/>
            <a:ext cx="7772400" cy="1362075"/>
          </a:xfrm>
          <a:prstGeom prst="rect">
            <a:avLst/>
          </a:prstGeom>
        </p:spPr>
        <p:txBody>
          <a:bodyPr anchor="ctr">
            <a:normAutofit/>
          </a:bodyPr>
          <a:lstStyle>
            <a:lvl1pPr algn="l">
              <a:defRPr sz="3600" b="1" cap="all">
                <a:solidFill>
                  <a:schemeClr val="bg1"/>
                </a:solidFill>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8788"/>
            <a:ext cx="7772400" cy="1500187"/>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4"/>
          <p:cNvSpPr>
            <a:spLocks noGrp="1"/>
          </p:cNvSpPr>
          <p:nvPr>
            <p:ph type="sldNum" sz="quarter" idx="10"/>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8"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4"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4323"/>
            <a:ext cx="3008313" cy="833011"/>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114323"/>
            <a:ext cx="5111750" cy="5011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947333"/>
            <a:ext cx="3008313" cy="41788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7"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03032"/>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53651"/>
            <a:ext cx="5486400" cy="39894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76977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pic>
        <p:nvPicPr>
          <p:cNvPr id="6" name="Picture 5" descr="14812_abstract_green_green_abstract_art.jpg"/>
          <p:cNvPicPr>
            <a:picLocks noChangeAspect="1"/>
          </p:cNvPicPr>
          <p:nvPr/>
        </p:nvPicPr>
        <p:blipFill>
          <a:blip r:embed="rId13" cstate="screen">
            <a:extLst>
              <a:ext uri="{28A0092B-C50C-407E-A947-70E740481C1C}">
                <a14:useLocalDpi xmlns:a14="http://schemas.microsoft.com/office/drawing/2010/main"/>
              </a:ext>
            </a:extLst>
          </a:blip>
          <a:srcRect t="24615" r="18465" b="60855"/>
          <a:stretch>
            <a:fillRect/>
          </a:stretch>
        </p:blipFill>
        <p:spPr>
          <a:xfrm rot="10800000">
            <a:off x="-1" y="1"/>
            <a:ext cx="9144001" cy="1018441"/>
          </a:xfrm>
          <a:prstGeom prst="rect">
            <a:avLst/>
          </a:prstGeom>
        </p:spPr>
      </p:pic>
      <p:sp>
        <p:nvSpPr>
          <p:cNvPr id="9"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4" name="Picture 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44590" y="77581"/>
            <a:ext cx="1217640" cy="808448"/>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851648" cy="3124200"/>
          </a:xfrm>
        </p:spPr>
        <p:txBody>
          <a:bodyPr>
            <a:normAutofit/>
          </a:bodyPr>
          <a:lstStyle/>
          <a:p>
            <a:pPr algn="ctr"/>
            <a:r>
              <a:rPr lang="en-US" dirty="0" smtClean="0"/>
              <a:t>Multithreading And Parallel Programming</a:t>
            </a:r>
            <a:endParaRPr lang="en-US" dirty="0"/>
          </a:p>
        </p:txBody>
      </p:sp>
    </p:spTree>
    <p:extLst>
      <p:ext uri="{BB962C8B-B14F-4D97-AF65-F5344CB8AC3E}">
        <p14:creationId xmlns:p14="http://schemas.microsoft.com/office/powerpoint/2010/main" val="3352123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Areas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a:t>
            </a:r>
            <a:r>
              <a:rPr lang="en-US" dirty="0"/>
              <a:t>problem areas we have after converting our solution from single threaded to </a:t>
            </a:r>
            <a:r>
              <a:rPr lang="en-US" dirty="0" smtClean="0"/>
              <a:t>multi-threaded</a:t>
            </a:r>
          </a:p>
          <a:p>
            <a:r>
              <a:rPr lang="en-US" b="1" dirty="0"/>
              <a:t>Risky usage of global </a:t>
            </a:r>
            <a:r>
              <a:rPr lang="en-US" b="1" dirty="0" smtClean="0"/>
              <a:t>variables</a:t>
            </a:r>
          </a:p>
          <a:p>
            <a:r>
              <a:rPr lang="en-US" b="1" dirty="0"/>
              <a:t>Thread </a:t>
            </a:r>
            <a:r>
              <a:rPr lang="en-US" b="1" dirty="0" smtClean="0"/>
              <a:t>Synchronization</a:t>
            </a:r>
          </a:p>
          <a:p>
            <a:r>
              <a:rPr lang="en-US" b="1" dirty="0"/>
              <a:t>Unresponsive </a:t>
            </a:r>
            <a:r>
              <a:rPr lang="en-US" b="1" dirty="0" smtClean="0"/>
              <a:t>UI</a:t>
            </a:r>
          </a:p>
          <a:p>
            <a:r>
              <a:rPr lang="en-US" b="1" dirty="0"/>
              <a:t>Non-Cooperative </a:t>
            </a:r>
            <a:r>
              <a:rPr lang="en-US" b="1" dirty="0" smtClean="0"/>
              <a:t>Cancellation-&gt;</a:t>
            </a:r>
            <a:r>
              <a:rPr lang="en-US" dirty="0"/>
              <a:t> if you have implemented the multi-threaded solution you will certainly want a way to stop/kill a thread to stop its execution. Threads support cancellation using its Abort API. Abort API is not that neat as it doesn't stop the execution of the thread in a neat fashion, instead CLR raises a </a:t>
            </a:r>
            <a:r>
              <a:rPr lang="en-US" dirty="0" err="1"/>
              <a:t>ThreadAbortExceptionto</a:t>
            </a:r>
            <a:r>
              <a:rPr lang="en-US" dirty="0"/>
              <a:t> stop the execution which rips through the call stack of the function which is getting executed currently on that thread.</a:t>
            </a:r>
          </a:p>
        </p:txBody>
      </p:sp>
    </p:spTree>
    <p:extLst>
      <p:ext uri="{BB962C8B-B14F-4D97-AF65-F5344CB8AC3E}">
        <p14:creationId xmlns:p14="http://schemas.microsoft.com/office/powerpoint/2010/main" val="2733205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Multi-threading with thread synchronization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sz="2400" b="1" dirty="0" smtClean="0"/>
              <a:t>Multi-threading </a:t>
            </a:r>
            <a:r>
              <a:rPr lang="en-US" sz="2400" b="1" dirty="0"/>
              <a:t>with thread </a:t>
            </a:r>
            <a:r>
              <a:rPr lang="en-US" sz="2400" b="1" dirty="0" smtClean="0"/>
              <a:t>synchronization</a:t>
            </a:r>
          </a:p>
          <a:p>
            <a:pPr marL="0" indent="0">
              <a:buNone/>
            </a:pPr>
            <a:endParaRPr lang="en-US" sz="2400" b="1" dirty="0"/>
          </a:p>
          <a:p>
            <a:r>
              <a:rPr lang="en-US" sz="2400" b="1" dirty="0" err="1" smtClean="0"/>
              <a:t>InterLock</a:t>
            </a:r>
            <a:endParaRPr lang="en-US" sz="2400" b="1" dirty="0" smtClean="0"/>
          </a:p>
          <a:p>
            <a:r>
              <a:rPr lang="en-US" sz="2400" b="1" dirty="0" smtClean="0"/>
              <a:t>Lock</a:t>
            </a:r>
          </a:p>
          <a:p>
            <a:r>
              <a:rPr lang="en-US" sz="2400" b="1" dirty="0" smtClean="0"/>
              <a:t>Semaphore</a:t>
            </a:r>
          </a:p>
          <a:p>
            <a:r>
              <a:rPr lang="en-US" sz="2400" b="1" dirty="0" err="1" smtClean="0"/>
              <a:t>Mutex</a:t>
            </a:r>
            <a:endParaRPr lang="en-US" sz="2400" b="1" dirty="0" smtClean="0"/>
          </a:p>
          <a:p>
            <a:pPr marL="0" indent="0">
              <a:buNone/>
            </a:pPr>
            <a:endParaRPr lang="en-US" sz="2400" dirty="0" smtClean="0"/>
          </a:p>
          <a:p>
            <a:pPr marL="0" indent="0">
              <a:buNone/>
            </a:pPr>
            <a:r>
              <a:rPr lang="en-US" sz="2400" dirty="0" smtClean="0"/>
              <a:t>      private </a:t>
            </a:r>
            <a:r>
              <a:rPr lang="en-US" sz="2400" dirty="0"/>
              <a:t>void </a:t>
            </a:r>
            <a:r>
              <a:rPr lang="en-US" sz="2400" dirty="0" err="1"/>
              <a:t>AddNumbersWithSynchronization</a:t>
            </a:r>
            <a:r>
              <a:rPr lang="en-US" sz="2400" dirty="0"/>
              <a:t>(object </a:t>
            </a:r>
            <a:r>
              <a:rPr lang="en-US" sz="2400" dirty="0" err="1"/>
              <a:t>lowerBound</a:t>
            </a:r>
            <a:r>
              <a:rPr lang="en-US" sz="2400" dirty="0"/>
              <a:t>)</a:t>
            </a:r>
          </a:p>
          <a:p>
            <a:pPr marL="0" indent="0">
              <a:buNone/>
            </a:pPr>
            <a:r>
              <a:rPr lang="en-US" sz="2400" dirty="0"/>
              <a:t>        {</a:t>
            </a:r>
          </a:p>
          <a:p>
            <a:pPr marL="0" indent="0">
              <a:buNone/>
            </a:pPr>
            <a:r>
              <a:rPr lang="en-US" sz="2400" dirty="0"/>
              <a:t>            //You might want to uncomment this line to simulate the UI hung up issue.</a:t>
            </a:r>
          </a:p>
          <a:p>
            <a:pPr marL="0" indent="0">
              <a:buNone/>
            </a:pPr>
            <a:r>
              <a:rPr lang="en-US" sz="2400" dirty="0"/>
              <a:t>            //</a:t>
            </a:r>
            <a:r>
              <a:rPr lang="en-US" sz="2400" dirty="0" err="1"/>
              <a:t>Thread.Sleep</a:t>
            </a:r>
            <a:r>
              <a:rPr lang="en-US" sz="2400" dirty="0"/>
              <a:t>(5000);</a:t>
            </a:r>
          </a:p>
          <a:p>
            <a:pPr marL="0" indent="0">
              <a:buNone/>
            </a:pPr>
            <a:r>
              <a:rPr lang="en-US" sz="2400" dirty="0"/>
              <a:t>            </a:t>
            </a:r>
            <a:r>
              <a:rPr lang="en-US" sz="2400" dirty="0" err="1"/>
              <a:t>var</a:t>
            </a:r>
            <a:r>
              <a:rPr lang="en-US" sz="2400" dirty="0"/>
              <a:t> </a:t>
            </a:r>
            <a:r>
              <a:rPr lang="en-US" sz="2400" dirty="0" err="1"/>
              <a:t>subTotal</a:t>
            </a:r>
            <a:r>
              <a:rPr lang="en-US" sz="2400" dirty="0"/>
              <a:t> = 0L;</a:t>
            </a:r>
          </a:p>
          <a:p>
            <a:pPr marL="0" indent="0">
              <a:buNone/>
            </a:pPr>
            <a:r>
              <a:rPr lang="en-US" sz="2400" dirty="0"/>
              <a:t>            </a:t>
            </a:r>
            <a:r>
              <a:rPr lang="en-US" sz="2400" dirty="0" err="1"/>
              <a:t>var</a:t>
            </a:r>
            <a:r>
              <a:rPr lang="en-US" sz="2400" dirty="0"/>
              <a:t> counter = 0;</a:t>
            </a:r>
          </a:p>
          <a:p>
            <a:pPr marL="0" indent="0">
              <a:buNone/>
            </a:pPr>
            <a:r>
              <a:rPr lang="en-US" sz="2400" dirty="0"/>
              <a:t>            long temp = (long)</a:t>
            </a:r>
            <a:r>
              <a:rPr lang="en-US" sz="2400" dirty="0" err="1"/>
              <a:t>lowerBound</a:t>
            </a:r>
            <a:r>
              <a:rPr lang="en-US" sz="2400" dirty="0"/>
              <a:t>;</a:t>
            </a:r>
          </a:p>
          <a:p>
            <a:pPr marL="0" indent="0">
              <a:buNone/>
            </a:pPr>
            <a:r>
              <a:rPr lang="en-US" sz="2400" dirty="0"/>
              <a:t>            while (counter &lt; 100000)</a:t>
            </a:r>
          </a:p>
          <a:p>
            <a:pPr marL="0" indent="0">
              <a:buNone/>
            </a:pPr>
            <a:r>
              <a:rPr lang="en-US" sz="2400" dirty="0"/>
              <a:t>            {</a:t>
            </a:r>
          </a:p>
          <a:p>
            <a:pPr marL="0" indent="0">
              <a:buNone/>
            </a:pPr>
            <a:r>
              <a:rPr lang="en-US" sz="2400" dirty="0"/>
              <a:t>                </a:t>
            </a:r>
            <a:r>
              <a:rPr lang="en-US" sz="2400" dirty="0" err="1"/>
              <a:t>subTotal</a:t>
            </a:r>
            <a:r>
              <a:rPr lang="en-US" sz="2400" dirty="0"/>
              <a:t> += temp;</a:t>
            </a:r>
          </a:p>
          <a:p>
            <a:pPr marL="0" indent="0">
              <a:buNone/>
            </a:pPr>
            <a:r>
              <a:rPr lang="en-US" sz="2400" dirty="0"/>
              <a:t>                temp++;</a:t>
            </a:r>
          </a:p>
          <a:p>
            <a:pPr marL="0" indent="0">
              <a:buNone/>
            </a:pPr>
            <a:r>
              <a:rPr lang="en-US" sz="2400" dirty="0"/>
              <a:t>                counter++;</a:t>
            </a:r>
          </a:p>
          <a:p>
            <a:pPr marL="0" indent="0">
              <a:buNone/>
            </a:pPr>
            <a:r>
              <a:rPr lang="en-US" sz="2400" dirty="0"/>
              <a:t>            }</a:t>
            </a:r>
          </a:p>
          <a:p>
            <a:pPr marL="0" indent="0">
              <a:buNone/>
            </a:pPr>
            <a:r>
              <a:rPr lang="en-US" sz="2400" dirty="0"/>
              <a:t>            </a:t>
            </a:r>
            <a:r>
              <a:rPr lang="en-US" sz="2400" dirty="0" err="1"/>
              <a:t>Interlocked.Add</a:t>
            </a:r>
            <a:r>
              <a:rPr lang="en-US" sz="2400" dirty="0"/>
              <a:t>(ref _</a:t>
            </a:r>
            <a:r>
              <a:rPr lang="en-US" sz="2400" dirty="0" err="1"/>
              <a:t>grandTotal</a:t>
            </a:r>
            <a:r>
              <a:rPr lang="en-US" sz="2400" dirty="0"/>
              <a:t>, </a:t>
            </a:r>
            <a:r>
              <a:rPr lang="en-US" sz="2400" dirty="0" err="1"/>
              <a:t>subTotal</a:t>
            </a:r>
            <a:r>
              <a:rPr lang="en-US" sz="2400" dirty="0"/>
              <a:t>);</a:t>
            </a:r>
          </a:p>
          <a:p>
            <a:pPr marL="0" indent="0">
              <a:buNone/>
            </a:pPr>
            <a:r>
              <a:rPr lang="en-US" sz="2400" dirty="0"/>
              <a:t>        }</a:t>
            </a:r>
          </a:p>
        </p:txBody>
      </p:sp>
    </p:spTree>
    <p:extLst>
      <p:ext uri="{BB962C8B-B14F-4D97-AF65-F5344CB8AC3E}">
        <p14:creationId xmlns:p14="http://schemas.microsoft.com/office/powerpoint/2010/main" val="3368537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Always remember thread synchronization also comes with a performance cost as now all threads can't just go and update the global variable blindly. Thread synchronization constructs make sure that the update happens only by one thread at a time. If two threads arrive at the same time then one of them will have to wait so that he sees the latest value updated by other thread before updating.</a:t>
            </a:r>
          </a:p>
          <a:p>
            <a:r>
              <a:rPr lang="en-US" dirty="0"/>
              <a:t>There is every possibility of this solution to be even more worse performing than the previous two as most of the job is CPU-bound which results in context switching of all 10 threads and you are using multi-threading with thread synchronization. So you pay the cost of all three - Creation and management of threads, CPU context switching and Thread Synchronization.</a:t>
            </a:r>
          </a:p>
          <a:p>
            <a:pPr marL="457200" lvl="1" indent="0">
              <a:buNone/>
            </a:pPr>
            <a:endParaRPr lang="en-US" dirty="0"/>
          </a:p>
        </p:txBody>
      </p:sp>
    </p:spTree>
    <p:extLst>
      <p:ext uri="{BB962C8B-B14F-4D97-AF65-F5344CB8AC3E}">
        <p14:creationId xmlns:p14="http://schemas.microsoft.com/office/powerpoint/2010/main" val="1824578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TPL (Task Parallel Library)</a:t>
            </a:r>
            <a:endParaRPr lang="en-US" dirty="0"/>
          </a:p>
        </p:txBody>
      </p:sp>
      <p:sp>
        <p:nvSpPr>
          <p:cNvPr id="3" name="Content Placeholder 2"/>
          <p:cNvSpPr>
            <a:spLocks noGrp="1"/>
          </p:cNvSpPr>
          <p:nvPr>
            <p:ph idx="1"/>
          </p:nvPr>
        </p:nvSpPr>
        <p:spPr/>
        <p:txBody>
          <a:bodyPr>
            <a:noAutofit/>
          </a:bodyPr>
          <a:lstStyle/>
          <a:p>
            <a:pPr marL="457200" lvl="1" indent="0">
              <a:buNone/>
            </a:pPr>
            <a:r>
              <a:rPr lang="en-US" sz="1400" dirty="0"/>
              <a:t>A Task is a reference type found in </a:t>
            </a:r>
            <a:r>
              <a:rPr lang="en-US" sz="1400" dirty="0" err="1"/>
              <a:t>System.Threading.Tasksnamespace</a:t>
            </a:r>
            <a:r>
              <a:rPr lang="en-US" sz="1400" dirty="0"/>
              <a:t> </a:t>
            </a:r>
            <a:r>
              <a:rPr lang="en-US" sz="1400" dirty="0" smtClean="0"/>
              <a:t>inside</a:t>
            </a:r>
            <a:r>
              <a:rPr lang="en-US" sz="1400" dirty="0"/>
              <a:t> mscorlib.dll which is implicitly referenced in any C# project</a:t>
            </a:r>
            <a:r>
              <a:rPr lang="en-US" sz="1400" dirty="0" smtClean="0"/>
              <a:t>.</a:t>
            </a:r>
          </a:p>
          <a:p>
            <a:pPr marL="457200" lvl="1" indent="0">
              <a:buNone/>
            </a:pPr>
            <a:endParaRPr lang="en-US" sz="600" dirty="0" smtClean="0"/>
          </a:p>
          <a:p>
            <a:pPr marL="0" indent="0">
              <a:buNone/>
            </a:pPr>
            <a:r>
              <a:rPr lang="en-US" sz="900" dirty="0"/>
              <a:t> 	</a:t>
            </a:r>
            <a:r>
              <a:rPr lang="en-US" sz="1400" dirty="0"/>
              <a:t>private void </a:t>
            </a:r>
            <a:r>
              <a:rPr lang="en-US" sz="1400" dirty="0" err="1"/>
              <a:t>btnWithTasks_Click</a:t>
            </a:r>
            <a:r>
              <a:rPr lang="en-US" sz="1400" dirty="0"/>
              <a:t>(object sender, </a:t>
            </a:r>
            <a:r>
              <a:rPr lang="en-US" sz="1400" dirty="0" err="1"/>
              <a:t>EventArgs</a:t>
            </a:r>
            <a:r>
              <a:rPr lang="en-US" sz="1400" dirty="0"/>
              <a:t> e)</a:t>
            </a:r>
          </a:p>
          <a:p>
            <a:pPr marL="400050" lvl="1" indent="0">
              <a:buNone/>
            </a:pPr>
            <a:r>
              <a:rPr lang="en-US" sz="1400" dirty="0"/>
              <a:t>         {</a:t>
            </a:r>
          </a:p>
          <a:p>
            <a:pPr marL="400050" lvl="1" indent="0">
              <a:buNone/>
            </a:pPr>
            <a:r>
              <a:rPr lang="en-US" sz="1400" dirty="0"/>
              <a:t>	     </a:t>
            </a:r>
            <a:r>
              <a:rPr lang="en-US" sz="1600" dirty="0"/>
              <a:t>long</a:t>
            </a:r>
            <a:r>
              <a:rPr lang="en-US" sz="1400" dirty="0"/>
              <a:t> </a:t>
            </a:r>
            <a:r>
              <a:rPr lang="en-US" sz="1400" dirty="0" err="1"/>
              <a:t>lowerbound</a:t>
            </a:r>
            <a:r>
              <a:rPr lang="en-US" sz="1400" dirty="0"/>
              <a:t> = 0;</a:t>
            </a:r>
          </a:p>
          <a:p>
            <a:pPr marL="400050" lvl="1" indent="0">
              <a:buNone/>
            </a:pPr>
            <a:r>
              <a:rPr lang="en-US" sz="1400" dirty="0"/>
              <a:t>            long </a:t>
            </a:r>
            <a:r>
              <a:rPr lang="en-US" sz="1400" dirty="0" err="1"/>
              <a:t>upperBound</a:t>
            </a:r>
            <a:r>
              <a:rPr lang="en-US" sz="1400" dirty="0"/>
              <a:t> = 0;</a:t>
            </a:r>
          </a:p>
          <a:p>
            <a:pPr marL="400050" lvl="1" indent="0">
              <a:buNone/>
            </a:pPr>
            <a:r>
              <a:rPr lang="en-US" sz="1400" dirty="0"/>
              <a:t>            List&lt;Task&lt;long&gt;&gt; tasks = new List&lt;Task&lt;long&gt;&gt;();</a:t>
            </a:r>
          </a:p>
          <a:p>
            <a:pPr marL="400050" lvl="1" indent="0">
              <a:buNone/>
            </a:pPr>
            <a:r>
              <a:rPr lang="en-US" sz="1400" dirty="0"/>
              <a:t>            long </a:t>
            </a:r>
            <a:r>
              <a:rPr lang="en-US" sz="1400" dirty="0" err="1"/>
              <a:t>countOfNumbersToBeAddedByOneTask</a:t>
            </a:r>
            <a:r>
              <a:rPr lang="en-US" sz="1400" dirty="0"/>
              <a:t> = 100000; //1 lakh</a:t>
            </a:r>
          </a:p>
          <a:p>
            <a:pPr marL="400050" lvl="1" indent="0">
              <a:buNone/>
            </a:pPr>
            <a:r>
              <a:rPr lang="en-US" sz="1400" dirty="0"/>
              <a:t> for (</a:t>
            </a:r>
            <a:r>
              <a:rPr lang="en-US" sz="1400" dirty="0" err="1"/>
              <a:t>int</a:t>
            </a:r>
            <a:r>
              <a:rPr lang="en-US" sz="1400" dirty="0"/>
              <a:t> </a:t>
            </a:r>
            <a:r>
              <a:rPr lang="en-US" sz="1400" dirty="0" err="1"/>
              <a:t>spawnedThreadNumber</a:t>
            </a:r>
            <a:r>
              <a:rPr lang="en-US" sz="1400" dirty="0"/>
              <a:t> = 1; </a:t>
            </a:r>
            <a:r>
              <a:rPr lang="en-US" sz="1400" dirty="0" err="1"/>
              <a:t>spawnedThreadNumber</a:t>
            </a:r>
            <a:r>
              <a:rPr lang="en-US" sz="1400" dirty="0"/>
              <a:t> &lt;= </a:t>
            </a:r>
            <a:r>
              <a:rPr lang="en-US" sz="1400" dirty="0" err="1"/>
              <a:t>degreeofParallelism</a:t>
            </a:r>
            <a:r>
              <a:rPr lang="en-US" sz="1400" dirty="0"/>
              <a:t>; </a:t>
            </a:r>
            <a:r>
              <a:rPr lang="en-US" sz="1400" dirty="0" err="1"/>
              <a:t>spawnedThreadNumber</a:t>
            </a:r>
            <a:r>
              <a:rPr lang="en-US" sz="1400" dirty="0"/>
              <a:t>++)</a:t>
            </a:r>
          </a:p>
          <a:p>
            <a:pPr marL="400050" lvl="1" indent="0">
              <a:buNone/>
            </a:pPr>
            <a:r>
              <a:rPr lang="en-US" sz="1400" dirty="0"/>
              <a:t>            {</a:t>
            </a:r>
          </a:p>
          <a:p>
            <a:pPr marL="400050" lvl="1" indent="0">
              <a:buNone/>
            </a:pPr>
            <a:r>
              <a:rPr lang="en-US" sz="1400" dirty="0"/>
              <a:t>                </a:t>
            </a:r>
            <a:r>
              <a:rPr lang="en-US" sz="1400" dirty="0" err="1"/>
              <a:t>lowerbound</a:t>
            </a:r>
            <a:r>
              <a:rPr lang="en-US" sz="1400" dirty="0"/>
              <a:t> = ++</a:t>
            </a:r>
            <a:r>
              <a:rPr lang="en-US" sz="1400" dirty="0" err="1"/>
              <a:t>upperBound</a:t>
            </a:r>
            <a:r>
              <a:rPr lang="en-US" sz="1400" dirty="0"/>
              <a:t>;</a:t>
            </a:r>
          </a:p>
          <a:p>
            <a:pPr marL="400050" lvl="1" indent="0">
              <a:buNone/>
            </a:pPr>
            <a:r>
              <a:rPr lang="en-US" sz="1400" dirty="0"/>
              <a:t>                </a:t>
            </a:r>
            <a:r>
              <a:rPr lang="en-US" sz="1400" dirty="0" err="1"/>
              <a:t>upperBound</a:t>
            </a:r>
            <a:r>
              <a:rPr lang="en-US" sz="1400" dirty="0"/>
              <a:t> = </a:t>
            </a:r>
            <a:r>
              <a:rPr lang="en-US" sz="1400" dirty="0" err="1"/>
              <a:t>countOfNumbersToBeAddedByOneTask</a:t>
            </a:r>
            <a:r>
              <a:rPr lang="en-US" sz="1400" dirty="0"/>
              <a:t>* </a:t>
            </a:r>
            <a:r>
              <a:rPr lang="en-US" sz="1400" dirty="0" err="1"/>
              <a:t>spawnedThreadNumber</a:t>
            </a:r>
            <a:r>
              <a:rPr lang="en-US" sz="1400" dirty="0"/>
              <a:t>;</a:t>
            </a:r>
          </a:p>
          <a:p>
            <a:pPr marL="400050" lvl="1" indent="0">
              <a:buNone/>
            </a:pPr>
            <a:r>
              <a:rPr lang="en-US" sz="1400" dirty="0"/>
              <a:t>        //copying the values to be passed to task in local variables to avoid closure variable</a:t>
            </a:r>
          </a:p>
          <a:p>
            <a:pPr marL="400050" lvl="1" indent="0">
              <a:buNone/>
            </a:pPr>
            <a:r>
              <a:rPr lang="en-US" sz="1400" dirty="0"/>
              <a:t>        //issue. You can safely ignore this concept for now to avoid a detour. For now you</a:t>
            </a:r>
          </a:p>
          <a:p>
            <a:pPr marL="400050" lvl="1" indent="0">
              <a:buNone/>
            </a:pPr>
            <a:r>
              <a:rPr lang="en-US" sz="1400" dirty="0"/>
              <a:t>        //can assume I've done bad programming by creating two new local variables unnecessarily.</a:t>
            </a:r>
          </a:p>
          <a:p>
            <a:pPr marL="400050" lvl="1" indent="0">
              <a:buNone/>
            </a:pPr>
            <a:r>
              <a:rPr lang="en-US" sz="1400" dirty="0"/>
              <a:t>        </a:t>
            </a:r>
            <a:r>
              <a:rPr lang="en-US" sz="1400" dirty="0" err="1"/>
              <a:t>var</a:t>
            </a:r>
            <a:r>
              <a:rPr lang="en-US" sz="1400" dirty="0"/>
              <a:t> </a:t>
            </a:r>
            <a:r>
              <a:rPr lang="en-US" sz="1400" dirty="0" err="1"/>
              <a:t>lowerLimit</a:t>
            </a:r>
            <a:r>
              <a:rPr lang="en-US" sz="1400" dirty="0"/>
              <a:t> = </a:t>
            </a:r>
            <a:r>
              <a:rPr lang="en-US" sz="1400" dirty="0" err="1"/>
              <a:t>lowerbound</a:t>
            </a:r>
            <a:r>
              <a:rPr lang="en-US" sz="1400" dirty="0"/>
              <a:t>;</a:t>
            </a:r>
          </a:p>
          <a:p>
            <a:pPr marL="400050" lvl="1" indent="0">
              <a:buNone/>
            </a:pPr>
            <a:r>
              <a:rPr lang="en-US" sz="1400" dirty="0"/>
              <a:t>        </a:t>
            </a:r>
            <a:r>
              <a:rPr lang="en-US" sz="1400" dirty="0" err="1"/>
              <a:t>var</a:t>
            </a:r>
            <a:r>
              <a:rPr lang="en-US" sz="1400" dirty="0"/>
              <a:t> </a:t>
            </a:r>
            <a:r>
              <a:rPr lang="en-US" sz="1400" dirty="0" err="1"/>
              <a:t>upperLimit</a:t>
            </a:r>
            <a:r>
              <a:rPr lang="en-US" sz="1400" dirty="0"/>
              <a:t> = </a:t>
            </a:r>
            <a:r>
              <a:rPr lang="en-US" sz="1400" dirty="0" err="1"/>
              <a:t>upperBound</a:t>
            </a:r>
            <a:r>
              <a:rPr lang="en-US" sz="1400" dirty="0"/>
              <a:t>;</a:t>
            </a:r>
          </a:p>
          <a:p>
            <a:pPr marL="400050" lvl="1" indent="0">
              <a:buNone/>
            </a:pPr>
            <a:endParaRPr lang="en-US" sz="1400" dirty="0"/>
          </a:p>
          <a:p>
            <a:pPr marL="400050" lvl="1" indent="0">
              <a:buNone/>
            </a:pPr>
            <a:r>
              <a:rPr lang="en-US" sz="1400" dirty="0"/>
              <a:t>        </a:t>
            </a:r>
            <a:r>
              <a:rPr lang="en-US" sz="1400" dirty="0" err="1"/>
              <a:t>tasks.Add</a:t>
            </a:r>
            <a:r>
              <a:rPr lang="en-US" sz="1400" dirty="0"/>
              <a:t>(</a:t>
            </a:r>
            <a:r>
              <a:rPr lang="en-US" sz="1400" dirty="0" err="1"/>
              <a:t>Task.Run</a:t>
            </a:r>
            <a:r>
              <a:rPr lang="en-US" sz="1400" dirty="0"/>
              <a:t>(() =&gt; </a:t>
            </a:r>
            <a:r>
              <a:rPr lang="en-US" sz="1400" dirty="0" err="1"/>
              <a:t>AddNumbersBetweenLimits</a:t>
            </a:r>
            <a:r>
              <a:rPr lang="en-US" sz="1400" dirty="0"/>
              <a:t>(</a:t>
            </a:r>
            <a:r>
              <a:rPr lang="en-US" sz="1400" dirty="0" err="1"/>
              <a:t>lowerLimit</a:t>
            </a:r>
            <a:r>
              <a:rPr lang="en-US" sz="1400" dirty="0"/>
              <a:t>, </a:t>
            </a:r>
            <a:r>
              <a:rPr lang="en-US" sz="1400" dirty="0" err="1"/>
              <a:t>upperLimit</a:t>
            </a:r>
            <a:r>
              <a:rPr lang="en-US" sz="1400" dirty="0"/>
              <a:t>)));</a:t>
            </a:r>
          </a:p>
          <a:p>
            <a:pPr marL="400050" lvl="1" indent="0">
              <a:buNone/>
            </a:pPr>
            <a:r>
              <a:rPr lang="en-US" sz="1400" dirty="0"/>
              <a:t>                </a:t>
            </a:r>
          </a:p>
          <a:p>
            <a:pPr marL="400050" lvl="1" indent="0">
              <a:buNone/>
            </a:pPr>
            <a:r>
              <a:rPr lang="en-US" sz="1400" dirty="0"/>
              <a:t>            }</a:t>
            </a:r>
          </a:p>
        </p:txBody>
      </p:sp>
    </p:spTree>
    <p:extLst>
      <p:ext uri="{BB962C8B-B14F-4D97-AF65-F5344CB8AC3E}">
        <p14:creationId xmlns:p14="http://schemas.microsoft.com/office/powerpoint/2010/main" val="223718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 </a:t>
            </a:r>
            <a:r>
              <a:rPr lang="en-US" dirty="0"/>
              <a:t>falls of conventional multi-threaded program w.r.t TPL based implementation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Pit </a:t>
            </a:r>
            <a:r>
              <a:rPr lang="en-US" dirty="0"/>
              <a:t>falls of conventional multi-threaded program w.r.t TPL based </a:t>
            </a:r>
            <a:r>
              <a:rPr lang="en-US" dirty="0" smtClean="0"/>
              <a:t>implementation</a:t>
            </a:r>
          </a:p>
          <a:p>
            <a:r>
              <a:rPr lang="en-US" sz="2000" b="1" dirty="0"/>
              <a:t>Risky usage of global variables </a:t>
            </a:r>
            <a:r>
              <a:rPr lang="en-US" sz="2000" dirty="0"/>
              <a:t>A task can execute an asynchronous function with a non-void return type which was not supported earlier with normal threads or thread-pool threads. After the execution of work is complete you can query the task for the value returned from the executed function using &lt;TaskInstance&gt;.Result property. </a:t>
            </a:r>
            <a:endParaRPr lang="en-US" sz="2000" b="1" dirty="0" smtClean="0"/>
          </a:p>
          <a:p>
            <a:r>
              <a:rPr lang="en-US" sz="2000" b="1" dirty="0" smtClean="0"/>
              <a:t>Thread </a:t>
            </a:r>
            <a:r>
              <a:rPr lang="en-US" sz="2000" b="1" dirty="0"/>
              <a:t>Synchronization -&gt; Seamless thread </a:t>
            </a:r>
            <a:r>
              <a:rPr lang="en-US" sz="2000" b="1" dirty="0" smtClean="0"/>
              <a:t>synchronization </a:t>
            </a:r>
            <a:r>
              <a:rPr lang="en-US" sz="2000" dirty="0" err="1"/>
              <a:t>Task.WhenAll</a:t>
            </a:r>
            <a:r>
              <a:rPr lang="en-US" sz="2000" dirty="0"/>
              <a:t>(tasks).</a:t>
            </a:r>
            <a:r>
              <a:rPr lang="en-US" sz="2000" dirty="0" err="1"/>
              <a:t>ContinueWith</a:t>
            </a:r>
            <a:r>
              <a:rPr lang="en-US" sz="2000" dirty="0"/>
              <a:t> which is a very basic construct of task parallel library</a:t>
            </a:r>
            <a:r>
              <a:rPr lang="en-US" sz="2000" dirty="0" smtClean="0"/>
              <a:t>. </a:t>
            </a:r>
            <a:r>
              <a:rPr lang="en-US" sz="2000" dirty="0"/>
              <a:t>When the lambda expression argument inside </a:t>
            </a:r>
            <a:r>
              <a:rPr lang="en-US" sz="2000" dirty="0" err="1"/>
              <a:t>ContinueWith</a:t>
            </a:r>
            <a:r>
              <a:rPr lang="en-US" sz="2000" dirty="0"/>
              <a:t> call executes I'm guaranteed with the fact that all my partial sums are ready. Now I call my </a:t>
            </a:r>
            <a:r>
              <a:rPr lang="en-US" sz="2000" dirty="0" err="1"/>
              <a:t>CreateFinalSummethod</a:t>
            </a:r>
            <a:r>
              <a:rPr lang="en-US" sz="2000" dirty="0"/>
              <a:t> using the lambda expression which will simply add all the partial sums present in&lt;TaskInstance&gt;.Result in a sequential fashion without any fear of dirty read or wrong overwrite. References to all task instances were being maintained in a List data structure.</a:t>
            </a:r>
          </a:p>
          <a:p>
            <a:r>
              <a:rPr lang="en-US" sz="2000" b="1" dirty="0"/>
              <a:t>Unresponsive UI</a:t>
            </a:r>
            <a:r>
              <a:rPr lang="en-US" sz="2000" dirty="0"/>
              <a:t> -&gt; </a:t>
            </a:r>
            <a:r>
              <a:rPr lang="en-US" sz="2000" b="1" dirty="0"/>
              <a:t>Click the UI buttons whenever you like when your work is in progress on TPL tasks</a:t>
            </a:r>
            <a:endParaRPr lang="en-US" sz="2000" dirty="0"/>
          </a:p>
        </p:txBody>
      </p:sp>
    </p:spTree>
    <p:extLst>
      <p:ext uri="{BB962C8B-B14F-4D97-AF65-F5344CB8AC3E}">
        <p14:creationId xmlns:p14="http://schemas.microsoft.com/office/powerpoint/2010/main" val="1824578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Some Basics about Tasks and Task Parallel </a:t>
            </a:r>
            <a:r>
              <a:rPr lang="en-US" b="1" dirty="0" smtClean="0"/>
              <a:t>Library</a:t>
            </a:r>
            <a:endParaRPr lang="en-US" dirty="0"/>
          </a:p>
        </p:txBody>
      </p:sp>
      <p:sp>
        <p:nvSpPr>
          <p:cNvPr id="3" name="Content Placeholder 2"/>
          <p:cNvSpPr>
            <a:spLocks noGrp="1"/>
          </p:cNvSpPr>
          <p:nvPr>
            <p:ph idx="1"/>
          </p:nvPr>
        </p:nvSpPr>
        <p:spPr/>
        <p:txBody>
          <a:bodyPr>
            <a:noAutofit/>
          </a:bodyPr>
          <a:lstStyle/>
          <a:p>
            <a:pPr marL="0" indent="0">
              <a:buNone/>
            </a:pPr>
            <a:r>
              <a:rPr lang="en-US" sz="1600" dirty="0"/>
              <a:t>A thread pool is a pool of threads managed by CLR for your process. The maximum count of Thread pool threads is a finite number. The maximum number of Thread Pool threads available to a process had been varying in every </a:t>
            </a:r>
            <a:r>
              <a:rPr lang="en-US" sz="1600" dirty="0" err="1"/>
              <a:t>.Net</a:t>
            </a:r>
            <a:r>
              <a:rPr lang="en-US" sz="1600" dirty="0"/>
              <a:t> release. Initially in </a:t>
            </a:r>
            <a:r>
              <a:rPr lang="en-US" sz="1600" dirty="0" err="1"/>
              <a:t>.Net</a:t>
            </a:r>
            <a:r>
              <a:rPr lang="en-US" sz="1600" dirty="0"/>
              <a:t> 1.1 it had started with 25. Today it stands at 1023 on a 32-bit machine and 32768 on a 64-bit machine. Every time you kick off your </a:t>
            </a:r>
            <a:r>
              <a:rPr lang="en-US" sz="1600" dirty="0" err="1"/>
              <a:t>.Net</a:t>
            </a:r>
            <a:r>
              <a:rPr lang="en-US" sz="1600" dirty="0"/>
              <a:t> executable the thread-pool threads are ready to execute any background task that you want to assign to them. There is an API </a:t>
            </a:r>
            <a:r>
              <a:rPr lang="en-US" sz="1600" dirty="0" err="1"/>
              <a:t>ThreadPool.QueueUserWorkItem</a:t>
            </a:r>
            <a:r>
              <a:rPr lang="en-US" sz="1600" dirty="0"/>
              <a:t> which was used to queue the work we wanted to execute on thread-pool threads. There were a number of shortcomings with this API.  To name a few issues, there was no way to know the completion or running status of </a:t>
            </a:r>
            <a:r>
              <a:rPr lang="en-US" sz="1600" dirty="0" err="1"/>
              <a:t>threadpool</a:t>
            </a:r>
            <a:r>
              <a:rPr lang="en-US" sz="1600" dirty="0"/>
              <a:t> thread which is executing your task. Also, there was no way of getting a return value from functions getting executed on </a:t>
            </a:r>
            <a:r>
              <a:rPr lang="en-US" sz="1600" dirty="0" err="1"/>
              <a:t>ThreadPool</a:t>
            </a:r>
            <a:r>
              <a:rPr lang="en-US" sz="1600" dirty="0"/>
              <a:t> threads and so on.</a:t>
            </a:r>
            <a:br>
              <a:rPr lang="en-US" sz="1600" dirty="0"/>
            </a:br>
            <a:r>
              <a:rPr lang="en-US" sz="1600" dirty="0"/>
              <a:t/>
            </a:r>
            <a:br>
              <a:rPr lang="en-US" sz="1600" dirty="0"/>
            </a:br>
            <a:r>
              <a:rPr lang="en-US" sz="1600" dirty="0"/>
              <a:t>    Tasks and TPL came up in </a:t>
            </a:r>
            <a:r>
              <a:rPr lang="en-US" sz="1600" dirty="0" err="1"/>
              <a:t>.Net</a:t>
            </a:r>
            <a:r>
              <a:rPr lang="en-US" sz="1600" dirty="0"/>
              <a:t> v4.0 to give you this whole new model of working with Thread-Pool threads and remove all shortcomings in existing APIs to interact with thread pool. So the following line of code will simply get executed on a thread-pool thread. As a result your main UI thread remains absolutely free which gives you the opportunity to interact with the UI even when the summation process is in progress and you were able to click the button with caption "Click Me!"</a:t>
            </a:r>
            <a:br>
              <a:rPr lang="en-US" sz="1600" dirty="0"/>
            </a:br>
            <a:r>
              <a:rPr lang="en-US" sz="1600" dirty="0"/>
              <a:t/>
            </a:r>
            <a:br>
              <a:rPr lang="en-US" sz="1600" dirty="0"/>
            </a:br>
            <a:r>
              <a:rPr lang="en-US" sz="1600" i="1" dirty="0" err="1"/>
              <a:t>Task.WhenAll</a:t>
            </a:r>
            <a:r>
              <a:rPr lang="en-US" sz="1600" i="1" dirty="0"/>
              <a:t>(tasks).</a:t>
            </a:r>
            <a:r>
              <a:rPr lang="en-US" sz="1600" i="1" dirty="0" err="1"/>
              <a:t>ContinueWith</a:t>
            </a:r>
            <a:r>
              <a:rPr lang="en-US" sz="1600" i="1" dirty="0"/>
              <a:t>(task =&gt; </a:t>
            </a:r>
            <a:r>
              <a:rPr lang="en-US" sz="1600" i="1" dirty="0" err="1"/>
              <a:t>CreateFinalSum</a:t>
            </a:r>
            <a:r>
              <a:rPr lang="en-US" sz="1600" i="1" dirty="0"/>
              <a:t>(tasks));</a:t>
            </a:r>
            <a:endParaRPr lang="en-US" sz="1600" dirty="0"/>
          </a:p>
        </p:txBody>
      </p:sp>
    </p:spTree>
    <p:extLst>
      <p:ext uri="{BB962C8B-B14F-4D97-AF65-F5344CB8AC3E}">
        <p14:creationId xmlns:p14="http://schemas.microsoft.com/office/powerpoint/2010/main" val="1534894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Some Basics about Tasks and Task Parallel </a:t>
            </a:r>
            <a:r>
              <a:rPr lang="en-US" b="1" dirty="0" smtClean="0"/>
              <a:t>Library</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There is whole new world of </a:t>
            </a:r>
            <a:r>
              <a:rPr lang="en-US" sz="2800" dirty="0" err="1"/>
              <a:t>async</a:t>
            </a:r>
            <a:r>
              <a:rPr lang="en-US" sz="2800" dirty="0"/>
              <a:t> functions in </a:t>
            </a:r>
            <a:r>
              <a:rPr lang="en-US" sz="2800" dirty="0" err="1"/>
              <a:t>.Net</a:t>
            </a:r>
            <a:r>
              <a:rPr lang="en-US" sz="2800" dirty="0"/>
              <a:t> 4 which help you achieve all this seamlessly </a:t>
            </a:r>
            <a:r>
              <a:rPr lang="en-US" sz="2800" dirty="0" err="1"/>
              <a:t>usingasync</a:t>
            </a:r>
            <a:r>
              <a:rPr lang="en-US" sz="2800" dirty="0"/>
              <a:t>-await keyword pairs</a:t>
            </a:r>
            <a:r>
              <a:rPr lang="en-US" sz="2800" dirty="0" smtClean="0"/>
              <a:t>. </a:t>
            </a:r>
            <a:r>
              <a:rPr lang="en-US" sz="2800" dirty="0" err="1"/>
              <a:t>async</a:t>
            </a:r>
            <a:r>
              <a:rPr lang="en-US" sz="2800" dirty="0"/>
              <a:t> function was the most fascinating </a:t>
            </a:r>
            <a:r>
              <a:rPr lang="en-US" sz="2800" dirty="0" err="1"/>
              <a:t>feture</a:t>
            </a:r>
            <a:r>
              <a:rPr lang="en-US" sz="2800" dirty="0"/>
              <a:t> of C# 4. For you quick information await keyword used inside </a:t>
            </a:r>
            <a:r>
              <a:rPr lang="en-US" sz="2800" dirty="0" err="1"/>
              <a:t>async</a:t>
            </a:r>
            <a:r>
              <a:rPr lang="en-US" sz="2800" dirty="0"/>
              <a:t> functions is the key to keep your UI responsive. await keyword lets even the waiting stuff (for a background work to finish) to happen on a thread-pool thread in place of keeping the main GUI thread busy. This is the real thing which allows your GUI to stay responsive.</a:t>
            </a:r>
          </a:p>
        </p:txBody>
      </p:sp>
    </p:spTree>
    <p:extLst>
      <p:ext uri="{BB962C8B-B14F-4D97-AF65-F5344CB8AC3E}">
        <p14:creationId xmlns:p14="http://schemas.microsoft.com/office/powerpoint/2010/main" val="1410507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Some Basics about Tasks and Task Parallel </a:t>
            </a:r>
            <a:r>
              <a:rPr lang="en-US" b="1" dirty="0" smtClean="0"/>
              <a:t>Library</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There is whole new world of </a:t>
            </a:r>
            <a:r>
              <a:rPr lang="en-US" sz="2800" dirty="0" err="1"/>
              <a:t>async</a:t>
            </a:r>
            <a:r>
              <a:rPr lang="en-US" sz="2800" dirty="0"/>
              <a:t> functions in </a:t>
            </a:r>
            <a:r>
              <a:rPr lang="en-US" sz="2800" dirty="0" err="1"/>
              <a:t>.Net</a:t>
            </a:r>
            <a:r>
              <a:rPr lang="en-US" sz="2800" dirty="0"/>
              <a:t> 4 which help you achieve all this seamlessly </a:t>
            </a:r>
            <a:r>
              <a:rPr lang="en-US" sz="2800" dirty="0" err="1"/>
              <a:t>usingasync</a:t>
            </a:r>
            <a:r>
              <a:rPr lang="en-US" sz="2800" dirty="0"/>
              <a:t>-await keyword pairs</a:t>
            </a:r>
            <a:r>
              <a:rPr lang="en-US" sz="2800" dirty="0" smtClean="0"/>
              <a:t>. </a:t>
            </a:r>
            <a:r>
              <a:rPr lang="en-US" sz="2800" dirty="0" err="1"/>
              <a:t>async</a:t>
            </a:r>
            <a:r>
              <a:rPr lang="en-US" sz="2800" dirty="0"/>
              <a:t> function was the most fascinating </a:t>
            </a:r>
            <a:r>
              <a:rPr lang="en-US" sz="2800" dirty="0" err="1"/>
              <a:t>feture</a:t>
            </a:r>
            <a:r>
              <a:rPr lang="en-US" sz="2800" dirty="0"/>
              <a:t> of C# 4. For you quick information await keyword used inside </a:t>
            </a:r>
            <a:r>
              <a:rPr lang="en-US" sz="2800" dirty="0" err="1"/>
              <a:t>async</a:t>
            </a:r>
            <a:r>
              <a:rPr lang="en-US" sz="2800" dirty="0"/>
              <a:t> functions is the key to keep your UI responsive. await keyword lets even the waiting stuff (for a background work to finish) to happen on a thread-pool thread in place of keeping the main GUI thread busy. This is the real thing which allows your GUI to stay responsive.</a:t>
            </a:r>
          </a:p>
        </p:txBody>
      </p:sp>
    </p:spTree>
    <p:extLst>
      <p:ext uri="{BB962C8B-B14F-4D97-AF65-F5344CB8AC3E}">
        <p14:creationId xmlns:p14="http://schemas.microsoft.com/office/powerpoint/2010/main" val="860455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Non cooperative cancellation</a:t>
            </a:r>
            <a:r>
              <a:rPr lang="en-US" dirty="0"/>
              <a:t> </a:t>
            </a:r>
          </a:p>
        </p:txBody>
      </p:sp>
      <p:sp>
        <p:nvSpPr>
          <p:cNvPr id="3" name="Content Placeholder 2"/>
          <p:cNvSpPr>
            <a:spLocks noGrp="1"/>
          </p:cNvSpPr>
          <p:nvPr>
            <p:ph idx="1"/>
          </p:nvPr>
        </p:nvSpPr>
        <p:spPr/>
        <p:txBody>
          <a:bodyPr>
            <a:noAutofit/>
          </a:bodyPr>
          <a:lstStyle/>
          <a:p>
            <a:pPr marL="0" indent="0">
              <a:buNone/>
            </a:pPr>
            <a:r>
              <a:rPr lang="en-US" sz="2800" dirty="0"/>
              <a:t>Task do cooperate to end their life-cycle </a:t>
            </a:r>
            <a:endParaRPr lang="en-US" sz="2800" dirty="0" smtClean="0"/>
          </a:p>
          <a:p>
            <a:pPr marL="0" indent="0">
              <a:buNone/>
            </a:pPr>
            <a:r>
              <a:rPr lang="en-US" sz="2000" dirty="0"/>
              <a:t>Tasks support cooperative cancellation if you want to cancel them mid-way. It is very simple</a:t>
            </a:r>
            <a:r>
              <a:rPr lang="en-US" sz="2000" dirty="0" smtClean="0"/>
              <a:t>.</a:t>
            </a:r>
          </a:p>
          <a:p>
            <a:pPr marL="0" indent="0">
              <a:buNone/>
            </a:pPr>
            <a:r>
              <a:rPr lang="en-US" sz="2000" dirty="0"/>
              <a:t>private static long </a:t>
            </a:r>
            <a:r>
              <a:rPr lang="en-US" sz="2000" dirty="0" err="1"/>
              <a:t>AddNumbersBetweenLimitsWithCancellation</a:t>
            </a:r>
            <a:r>
              <a:rPr lang="en-US" sz="2000" dirty="0"/>
              <a:t>(long </a:t>
            </a:r>
            <a:r>
              <a:rPr lang="en-US" sz="2000" dirty="0" err="1"/>
              <a:t>lowerLimitInclusive</a:t>
            </a:r>
            <a:r>
              <a:rPr lang="en-US" sz="2000" dirty="0"/>
              <a:t>, long </a:t>
            </a:r>
            <a:r>
              <a:rPr lang="en-US" sz="2000" dirty="0" err="1"/>
              <a:t>upperLimitInclusive</a:t>
            </a:r>
            <a:r>
              <a:rPr lang="en-US" sz="2000" dirty="0"/>
              <a:t>, </a:t>
            </a:r>
            <a:r>
              <a:rPr lang="en-US" sz="2000" b="1" dirty="0" err="1"/>
              <a:t>CancellationToken</a:t>
            </a:r>
            <a:r>
              <a:rPr lang="en-US" sz="2000" b="1" dirty="0"/>
              <a:t> token</a:t>
            </a:r>
            <a:r>
              <a:rPr lang="en-US" sz="2000" dirty="0"/>
              <a:t>)</a:t>
            </a:r>
          </a:p>
        </p:txBody>
      </p:sp>
    </p:spTree>
    <p:extLst>
      <p:ext uri="{BB962C8B-B14F-4D97-AF65-F5344CB8AC3E}">
        <p14:creationId xmlns:p14="http://schemas.microsoft.com/office/powerpoint/2010/main" val="860455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UI controls from background </a:t>
            </a:r>
            <a:r>
              <a:rPr lang="en-US" dirty="0" smtClean="0"/>
              <a:t>threads</a:t>
            </a:r>
            <a:r>
              <a:rPr lang="en-US" dirty="0"/>
              <a:t> </a:t>
            </a:r>
          </a:p>
        </p:txBody>
      </p:sp>
      <p:sp>
        <p:nvSpPr>
          <p:cNvPr id="3" name="Content Placeholder 2"/>
          <p:cNvSpPr>
            <a:spLocks noGrp="1"/>
          </p:cNvSpPr>
          <p:nvPr>
            <p:ph idx="1"/>
          </p:nvPr>
        </p:nvSpPr>
        <p:spPr/>
        <p:txBody>
          <a:bodyPr>
            <a:noAutofit/>
          </a:bodyPr>
          <a:lstStyle/>
          <a:p>
            <a:pPr marL="0" indent="0">
              <a:buNone/>
            </a:pPr>
            <a:r>
              <a:rPr lang="en-US" sz="1800" dirty="0"/>
              <a:t>The basic concept behind this error is that all the UI controls are created and owned by main UI thread which starts when you hit the Main method of your program. The CLR poses a limitation that only the thread (UI thread) which had created those controls can modify the properties of UI controls e.g. if you want to change the Text, Size, Location properties of a label control then that should be performed from UI thread</a:t>
            </a:r>
            <a:r>
              <a:rPr lang="en-US" sz="1800" dirty="0" smtClean="0"/>
              <a:t>.</a:t>
            </a:r>
          </a:p>
          <a:p>
            <a:pPr marL="0" indent="0">
              <a:buNone/>
            </a:pPr>
            <a:r>
              <a:rPr lang="en-US" sz="1800" dirty="0"/>
              <a:t>So, basically you need to change your execution context from background thread to UI thread before updating the UI control. It is done through </a:t>
            </a:r>
            <a:r>
              <a:rPr lang="en-US" sz="1800" dirty="0" err="1"/>
              <a:t>BeginInvoke</a:t>
            </a:r>
            <a:r>
              <a:rPr lang="en-US" sz="1800" dirty="0"/>
              <a:t> method. To accomplish that we defined a delegate and a separate method </a:t>
            </a:r>
            <a:r>
              <a:rPr lang="en-US" sz="1800" dirty="0" err="1"/>
              <a:t>UpdateLabelControl</a:t>
            </a:r>
            <a:r>
              <a:rPr lang="en-US" sz="1800" dirty="0"/>
              <a:t> which does UI update related work</a:t>
            </a:r>
            <a:r>
              <a:rPr lang="en-US" sz="1800" dirty="0" smtClean="0"/>
              <a:t>.</a:t>
            </a:r>
          </a:p>
          <a:p>
            <a:pPr marL="0" indent="0">
              <a:buNone/>
            </a:pPr>
            <a:r>
              <a:rPr lang="en-US" sz="1800" dirty="0"/>
              <a:t>Although it isn't transparent in TPL as well but you will find it a lot more cleaner. As I was talking about the main thread execution context in last paragraph under which you can update UI control. TPL achieves that logical execution context through the concept of task schedulers. There are two main types of task schedulers in TPL world which come with </a:t>
            </a:r>
            <a:r>
              <a:rPr lang="en-US" sz="1800" dirty="0" err="1"/>
              <a:t>.Net</a:t>
            </a:r>
            <a:r>
              <a:rPr lang="en-US" sz="1800" dirty="0"/>
              <a:t> framework, namely the </a:t>
            </a:r>
            <a:r>
              <a:rPr lang="en-US" sz="1800" b="1" i="1" dirty="0"/>
              <a:t>thread-pool task scheduler </a:t>
            </a:r>
            <a:r>
              <a:rPr lang="en-US" sz="1800" dirty="0"/>
              <a:t>(meant for executing tasks) and </a:t>
            </a:r>
            <a:r>
              <a:rPr lang="en-US" sz="1800" b="1" i="1" dirty="0"/>
              <a:t>synchronization context task scheduler </a:t>
            </a:r>
            <a:r>
              <a:rPr lang="en-US" sz="1800" dirty="0"/>
              <a:t>(meant for executing UI thread related work). </a:t>
            </a:r>
          </a:p>
        </p:txBody>
      </p:sp>
    </p:spTree>
    <p:extLst>
      <p:ext uri="{BB962C8B-B14F-4D97-AF65-F5344CB8AC3E}">
        <p14:creationId xmlns:p14="http://schemas.microsoft.com/office/powerpoint/2010/main" val="188449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TPL and Traditional .NET Framework Asynchronous Programming</a:t>
            </a:r>
          </a:p>
        </p:txBody>
      </p:sp>
      <p:sp>
        <p:nvSpPr>
          <p:cNvPr id="3" name="Content Placeholder 2"/>
          <p:cNvSpPr>
            <a:spLocks noGrp="1"/>
          </p:cNvSpPr>
          <p:nvPr>
            <p:ph idx="1"/>
          </p:nvPr>
        </p:nvSpPr>
        <p:spPr/>
        <p:txBody>
          <a:bodyPr>
            <a:noAutofit/>
          </a:bodyPr>
          <a:lstStyle/>
          <a:p>
            <a:pPr marL="0" indent="0">
              <a:buNone/>
            </a:pPr>
            <a:r>
              <a:rPr lang="en-US" sz="1800" b="1" dirty="0"/>
              <a:t>Tasks and Task Parallel Library (TPL) : Multi-threading </a:t>
            </a:r>
          </a:p>
          <a:p>
            <a:pPr marL="0" indent="0">
              <a:buNone/>
            </a:pPr>
            <a:endParaRPr lang="en-US" sz="1800" dirty="0" smtClean="0"/>
          </a:p>
          <a:p>
            <a:pPr marL="0" indent="0">
              <a:buNone/>
            </a:pPr>
            <a:r>
              <a:rPr lang="en-US" sz="1800" dirty="0" smtClean="0"/>
              <a:t>The </a:t>
            </a:r>
            <a:r>
              <a:rPr lang="en-US" sz="1800" dirty="0"/>
              <a:t>.NET Framework provides the following two standard patterns for performing I/O-bound and compute-bound asynchronous operations</a:t>
            </a:r>
            <a:r>
              <a:rPr lang="en-US" sz="1800" dirty="0" smtClean="0"/>
              <a:t>:</a:t>
            </a:r>
          </a:p>
          <a:p>
            <a:pPr marL="0" indent="0">
              <a:buNone/>
            </a:pPr>
            <a:endParaRPr lang="en-US" sz="1800" dirty="0"/>
          </a:p>
          <a:p>
            <a:pPr marL="857250" lvl="1" indent="-457200">
              <a:buFont typeface="Arial" panose="020B0604020202020204" pitchFamily="34" charset="0"/>
              <a:buChar char="•"/>
            </a:pPr>
            <a:r>
              <a:rPr lang="en-US" sz="1800" dirty="0" smtClean="0"/>
              <a:t>Asynchronous </a:t>
            </a:r>
            <a:r>
              <a:rPr lang="en-US" sz="1800" dirty="0"/>
              <a:t>Programming Model (APM), in which asynchronous operations are represented by a pair of Begin/End methods such as FileStream.BeginRead and Stream.EndRead</a:t>
            </a:r>
            <a:r>
              <a:rPr lang="en-US" sz="1800" dirty="0" smtClean="0"/>
              <a:t>.</a:t>
            </a:r>
          </a:p>
          <a:p>
            <a:pPr marL="400050" lvl="1" indent="0">
              <a:buNone/>
            </a:pPr>
            <a:endParaRPr lang="en-US" sz="1800" dirty="0"/>
          </a:p>
          <a:p>
            <a:pPr marL="857250" lvl="1" indent="-457200">
              <a:buFont typeface="Arial" panose="020B0604020202020204" pitchFamily="34" charset="0"/>
              <a:buChar char="•"/>
            </a:pPr>
            <a:r>
              <a:rPr lang="en-US" sz="1800" dirty="0"/>
              <a:t>Event-based asynchronous pattern (EAP), in which asynchronous operations are represented by a method/event pair that are namedOperationNameAsync and OperationNameCompleted, for example,  WebClient.DownloadStringAsync and WebClient.DownloadStringCompleted. (EAP was introduced in the .NET Framework version 2.0.)</a:t>
            </a:r>
          </a:p>
          <a:p>
            <a:pPr marL="0" indent="0">
              <a:buNone/>
            </a:pPr>
            <a:endParaRPr lang="en-US" sz="1800" dirty="0"/>
          </a:p>
        </p:txBody>
      </p:sp>
    </p:spTree>
    <p:extLst>
      <p:ext uri="{BB962C8B-B14F-4D97-AF65-F5344CB8AC3E}">
        <p14:creationId xmlns:p14="http://schemas.microsoft.com/office/powerpoint/2010/main" val="1993784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When to use </a:t>
            </a:r>
            <a:r>
              <a:rPr lang="en-US" b="1" dirty="0" err="1"/>
              <a:t>threadpool</a:t>
            </a:r>
            <a:r>
              <a:rPr lang="en-US" b="1" dirty="0"/>
              <a:t> is more appropriate?</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If your background workloads are primarily and purely fire-and-forget asynchronous work, then </a:t>
            </a:r>
            <a:r>
              <a:rPr lang="en-US" sz="2800" dirty="0" err="1"/>
              <a:t>usingQueueUserWorkItem</a:t>
            </a:r>
            <a:r>
              <a:rPr lang="en-US" sz="2800" dirty="0"/>
              <a:t> may be appropriate e.g. Processing the content of csv files getting continuously created in a directory and then dumping the read content into a database table.</a:t>
            </a:r>
            <a:endParaRPr lang="en-US" sz="2000" dirty="0"/>
          </a:p>
        </p:txBody>
      </p:sp>
    </p:spTree>
    <p:extLst>
      <p:ext uri="{BB962C8B-B14F-4D97-AF65-F5344CB8AC3E}">
        <p14:creationId xmlns:p14="http://schemas.microsoft.com/office/powerpoint/2010/main" val="4255049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When using TPL is more appropriate</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Following scenarios might prompt you to use TPL:</a:t>
            </a:r>
          </a:p>
          <a:p>
            <a:r>
              <a:rPr lang="en-US" sz="2000" dirty="0"/>
              <a:t>If you want to use new features (continuation options, knowing the completion state of a thread, returning a value after work is done, </a:t>
            </a:r>
            <a:r>
              <a:rPr lang="en-US" sz="2000" dirty="0" err="1"/>
              <a:t>etc</a:t>
            </a:r>
            <a:r>
              <a:rPr lang="en-US" sz="2000" dirty="0"/>
              <a:t>) of TPL</a:t>
            </a:r>
          </a:p>
          <a:p>
            <a:r>
              <a:rPr lang="en-US" sz="2000" dirty="0"/>
              <a:t>If you want to keep your UI responsive all the time</a:t>
            </a:r>
          </a:p>
          <a:p>
            <a:r>
              <a:rPr lang="en-US" sz="2000" dirty="0"/>
              <a:t>If you have ever worked  or want to work on windows store applications then TPL is the new gateway to leverage thread-pool. Although, </a:t>
            </a:r>
            <a:r>
              <a:rPr lang="en-US" sz="2000" dirty="0" err="1"/>
              <a:t>ThreadPool</a:t>
            </a:r>
            <a:r>
              <a:rPr lang="en-US" sz="2000" dirty="0"/>
              <a:t> class has also been reintroduced </a:t>
            </a:r>
            <a:r>
              <a:rPr lang="en-US" sz="2000" dirty="0" err="1"/>
              <a:t>inWindows.System.Threading</a:t>
            </a:r>
            <a:r>
              <a:rPr lang="en-US" sz="2000" dirty="0"/>
              <a:t> namespace to leverage its </a:t>
            </a:r>
            <a:r>
              <a:rPr lang="en-US" sz="2000" dirty="0" err="1"/>
              <a:t>QueueUserWorkItem</a:t>
            </a:r>
            <a:r>
              <a:rPr lang="en-US" sz="2000" dirty="0"/>
              <a:t> API as Windows Store Apps don't have access to </a:t>
            </a:r>
            <a:r>
              <a:rPr lang="en-US" sz="2000" dirty="0" err="1"/>
              <a:t>System.Threading</a:t>
            </a:r>
            <a:r>
              <a:rPr lang="en-US" sz="2000" dirty="0"/>
              <a:t> namespace anymore.</a:t>
            </a:r>
          </a:p>
          <a:p>
            <a:r>
              <a:rPr lang="en-US" sz="2000" dirty="0"/>
              <a:t>If you have any other multi-threading need which doesn't fit other two scenarios mentioned in this section i.e. creating the thread directly for full control or using conventional thread pool for fire and forget scenario.</a:t>
            </a:r>
          </a:p>
        </p:txBody>
      </p:sp>
    </p:spTree>
    <p:extLst>
      <p:ext uri="{BB962C8B-B14F-4D97-AF65-F5344CB8AC3E}">
        <p14:creationId xmlns:p14="http://schemas.microsoft.com/office/powerpoint/2010/main" val="839048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err="1" smtClean="0"/>
              <a:t>Async</a:t>
            </a:r>
            <a:r>
              <a:rPr lang="en-US" b="1" dirty="0" smtClean="0"/>
              <a:t> Await Construct</a:t>
            </a:r>
            <a:endParaRPr lang="en-US" dirty="0"/>
          </a:p>
        </p:txBody>
      </p:sp>
      <p:sp>
        <p:nvSpPr>
          <p:cNvPr id="3" name="Content Placeholder 2"/>
          <p:cNvSpPr>
            <a:spLocks noGrp="1"/>
          </p:cNvSpPr>
          <p:nvPr>
            <p:ph idx="1"/>
          </p:nvPr>
        </p:nvSpPr>
        <p:spPr/>
        <p:txBody>
          <a:bodyPr>
            <a:noAutofit/>
          </a:bodyPr>
          <a:lstStyle/>
          <a:p>
            <a:pPr marL="0" indent="0">
              <a:buNone/>
            </a:pPr>
            <a:r>
              <a:rPr lang="en-US" sz="900" dirty="0"/>
              <a:t> </a:t>
            </a:r>
            <a:r>
              <a:rPr lang="en-US" sz="900" dirty="0" smtClean="0"/>
              <a:t>    </a:t>
            </a:r>
            <a:r>
              <a:rPr lang="en-US" sz="1100" dirty="0" smtClean="0"/>
              <a:t>  </a:t>
            </a:r>
            <a:r>
              <a:rPr lang="en-US" sz="1100" dirty="0" err="1" smtClean="0"/>
              <a:t>async</a:t>
            </a:r>
            <a:r>
              <a:rPr lang="en-US" sz="1100" dirty="0" smtClean="0"/>
              <a:t> </a:t>
            </a:r>
            <a:r>
              <a:rPr lang="en-US" sz="1100" dirty="0"/>
              <a:t>Task&lt;</a:t>
            </a:r>
            <a:r>
              <a:rPr lang="en-US" sz="1100" dirty="0" err="1"/>
              <a:t>int</a:t>
            </a:r>
            <a:r>
              <a:rPr lang="en-US" sz="1100" dirty="0"/>
              <a:t>&gt; </a:t>
            </a:r>
            <a:r>
              <a:rPr lang="en-US" sz="1100" dirty="0" err="1"/>
              <a:t>AccessTheWebAsync</a:t>
            </a:r>
            <a:r>
              <a:rPr lang="en-US" sz="1100" dirty="0"/>
              <a:t>()</a:t>
            </a:r>
          </a:p>
          <a:p>
            <a:pPr marL="0" indent="0">
              <a:buNone/>
            </a:pPr>
            <a:r>
              <a:rPr lang="en-US" sz="1100" dirty="0"/>
              <a:t>        {</a:t>
            </a:r>
          </a:p>
          <a:p>
            <a:pPr marL="0" indent="0">
              <a:buNone/>
            </a:pPr>
            <a:r>
              <a:rPr lang="en-US" sz="1100" dirty="0"/>
              <a:t>            // You need to add a reference to </a:t>
            </a:r>
            <a:r>
              <a:rPr lang="en-US" sz="1100" dirty="0" err="1"/>
              <a:t>System.Net.Http</a:t>
            </a:r>
            <a:r>
              <a:rPr lang="en-US" sz="1100" dirty="0"/>
              <a:t> to declare client.</a:t>
            </a:r>
          </a:p>
          <a:p>
            <a:pPr marL="0" indent="0">
              <a:buNone/>
            </a:pPr>
            <a:r>
              <a:rPr lang="en-US" sz="1100" dirty="0"/>
              <a:t>            </a:t>
            </a:r>
            <a:r>
              <a:rPr lang="en-US" sz="1100" dirty="0" err="1"/>
              <a:t>HttpClient</a:t>
            </a:r>
            <a:r>
              <a:rPr lang="en-US" sz="1100" dirty="0"/>
              <a:t> client = new </a:t>
            </a:r>
            <a:r>
              <a:rPr lang="en-US" sz="1100" dirty="0" err="1"/>
              <a:t>HttpClient</a:t>
            </a:r>
            <a:r>
              <a:rPr lang="en-US" sz="1100" dirty="0"/>
              <a:t>();</a:t>
            </a:r>
          </a:p>
          <a:p>
            <a:pPr marL="0" indent="0">
              <a:buNone/>
            </a:pPr>
            <a:endParaRPr lang="en-US" sz="1100" dirty="0"/>
          </a:p>
          <a:p>
            <a:pPr marL="0" indent="0">
              <a:buNone/>
            </a:pPr>
            <a:r>
              <a:rPr lang="en-US" sz="1100" dirty="0"/>
              <a:t>            // </a:t>
            </a:r>
            <a:r>
              <a:rPr lang="en-US" sz="1100" dirty="0" err="1"/>
              <a:t>GetStringAsync</a:t>
            </a:r>
            <a:r>
              <a:rPr lang="en-US" sz="1100" dirty="0"/>
              <a:t> returns a Task&lt;string&gt;. That means that when you await the</a:t>
            </a:r>
          </a:p>
          <a:p>
            <a:pPr marL="0" indent="0">
              <a:buNone/>
            </a:pPr>
            <a:r>
              <a:rPr lang="en-US" sz="1100" dirty="0"/>
              <a:t>            // task you'll get a string (</a:t>
            </a:r>
            <a:r>
              <a:rPr lang="en-US" sz="1100" dirty="0" err="1"/>
              <a:t>urlContents</a:t>
            </a:r>
            <a:r>
              <a:rPr lang="en-US" sz="1100" dirty="0"/>
              <a:t>).</a:t>
            </a:r>
          </a:p>
          <a:p>
            <a:pPr marL="0" indent="0">
              <a:buNone/>
            </a:pPr>
            <a:r>
              <a:rPr lang="en-US" sz="1100" dirty="0"/>
              <a:t>            Task&lt;string&gt; </a:t>
            </a:r>
            <a:r>
              <a:rPr lang="en-US" sz="1100" dirty="0" err="1"/>
              <a:t>getStringTask</a:t>
            </a:r>
            <a:r>
              <a:rPr lang="en-US" sz="1100" dirty="0"/>
              <a:t> = </a:t>
            </a:r>
            <a:r>
              <a:rPr lang="en-US" sz="1100" dirty="0" err="1"/>
              <a:t>client.GetStringAsync</a:t>
            </a:r>
            <a:r>
              <a:rPr lang="en-US" sz="1100" dirty="0"/>
              <a:t>("http://msdn.microsoft.com");</a:t>
            </a:r>
          </a:p>
          <a:p>
            <a:pPr marL="0" indent="0">
              <a:buNone/>
            </a:pPr>
            <a:endParaRPr lang="en-US" sz="1100" dirty="0"/>
          </a:p>
          <a:p>
            <a:pPr marL="0" indent="0">
              <a:buNone/>
            </a:pPr>
            <a:r>
              <a:rPr lang="en-US" sz="1100" dirty="0"/>
              <a:t>            // You can do work here that doesn't rely on the string from </a:t>
            </a:r>
            <a:r>
              <a:rPr lang="en-US" sz="1100" dirty="0" err="1"/>
              <a:t>GetStringAsync</a:t>
            </a:r>
            <a:r>
              <a:rPr lang="en-US" sz="1100" dirty="0"/>
              <a:t>.</a:t>
            </a:r>
          </a:p>
          <a:p>
            <a:pPr marL="0" indent="0">
              <a:buNone/>
            </a:pPr>
            <a:r>
              <a:rPr lang="en-US" sz="1100" dirty="0"/>
              <a:t>            </a:t>
            </a:r>
            <a:r>
              <a:rPr lang="en-US" sz="1100" dirty="0" err="1"/>
              <a:t>DoIndependentWork</a:t>
            </a:r>
            <a:r>
              <a:rPr lang="en-US" sz="1100" dirty="0"/>
              <a:t>();</a:t>
            </a:r>
          </a:p>
          <a:p>
            <a:pPr marL="0" indent="0">
              <a:buNone/>
            </a:pPr>
            <a:endParaRPr lang="en-US" sz="1100" dirty="0"/>
          </a:p>
          <a:p>
            <a:pPr marL="0" indent="0">
              <a:buNone/>
            </a:pPr>
            <a:r>
              <a:rPr lang="en-US" sz="1100" dirty="0"/>
              <a:t>            // The await operator suspends </a:t>
            </a:r>
            <a:r>
              <a:rPr lang="en-US" sz="1100" dirty="0" err="1"/>
              <a:t>AccessTheWebAsync</a:t>
            </a:r>
            <a:r>
              <a:rPr lang="en-US" sz="1100" dirty="0"/>
              <a:t>.</a:t>
            </a:r>
          </a:p>
          <a:p>
            <a:pPr marL="0" indent="0">
              <a:buNone/>
            </a:pPr>
            <a:r>
              <a:rPr lang="en-US" sz="1100" dirty="0"/>
              <a:t>            //  - </a:t>
            </a:r>
            <a:r>
              <a:rPr lang="en-US" sz="1100" dirty="0" err="1"/>
              <a:t>AccessTheWebAsync</a:t>
            </a:r>
            <a:r>
              <a:rPr lang="en-US" sz="1100" dirty="0"/>
              <a:t> can't continue until </a:t>
            </a:r>
            <a:r>
              <a:rPr lang="en-US" sz="1100" dirty="0" err="1"/>
              <a:t>getStringTask</a:t>
            </a:r>
            <a:r>
              <a:rPr lang="en-US" sz="1100" dirty="0"/>
              <a:t> is complete.</a:t>
            </a:r>
          </a:p>
          <a:p>
            <a:pPr marL="0" indent="0">
              <a:buNone/>
            </a:pPr>
            <a:r>
              <a:rPr lang="en-US" sz="1100" dirty="0"/>
              <a:t>            //  - Meanwhile, control returns to the caller of </a:t>
            </a:r>
            <a:r>
              <a:rPr lang="en-US" sz="1100" dirty="0" err="1"/>
              <a:t>AccessTheWebAsync</a:t>
            </a:r>
            <a:r>
              <a:rPr lang="en-US" sz="1100" dirty="0"/>
              <a:t>.</a:t>
            </a:r>
          </a:p>
          <a:p>
            <a:pPr marL="0" indent="0">
              <a:buNone/>
            </a:pPr>
            <a:r>
              <a:rPr lang="en-US" sz="1100" dirty="0"/>
              <a:t>            //  - Control resumes here when </a:t>
            </a:r>
            <a:r>
              <a:rPr lang="en-US" sz="1100" dirty="0" err="1"/>
              <a:t>getStringTask</a:t>
            </a:r>
            <a:r>
              <a:rPr lang="en-US" sz="1100" dirty="0"/>
              <a:t> is complete. </a:t>
            </a:r>
          </a:p>
          <a:p>
            <a:pPr marL="0" indent="0">
              <a:buNone/>
            </a:pPr>
            <a:r>
              <a:rPr lang="en-US" sz="1100" dirty="0"/>
              <a:t>            //  - The await operator then retrieves the string result from </a:t>
            </a:r>
            <a:r>
              <a:rPr lang="en-US" sz="1100" dirty="0" err="1"/>
              <a:t>getStringTask</a:t>
            </a:r>
            <a:r>
              <a:rPr lang="en-US" sz="1100" dirty="0"/>
              <a:t>.</a:t>
            </a:r>
          </a:p>
          <a:p>
            <a:pPr marL="0" indent="0">
              <a:buNone/>
            </a:pPr>
            <a:r>
              <a:rPr lang="en-US" sz="1100" dirty="0"/>
              <a:t>            string </a:t>
            </a:r>
            <a:r>
              <a:rPr lang="en-US" sz="1100" dirty="0" err="1"/>
              <a:t>urlContents</a:t>
            </a:r>
            <a:r>
              <a:rPr lang="en-US" sz="1100" dirty="0"/>
              <a:t> = await </a:t>
            </a:r>
            <a:r>
              <a:rPr lang="en-US" sz="1100" dirty="0" err="1"/>
              <a:t>getStringTask</a:t>
            </a:r>
            <a:r>
              <a:rPr lang="en-US" sz="1100" dirty="0"/>
              <a:t>;</a:t>
            </a:r>
          </a:p>
          <a:p>
            <a:pPr marL="0" indent="0">
              <a:buNone/>
            </a:pPr>
            <a:endParaRPr lang="en-US" sz="1100" dirty="0"/>
          </a:p>
          <a:p>
            <a:pPr marL="0" indent="0">
              <a:buNone/>
            </a:pPr>
            <a:r>
              <a:rPr lang="en-US" sz="1100" dirty="0"/>
              <a:t>            // The return statement specifies an integer result.</a:t>
            </a:r>
          </a:p>
          <a:p>
            <a:pPr marL="0" indent="0">
              <a:buNone/>
            </a:pPr>
            <a:r>
              <a:rPr lang="en-US" sz="1100" dirty="0"/>
              <a:t>            // Any methods that are awaiting </a:t>
            </a:r>
            <a:r>
              <a:rPr lang="en-US" sz="1100" dirty="0" err="1"/>
              <a:t>AccessTheWebAsync</a:t>
            </a:r>
            <a:r>
              <a:rPr lang="en-US" sz="1100" dirty="0"/>
              <a:t> retrieve the length value.</a:t>
            </a:r>
          </a:p>
          <a:p>
            <a:pPr marL="0" indent="0">
              <a:buNone/>
            </a:pPr>
            <a:r>
              <a:rPr lang="en-US" sz="1100" dirty="0"/>
              <a:t>            return </a:t>
            </a:r>
            <a:r>
              <a:rPr lang="en-US" sz="1100" dirty="0" err="1"/>
              <a:t>urlContents.Length</a:t>
            </a:r>
            <a:r>
              <a:rPr lang="en-US" sz="1100" dirty="0"/>
              <a:t>;</a:t>
            </a:r>
          </a:p>
          <a:p>
            <a:pPr marL="0" indent="0">
              <a:buNone/>
            </a:pPr>
            <a:r>
              <a:rPr lang="en-US" sz="1100" dirty="0"/>
              <a:t>        }</a:t>
            </a:r>
            <a:endParaRPr lang="en-US" sz="900" dirty="0"/>
          </a:p>
        </p:txBody>
      </p:sp>
    </p:spTree>
    <p:extLst>
      <p:ext uri="{BB962C8B-B14F-4D97-AF65-F5344CB8AC3E}">
        <p14:creationId xmlns:p14="http://schemas.microsoft.com/office/powerpoint/2010/main" val="2875373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68136" y="2664991"/>
            <a:ext cx="8343067" cy="2482732"/>
            <a:chOff x="72990" y="3654268"/>
            <a:chExt cx="8487656" cy="3433069"/>
          </a:xfrm>
        </p:grpSpPr>
        <p:sp>
          <p:nvSpPr>
            <p:cNvPr id="4"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5"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6" name="TextBox 5"/>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8"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9"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sp>
        <p:nvSpPr>
          <p:cNvPr id="10" name="Title 3"/>
          <p:cNvSpPr txBox="1">
            <a:spLocks/>
          </p:cNvSpPr>
          <p:nvPr/>
        </p:nvSpPr>
        <p:spPr>
          <a:xfrm>
            <a:off x="68136" y="1071922"/>
            <a:ext cx="3937000" cy="8636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kern="1200">
                <a:solidFill>
                  <a:schemeClr val="bg1"/>
                </a:solidFill>
                <a:latin typeface="+mj-lt"/>
                <a:ea typeface="+mj-ea"/>
                <a:cs typeface="+mj-cs"/>
              </a:defRPr>
            </a:lvl1pPr>
          </a:lstStyle>
          <a:p>
            <a:r>
              <a:rPr lang="en-US" altLang="en-US" smtClean="0"/>
              <a:t>Thank You!</a:t>
            </a:r>
            <a:endParaRPr lang="en-US" altLang="en-US" dirty="0"/>
          </a:p>
        </p:txBody>
      </p:sp>
      <p:grpSp>
        <p:nvGrpSpPr>
          <p:cNvPr id="11" name="Group 2"/>
          <p:cNvGrpSpPr>
            <a:grpSpLocks/>
          </p:cNvGrpSpPr>
          <p:nvPr/>
        </p:nvGrpSpPr>
        <p:grpSpPr bwMode="auto">
          <a:xfrm>
            <a:off x="68136" y="2664991"/>
            <a:ext cx="8343067" cy="2482732"/>
            <a:chOff x="72990" y="3654268"/>
            <a:chExt cx="8487656" cy="3433069"/>
          </a:xfrm>
        </p:grpSpPr>
        <p:sp>
          <p:nvSpPr>
            <p:cNvPr id="12"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13"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14" name="TextBox 13"/>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15"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16"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7"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18" name="Group 17"/>
          <p:cNvGrpSpPr/>
          <p:nvPr/>
        </p:nvGrpSpPr>
        <p:grpSpPr>
          <a:xfrm rot="556970">
            <a:off x="4680873" y="1326895"/>
            <a:ext cx="3303211" cy="1747706"/>
            <a:chOff x="8026516" y="4231470"/>
            <a:chExt cx="3836645" cy="2253858"/>
          </a:xfrm>
        </p:grpSpPr>
        <p:sp>
          <p:nvSpPr>
            <p:cNvPr id="19" name="Rectangle 18"/>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0"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smtClean="0">
                  <a:latin typeface="Calibri" pitchFamily="34" charset="0"/>
                  <a:cs typeface="Arial" charset="0"/>
                </a:rPr>
                <a:t>Name: </a:t>
              </a:r>
              <a:r>
                <a:rPr lang="en-US" sz="900" b="1" dirty="0" err="1" smtClean="0">
                  <a:latin typeface="Calibri" pitchFamily="34" charset="0"/>
                  <a:cs typeface="Arial" charset="0"/>
                </a:rPr>
                <a:t>Abhay</a:t>
              </a:r>
              <a:r>
                <a:rPr lang="en-US" sz="900" b="1" dirty="0" smtClean="0">
                  <a:latin typeface="Calibri" pitchFamily="34" charset="0"/>
                  <a:cs typeface="Arial" charset="0"/>
                </a:rPr>
                <a:t> Kumar</a:t>
              </a:r>
              <a:endParaRPr lang="en-US" sz="900" b="1" dirty="0">
                <a:latin typeface="Calibri" pitchFamily="34" charset="0"/>
                <a:cs typeface="Arial" charset="0"/>
              </a:endParaRPr>
            </a:p>
            <a:p>
              <a:r>
                <a:rPr lang="en-US" sz="900" dirty="0" smtClean="0">
                  <a:latin typeface="Calibri" pitchFamily="34" charset="0"/>
                  <a:cs typeface="Arial" charset="0"/>
                </a:rPr>
                <a:t>Designation: Senior Software Developer.</a:t>
              </a:r>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Mobile: </a:t>
              </a:r>
              <a:r>
                <a:rPr lang="en-US" sz="900" dirty="0" smtClean="0">
                  <a:latin typeface="Calibri" pitchFamily="34" charset="0"/>
                  <a:cs typeface="Arial" charset="0"/>
                </a:rPr>
                <a:t>+91-9970153471 </a:t>
              </a:r>
              <a:endParaRPr lang="en-US" sz="900" dirty="0">
                <a:latin typeface="Calibri" pitchFamily="34" charset="0"/>
                <a:cs typeface="Arial" charset="0"/>
              </a:endParaRPr>
            </a:p>
            <a:p>
              <a:r>
                <a:rPr lang="en-US" sz="900" dirty="0" smtClean="0">
                  <a:latin typeface="Calibri" pitchFamily="34" charset="0"/>
                  <a:cs typeface="Arial" charset="0"/>
                </a:rPr>
                <a:t>Abhay.singh@xoriant.com</a:t>
              </a:r>
              <a:endParaRPr lang="en-US" sz="900" dirty="0">
                <a:latin typeface="Calibri" pitchFamily="34" charset="0"/>
                <a:cs typeface="Arial" charset="0"/>
              </a:endParaRP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21"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7199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 The world of multi-threading on modern hardware</a:t>
            </a:r>
          </a:p>
        </p:txBody>
      </p:sp>
      <p:sp>
        <p:nvSpPr>
          <p:cNvPr id="3" name="Content Placeholder 2"/>
          <p:cNvSpPr>
            <a:spLocks noGrp="1"/>
          </p:cNvSpPr>
          <p:nvPr>
            <p:ph idx="1"/>
          </p:nvPr>
        </p:nvSpPr>
        <p:spPr/>
        <p:txBody>
          <a:bodyPr>
            <a:noAutofit/>
          </a:bodyPr>
          <a:lstStyle/>
          <a:p>
            <a:pPr marL="0" indent="0">
              <a:buNone/>
            </a:pPr>
            <a:r>
              <a:rPr lang="en-US" sz="2400" dirty="0"/>
              <a:t>Background - The world of multi-threading on modern hardware</a:t>
            </a:r>
          </a:p>
          <a:p>
            <a:r>
              <a:rPr lang="en-US" sz="2400" dirty="0" smtClean="0"/>
              <a:t>Single core</a:t>
            </a:r>
          </a:p>
          <a:p>
            <a:r>
              <a:rPr lang="en-US" sz="2400" dirty="0" smtClean="0"/>
              <a:t>Thread Context Switching</a:t>
            </a:r>
          </a:p>
          <a:p>
            <a:r>
              <a:rPr lang="en-US" sz="2400" dirty="0" smtClean="0"/>
              <a:t>Multiple Core</a:t>
            </a:r>
          </a:p>
          <a:p>
            <a:pPr marL="0" indent="0">
              <a:buNone/>
            </a:pPr>
            <a:endParaRPr lang="en-US" sz="2400" dirty="0" smtClean="0"/>
          </a:p>
          <a:p>
            <a:pPr marL="0" indent="0">
              <a:buNone/>
            </a:pPr>
            <a:r>
              <a:rPr lang="en-US" sz="2400" b="1" dirty="0"/>
              <a:t>Note</a:t>
            </a:r>
            <a:r>
              <a:rPr lang="en-US" sz="2400" dirty="0"/>
              <a:t>: Always remember having multiple CPUs and multiple Cores are different things. In case of multiple CPU you will have more than one physical CPU attached to your motherboard (not common in home PCs or desktop computers). In case of multiple core you will have SINGLE CPU attached to your motherboard but because of multiple cores your CPU can actually perform more than one instruction in parallel.</a:t>
            </a:r>
          </a:p>
        </p:txBody>
      </p:sp>
    </p:spTree>
    <p:extLst>
      <p:ext uri="{BB962C8B-B14F-4D97-AF65-F5344CB8AC3E}">
        <p14:creationId xmlns:p14="http://schemas.microsoft.com/office/powerpoint/2010/main" val="135227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programs - What does it really mean</a:t>
            </a:r>
          </a:p>
        </p:txBody>
      </p:sp>
      <p:sp>
        <p:nvSpPr>
          <p:cNvPr id="3" name="Content Placeholder 2"/>
          <p:cNvSpPr>
            <a:spLocks noGrp="1"/>
          </p:cNvSpPr>
          <p:nvPr>
            <p:ph idx="1"/>
          </p:nvPr>
        </p:nvSpPr>
        <p:spPr/>
        <p:txBody>
          <a:bodyPr>
            <a:normAutofit/>
          </a:bodyPr>
          <a:lstStyle/>
          <a:p>
            <a:pPr marL="0" indent="0">
              <a:buNone/>
            </a:pPr>
            <a:r>
              <a:rPr lang="en-US" dirty="0"/>
              <a:t>Multi-threaded programs - What does it really </a:t>
            </a:r>
            <a:r>
              <a:rPr lang="en-US" dirty="0" smtClean="0"/>
              <a:t>mean</a:t>
            </a:r>
          </a:p>
          <a:p>
            <a:pPr marL="0" indent="0">
              <a:buNone/>
            </a:pPr>
            <a:r>
              <a:rPr lang="en-US" sz="2000" dirty="0" smtClean="0"/>
              <a:t>Threads </a:t>
            </a:r>
            <a:r>
              <a:rPr lang="en-US" sz="2000" dirty="0"/>
              <a:t>are the smallest unit of execution scheduled by the operating system.  Any program or application has a minimum of one thread be it your </a:t>
            </a:r>
            <a:r>
              <a:rPr lang="en-US" sz="2000" dirty="0" smtClean="0"/>
              <a:t>ASP.net </a:t>
            </a:r>
            <a:r>
              <a:rPr lang="en-US" sz="2000" dirty="0"/>
              <a:t>application or a console window </a:t>
            </a:r>
            <a:r>
              <a:rPr lang="en-US" sz="2000" dirty="0" smtClean="0"/>
              <a:t>application.</a:t>
            </a:r>
            <a:r>
              <a:rPr lang="en-US" sz="2000" dirty="0"/>
              <a:t> If you want to do work more fast you will have to employ multiple threads running in </a:t>
            </a:r>
            <a:r>
              <a:rPr lang="en-US" sz="2000" dirty="0" smtClean="0"/>
              <a:t>parallel but </a:t>
            </a:r>
            <a:r>
              <a:rPr lang="en-US" sz="2000" dirty="0"/>
              <a:t>when there are more units of execution then there are </a:t>
            </a:r>
            <a:r>
              <a:rPr lang="en-US" sz="2000" dirty="0" smtClean="0"/>
              <a:t>more possibilities </a:t>
            </a:r>
            <a:r>
              <a:rPr lang="en-US" sz="2000" dirty="0"/>
              <a:t>of making a mess due to wrong thread synchronization, data corruption, dead-locks, endless wait, unresponsive UI </a:t>
            </a:r>
            <a:r>
              <a:rPr lang="en-US" sz="2000" dirty="0" smtClean="0"/>
              <a:t>.</a:t>
            </a:r>
            <a:endParaRPr lang="en-US" sz="2000" dirty="0"/>
          </a:p>
        </p:txBody>
      </p:sp>
    </p:spTree>
    <p:extLst>
      <p:ext uri="{BB962C8B-B14F-4D97-AF65-F5344CB8AC3E}">
        <p14:creationId xmlns:p14="http://schemas.microsoft.com/office/powerpoint/2010/main" val="135227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CPU Configuration of my computer</a:t>
            </a:r>
            <a:endParaRPr lang="en-US" dirty="0"/>
          </a:p>
        </p:txBody>
      </p:sp>
      <p:sp>
        <p:nvSpPr>
          <p:cNvPr id="3" name="Content Placeholder 2"/>
          <p:cNvSpPr>
            <a:spLocks noGrp="1"/>
          </p:cNvSpPr>
          <p:nvPr>
            <p:ph idx="1"/>
          </p:nvPr>
        </p:nvSpPr>
        <p:spPr/>
        <p:txBody>
          <a:bodyPr>
            <a:normAutofit/>
          </a:bodyPr>
          <a:lstStyle/>
          <a:p>
            <a:pPr marL="0" indent="0">
              <a:buNone/>
            </a:pPr>
            <a:r>
              <a:rPr lang="en-US" dirty="0"/>
              <a:t>CPU Configuration of my </a:t>
            </a:r>
            <a:r>
              <a:rPr lang="en-US" dirty="0" smtClean="0"/>
              <a:t>computer</a:t>
            </a:r>
          </a:p>
          <a:p>
            <a:pPr marL="0" indent="0">
              <a:buNone/>
            </a:pPr>
            <a:endParaRPr lang="en-US" dirty="0" smtClean="0"/>
          </a:p>
        </p:txBody>
      </p:sp>
    </p:spTree>
    <p:extLst>
      <p:ext uri="{BB962C8B-B14F-4D97-AF65-F5344CB8AC3E}">
        <p14:creationId xmlns:p14="http://schemas.microsoft.com/office/powerpoint/2010/main" val="135227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 The evolution in FCL</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Problem </a:t>
            </a:r>
            <a:r>
              <a:rPr lang="en-US" b="1" dirty="0"/>
              <a:t>Statement</a:t>
            </a:r>
            <a:r>
              <a:rPr lang="en-US" dirty="0"/>
              <a:t>: I want to get the sum of first 1 million natural numbers as quickly as possible</a:t>
            </a:r>
            <a:r>
              <a:rPr lang="en-US" dirty="0" smtClean="0"/>
              <a:t>.</a:t>
            </a:r>
          </a:p>
          <a:p>
            <a:pPr marL="0" indent="0">
              <a:buNone/>
            </a:pPr>
            <a:r>
              <a:rPr lang="en-US" b="1" dirty="0"/>
              <a:t>Solution # 1 (Very Basic) </a:t>
            </a:r>
            <a:r>
              <a:rPr lang="en-US" dirty="0" smtClean="0"/>
              <a:t>:</a:t>
            </a:r>
          </a:p>
          <a:p>
            <a:pPr marL="0" indent="0">
              <a:buNone/>
            </a:pPr>
            <a:r>
              <a:rPr lang="en-US" dirty="0"/>
              <a:t>private void </a:t>
            </a:r>
            <a:r>
              <a:rPr lang="en-US" dirty="0" err="1"/>
              <a:t>btnSumUsingFor_Click</a:t>
            </a:r>
            <a:r>
              <a:rPr lang="en-US" dirty="0"/>
              <a:t>(object sender, </a:t>
            </a:r>
            <a:r>
              <a:rPr lang="en-US" dirty="0" err="1"/>
              <a:t>EventArgs</a:t>
            </a:r>
            <a:r>
              <a:rPr lang="en-US" dirty="0"/>
              <a:t> e)</a:t>
            </a:r>
          </a:p>
          <a:p>
            <a:pPr marL="0" indent="0">
              <a:buNone/>
            </a:pPr>
            <a:r>
              <a:rPr lang="en-US" dirty="0"/>
              <a:t>        {</a:t>
            </a:r>
          </a:p>
          <a:p>
            <a:pPr marL="0" indent="0">
              <a:buNone/>
            </a:pPr>
            <a:r>
              <a:rPr lang="nn-NO" dirty="0" smtClean="0"/>
              <a:t>	   for </a:t>
            </a:r>
            <a:r>
              <a:rPr lang="nn-NO" dirty="0"/>
              <a:t>(var i = 0; i &lt; 1000000; i++)</a:t>
            </a:r>
          </a:p>
          <a:p>
            <a:pPr marL="0" indent="0">
              <a:buNone/>
            </a:pPr>
            <a:r>
              <a:rPr lang="en-US" dirty="0"/>
              <a:t>            {</a:t>
            </a:r>
          </a:p>
          <a:p>
            <a:pPr marL="0" indent="0">
              <a:buNone/>
            </a:pPr>
            <a:r>
              <a:rPr lang="en-US" dirty="0"/>
              <a:t>                _</a:t>
            </a:r>
            <a:r>
              <a:rPr lang="en-US" dirty="0" err="1"/>
              <a:t>grandTotal</a:t>
            </a:r>
            <a:r>
              <a:rPr lang="en-US" dirty="0"/>
              <a:t> += </a:t>
            </a:r>
            <a:r>
              <a:rPr lang="en-US" dirty="0" err="1"/>
              <a:t>i</a:t>
            </a:r>
            <a:r>
              <a:rPr lang="en-US" dirty="0"/>
              <a:t> + 1;</a:t>
            </a:r>
          </a:p>
          <a:p>
            <a:pPr marL="0" indent="0">
              <a:buNone/>
            </a:pPr>
            <a:r>
              <a:rPr lang="en-US" dirty="0"/>
              <a:t>            }</a:t>
            </a:r>
          </a:p>
          <a:p>
            <a:pPr marL="0" indent="0">
              <a:buNone/>
            </a:pPr>
            <a:r>
              <a:rPr lang="en-US" dirty="0" smtClean="0"/>
              <a:t>	    </a:t>
            </a:r>
            <a:r>
              <a:rPr lang="en-US" dirty="0" err="1" smtClean="0"/>
              <a:t>MessageBox.Show</a:t>
            </a:r>
            <a:r>
              <a:rPr lang="en-US" dirty="0" smtClean="0"/>
              <a:t>(</a:t>
            </a:r>
            <a:r>
              <a:rPr lang="en-US" dirty="0" err="1" smtClean="0"/>
              <a:t>String.Format</a:t>
            </a:r>
            <a:r>
              <a:rPr lang="en-US" dirty="0"/>
              <a:t>("Sum total of all the numbers in the array is {0}. It took {1} </a:t>
            </a:r>
            <a:r>
              <a:rPr lang="en-US" dirty="0" err="1"/>
              <a:t>miliseconds</a:t>
            </a:r>
            <a:r>
              <a:rPr lang="en-US" dirty="0"/>
              <a:t> to perform this sum.", _</a:t>
            </a:r>
            <a:r>
              <a:rPr lang="en-US" dirty="0" err="1"/>
              <a:t>grandTotal</a:t>
            </a:r>
            <a:r>
              <a:rPr lang="en-US" dirty="0"/>
              <a:t>, </a:t>
            </a:r>
            <a:r>
              <a:rPr lang="en-US" dirty="0" err="1"/>
              <a:t>stopwatch.ElapsedMilliseconds</a:t>
            </a:r>
            <a:r>
              <a:rPr lang="en-US" dirty="0"/>
              <a:t>));</a:t>
            </a:r>
          </a:p>
          <a:p>
            <a:pPr marL="0" indent="0">
              <a:buNone/>
            </a:pPr>
            <a:r>
              <a:rPr lang="en-US" dirty="0" smtClean="0"/>
              <a:t>           _</a:t>
            </a:r>
            <a:r>
              <a:rPr lang="en-US" dirty="0" err="1"/>
              <a:t>grandTotal</a:t>
            </a:r>
            <a:r>
              <a:rPr lang="en-US" dirty="0"/>
              <a:t> = 0;</a:t>
            </a:r>
          </a:p>
          <a:p>
            <a:pPr marL="0" indent="0">
              <a:buNone/>
            </a:pPr>
            <a:r>
              <a:rPr lang="en-US" dirty="0"/>
              <a:t>        }</a:t>
            </a:r>
            <a:endParaRPr lang="en-US" dirty="0" smtClean="0"/>
          </a:p>
          <a:p>
            <a:pPr marL="0" indent="0">
              <a:buNone/>
            </a:pPr>
            <a:endParaRPr lang="en-US" dirty="0" smtClean="0"/>
          </a:p>
        </p:txBody>
      </p:sp>
    </p:spTree>
    <p:extLst>
      <p:ext uri="{BB962C8B-B14F-4D97-AF65-F5344CB8AC3E}">
        <p14:creationId xmlns:p14="http://schemas.microsoft.com/office/powerpoint/2010/main" val="2520033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 The evolution in FCL</a:t>
            </a:r>
          </a:p>
        </p:txBody>
      </p:sp>
      <p:sp>
        <p:nvSpPr>
          <p:cNvPr id="3" name="Content Placeholder 2"/>
          <p:cNvSpPr>
            <a:spLocks noGrp="1"/>
          </p:cNvSpPr>
          <p:nvPr>
            <p:ph idx="1"/>
          </p:nvPr>
        </p:nvSpPr>
        <p:spPr/>
        <p:txBody>
          <a:bodyPr>
            <a:normAutofit fontScale="40000" lnSpcReduction="20000"/>
          </a:bodyPr>
          <a:lstStyle/>
          <a:p>
            <a:pPr marL="0" indent="0">
              <a:buNone/>
            </a:pPr>
            <a:r>
              <a:rPr lang="en-US" b="1" dirty="0"/>
              <a:t>Solution # 2 (Introducing Multi-threading</a:t>
            </a:r>
            <a:r>
              <a:rPr lang="en-US" b="1" dirty="0" smtClean="0"/>
              <a:t>)</a:t>
            </a:r>
            <a:r>
              <a:rPr lang="en-US" dirty="0" smtClean="0"/>
              <a:t>:</a:t>
            </a:r>
          </a:p>
          <a:p>
            <a:pPr marL="0" indent="0">
              <a:buNone/>
            </a:pPr>
            <a:r>
              <a:rPr lang="en-US" dirty="0"/>
              <a:t>private </a:t>
            </a:r>
            <a:r>
              <a:rPr lang="en-US" dirty="0" err="1"/>
              <a:t>int</a:t>
            </a:r>
            <a:r>
              <a:rPr lang="en-US" dirty="0"/>
              <a:t> _</a:t>
            </a:r>
            <a:r>
              <a:rPr lang="en-US" dirty="0" err="1"/>
              <a:t>grandTotal</a:t>
            </a:r>
            <a:r>
              <a:rPr lang="en-US" dirty="0"/>
              <a:t>;</a:t>
            </a:r>
          </a:p>
          <a:p>
            <a:pPr marL="0" indent="0">
              <a:buNone/>
            </a:pPr>
            <a:r>
              <a:rPr lang="en-US" dirty="0" smtClean="0"/>
              <a:t>private </a:t>
            </a:r>
            <a:r>
              <a:rPr lang="en-US" dirty="0"/>
              <a:t>void </a:t>
            </a:r>
            <a:r>
              <a:rPr lang="en-US" dirty="0" err="1"/>
              <a:t>btnNormalThreading_Click</a:t>
            </a:r>
            <a:r>
              <a:rPr lang="en-US" dirty="0"/>
              <a:t>(object sender, </a:t>
            </a:r>
            <a:r>
              <a:rPr lang="en-US" dirty="0" err="1"/>
              <a:t>EventArgs</a:t>
            </a:r>
            <a:r>
              <a:rPr lang="en-US" dirty="0"/>
              <a:t> e)</a:t>
            </a:r>
          </a:p>
          <a:p>
            <a:pPr marL="0" indent="0">
              <a:buNone/>
            </a:pPr>
            <a:r>
              <a:rPr lang="en-US" dirty="0"/>
              <a:t>        {</a:t>
            </a:r>
          </a:p>
          <a:p>
            <a:pPr marL="0" indent="0">
              <a:buNone/>
            </a:pPr>
            <a:r>
              <a:rPr lang="en-US" dirty="0" smtClean="0"/>
              <a:t>           List&lt;Thread</a:t>
            </a:r>
            <a:r>
              <a:rPr lang="en-US" dirty="0"/>
              <a:t>&gt; </a:t>
            </a:r>
            <a:r>
              <a:rPr lang="en-US" dirty="0" err="1"/>
              <a:t>threadList</a:t>
            </a:r>
            <a:r>
              <a:rPr lang="en-US" dirty="0"/>
              <a:t> = new List&lt;Thread&gt;();</a:t>
            </a:r>
          </a:p>
          <a:p>
            <a:pPr marL="0" indent="0">
              <a:buNone/>
            </a:pPr>
            <a:r>
              <a:rPr lang="nn-NO" dirty="0" smtClean="0"/>
              <a:t>            </a:t>
            </a:r>
            <a:r>
              <a:rPr lang="nn-NO" dirty="0"/>
              <a:t>for (var i = 0L; i &lt; 10; i++)</a:t>
            </a:r>
          </a:p>
          <a:p>
            <a:pPr marL="0" indent="0">
              <a:buNone/>
            </a:pPr>
            <a:r>
              <a:rPr lang="en-US" dirty="0"/>
              <a:t>            {</a:t>
            </a:r>
          </a:p>
          <a:p>
            <a:pPr marL="0" indent="0">
              <a:buNone/>
            </a:pPr>
            <a:r>
              <a:rPr lang="en-US" dirty="0"/>
              <a:t>                </a:t>
            </a:r>
            <a:r>
              <a:rPr lang="en-US" dirty="0" err="1"/>
              <a:t>var</a:t>
            </a:r>
            <a:r>
              <a:rPr lang="en-US" dirty="0"/>
              <a:t> </a:t>
            </a:r>
            <a:r>
              <a:rPr lang="en-US" dirty="0" err="1"/>
              <a:t>threadStart</a:t>
            </a:r>
            <a:r>
              <a:rPr lang="en-US" dirty="0"/>
              <a:t> = new </a:t>
            </a:r>
            <a:r>
              <a:rPr lang="en-US" dirty="0" err="1"/>
              <a:t>ParameterizedThreadStart</a:t>
            </a:r>
            <a:r>
              <a:rPr lang="en-US" dirty="0"/>
              <a:t>(</a:t>
            </a:r>
            <a:r>
              <a:rPr lang="en-US" dirty="0" err="1"/>
              <a:t>AddNumbersWithoutThreadSynchronization</a:t>
            </a:r>
            <a:r>
              <a:rPr lang="en-US" dirty="0"/>
              <a:t>);</a:t>
            </a:r>
          </a:p>
          <a:p>
            <a:pPr marL="0" indent="0">
              <a:buNone/>
            </a:pPr>
            <a:r>
              <a:rPr lang="en-US" dirty="0"/>
              <a:t>                </a:t>
            </a:r>
            <a:r>
              <a:rPr lang="en-US" dirty="0" err="1"/>
              <a:t>var</a:t>
            </a:r>
            <a:r>
              <a:rPr lang="en-US" dirty="0"/>
              <a:t> thread = new Thread(</a:t>
            </a:r>
            <a:r>
              <a:rPr lang="en-US" dirty="0" err="1"/>
              <a:t>threadStart</a:t>
            </a:r>
            <a:r>
              <a:rPr lang="en-US" dirty="0"/>
              <a:t>);</a:t>
            </a:r>
          </a:p>
          <a:p>
            <a:pPr marL="0" indent="0">
              <a:buNone/>
            </a:pPr>
            <a:r>
              <a:rPr lang="en-US" dirty="0"/>
              <a:t>                </a:t>
            </a:r>
            <a:r>
              <a:rPr lang="en-US" dirty="0" err="1"/>
              <a:t>thread.Start</a:t>
            </a:r>
            <a:r>
              <a:rPr lang="en-US" dirty="0"/>
              <a:t>(</a:t>
            </a:r>
            <a:r>
              <a:rPr lang="en-US" dirty="0" err="1"/>
              <a:t>i</a:t>
            </a:r>
            <a:r>
              <a:rPr lang="en-US" dirty="0"/>
              <a:t> * 100000 + 1);</a:t>
            </a:r>
          </a:p>
          <a:p>
            <a:pPr marL="0" indent="0">
              <a:buNone/>
            </a:pPr>
            <a:r>
              <a:rPr lang="en-US" dirty="0"/>
              <a:t>                </a:t>
            </a:r>
            <a:r>
              <a:rPr lang="en-US" dirty="0" err="1"/>
              <a:t>threadList.Add</a:t>
            </a:r>
            <a:r>
              <a:rPr lang="en-US" dirty="0"/>
              <a:t>(thread);</a:t>
            </a:r>
          </a:p>
          <a:p>
            <a:pPr marL="0" indent="0">
              <a:buNone/>
            </a:pPr>
            <a:r>
              <a:rPr lang="en-US" dirty="0"/>
              <a:t>            }</a:t>
            </a:r>
          </a:p>
          <a:p>
            <a:pPr marL="0" indent="0">
              <a:buNone/>
            </a:pPr>
            <a:endParaRPr lang="en-US" dirty="0"/>
          </a:p>
          <a:p>
            <a:pPr marL="0" indent="0">
              <a:buNone/>
            </a:pPr>
            <a:r>
              <a:rPr lang="en-US" dirty="0"/>
              <a:t>            </a:t>
            </a:r>
            <a:r>
              <a:rPr lang="en-US" dirty="0" err="1"/>
              <a:t>foreach</a:t>
            </a:r>
            <a:r>
              <a:rPr lang="en-US" dirty="0"/>
              <a:t> (</a:t>
            </a:r>
            <a:r>
              <a:rPr lang="en-US" dirty="0" err="1"/>
              <a:t>var</a:t>
            </a:r>
            <a:r>
              <a:rPr lang="en-US" dirty="0"/>
              <a:t> </a:t>
            </a:r>
            <a:r>
              <a:rPr lang="en-US" dirty="0" err="1"/>
              <a:t>curthread</a:t>
            </a:r>
            <a:r>
              <a:rPr lang="en-US" dirty="0"/>
              <a:t> in </a:t>
            </a:r>
            <a:r>
              <a:rPr lang="en-US" dirty="0" err="1"/>
              <a:t>threadList</a:t>
            </a:r>
            <a:r>
              <a:rPr lang="en-US" dirty="0"/>
              <a:t>)</a:t>
            </a:r>
          </a:p>
          <a:p>
            <a:pPr marL="0" indent="0">
              <a:buNone/>
            </a:pPr>
            <a:r>
              <a:rPr lang="en-US" dirty="0"/>
              <a:t>            {</a:t>
            </a:r>
          </a:p>
          <a:p>
            <a:pPr marL="0" indent="0">
              <a:buNone/>
            </a:pPr>
            <a:r>
              <a:rPr lang="en-US" dirty="0"/>
              <a:t>                //wait for each thread to finish one by one.</a:t>
            </a:r>
          </a:p>
          <a:p>
            <a:pPr marL="0" indent="0">
              <a:buNone/>
            </a:pPr>
            <a:r>
              <a:rPr lang="en-US" dirty="0"/>
              <a:t>                </a:t>
            </a:r>
            <a:r>
              <a:rPr lang="en-US" dirty="0" err="1"/>
              <a:t>curthread.Join</a:t>
            </a:r>
            <a:r>
              <a:rPr lang="en-US" dirty="0"/>
              <a:t>();</a:t>
            </a:r>
          </a:p>
          <a:p>
            <a:pPr marL="0" indent="0">
              <a:buNone/>
            </a:pPr>
            <a:r>
              <a:rPr lang="en-US" dirty="0"/>
              <a:t>            }</a:t>
            </a:r>
          </a:p>
          <a:p>
            <a:pPr marL="0" indent="0">
              <a:buNone/>
            </a:pPr>
            <a:r>
              <a:rPr lang="en-US" dirty="0"/>
              <a:t>            </a:t>
            </a:r>
            <a:r>
              <a:rPr lang="en-US" dirty="0" err="1"/>
              <a:t>MessageBox.Show</a:t>
            </a:r>
            <a:r>
              <a:rPr lang="en-US" dirty="0"/>
              <a:t>(</a:t>
            </a:r>
            <a:r>
              <a:rPr lang="en-US" dirty="0" err="1"/>
              <a:t>String.Format</a:t>
            </a:r>
            <a:r>
              <a:rPr lang="en-US" dirty="0"/>
              <a:t>("Sum total of all the numbers in the array is {0}. It took {1} </a:t>
            </a:r>
            <a:r>
              <a:rPr lang="en-US" dirty="0" err="1"/>
              <a:t>miliseconds</a:t>
            </a:r>
            <a:r>
              <a:rPr lang="en-US" dirty="0"/>
              <a:t> to perform this sum.", _</a:t>
            </a:r>
            <a:r>
              <a:rPr lang="en-US" dirty="0" err="1"/>
              <a:t>grandTotal</a:t>
            </a:r>
            <a:r>
              <a:rPr lang="en-US" dirty="0"/>
              <a:t>, </a:t>
            </a:r>
            <a:r>
              <a:rPr lang="en-US" dirty="0" err="1"/>
              <a:t>stopwatch.ElapsedMilliseconds</a:t>
            </a:r>
            <a:r>
              <a:rPr lang="en-US" dirty="0" smtClean="0"/>
              <a:t>));</a:t>
            </a:r>
          </a:p>
          <a:p>
            <a:pPr marL="0" indent="0">
              <a:buNone/>
            </a:pPr>
            <a:r>
              <a:rPr lang="en-US" dirty="0"/>
              <a:t> </a:t>
            </a:r>
            <a:r>
              <a:rPr lang="en-US" dirty="0" smtClean="0"/>
              <a:t>         _</a:t>
            </a:r>
            <a:r>
              <a:rPr lang="en-US" dirty="0" err="1" smtClean="0"/>
              <a:t>grandTotal</a:t>
            </a:r>
            <a:r>
              <a:rPr lang="en-US" dirty="0" smtClean="0"/>
              <a:t> = 0;</a:t>
            </a:r>
          </a:p>
          <a:p>
            <a:pPr marL="0" indent="0">
              <a:buNone/>
            </a:pPr>
            <a:r>
              <a:rPr lang="en-US" dirty="0" smtClean="0"/>
              <a:t>        </a:t>
            </a:r>
            <a:r>
              <a:rPr lang="en-US" dirty="0"/>
              <a:t>}</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74039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 The evolution in FCL</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 private void </a:t>
            </a:r>
            <a:r>
              <a:rPr lang="en-US" dirty="0" err="1"/>
              <a:t>AddNumbersWithoutThreadSynchronization</a:t>
            </a:r>
            <a:r>
              <a:rPr lang="en-US" dirty="0"/>
              <a:t>(object </a:t>
            </a:r>
            <a:r>
              <a:rPr lang="en-US" dirty="0" err="1"/>
              <a:t>lowerBound</a:t>
            </a:r>
            <a:r>
              <a:rPr lang="en-US" dirty="0"/>
              <a:t>)</a:t>
            </a:r>
          </a:p>
          <a:p>
            <a:pPr marL="0" indent="0">
              <a:buNone/>
            </a:pPr>
            <a:r>
              <a:rPr lang="en-US" dirty="0"/>
              <a:t>        </a:t>
            </a:r>
            <a:r>
              <a:rPr lang="en-US" dirty="0" smtClean="0"/>
              <a:t>{</a:t>
            </a:r>
          </a:p>
          <a:p>
            <a:pPr marL="800100" lvl="2" indent="0">
              <a:buNone/>
            </a:pPr>
            <a:r>
              <a:rPr lang="en-US" i="1" dirty="0" smtClean="0"/>
              <a:t>// Below </a:t>
            </a:r>
            <a:r>
              <a:rPr lang="en-US" i="1" dirty="0"/>
              <a:t>line if uncommented will result in an </a:t>
            </a:r>
            <a:r>
              <a:rPr lang="en-US" i="1" dirty="0" err="1"/>
              <a:t>invalidOperationException</a:t>
            </a:r>
            <a:r>
              <a:rPr lang="en-US" i="1" dirty="0"/>
              <a:t> </a:t>
            </a:r>
            <a:r>
              <a:rPr lang="en-US" i="1" dirty="0" smtClean="0"/>
              <a:t>as </a:t>
            </a:r>
            <a:r>
              <a:rPr lang="en-US" i="1" dirty="0" err="1"/>
              <a:t>lblTotal</a:t>
            </a:r>
            <a:r>
              <a:rPr lang="en-US" i="1" dirty="0"/>
              <a:t> is owned </a:t>
            </a:r>
            <a:r>
              <a:rPr lang="en-US" i="1" dirty="0" smtClean="0"/>
              <a:t> by </a:t>
            </a:r>
            <a:r>
              <a:rPr lang="en-US" i="1" dirty="0"/>
              <a:t>the UI </a:t>
            </a:r>
            <a:r>
              <a:rPr lang="en-US" i="1" dirty="0" smtClean="0"/>
              <a:t>thread </a:t>
            </a:r>
            <a:r>
              <a:rPr lang="en-US" i="1" dirty="0"/>
              <a:t>and you can not updated it from a background thread. </a:t>
            </a:r>
          </a:p>
          <a:p>
            <a:pPr marL="800100" lvl="2" indent="0">
              <a:buNone/>
            </a:pPr>
            <a:endParaRPr lang="en-US" i="1" dirty="0" smtClean="0"/>
          </a:p>
          <a:p>
            <a:pPr marL="0" lvl="2" indent="0">
              <a:buNone/>
            </a:pPr>
            <a:r>
              <a:rPr lang="en-US" sz="3300" dirty="0" smtClean="0"/>
              <a:t>            // </a:t>
            </a:r>
            <a:r>
              <a:rPr lang="en-US" sz="3300" dirty="0" err="1" smtClean="0"/>
              <a:t>lblTotal.Text</a:t>
            </a:r>
            <a:r>
              <a:rPr lang="en-US" sz="3300" dirty="0" smtClean="0"/>
              <a:t> </a:t>
            </a:r>
            <a:r>
              <a:rPr lang="en-US" sz="3300" dirty="0"/>
              <a:t>= "2";</a:t>
            </a:r>
          </a:p>
          <a:p>
            <a:pPr marL="0" indent="0">
              <a:buNone/>
            </a:pPr>
            <a:r>
              <a:rPr lang="en-US" dirty="0"/>
              <a:t>            </a:t>
            </a:r>
            <a:r>
              <a:rPr lang="en-US" dirty="0" err="1"/>
              <a:t>var</a:t>
            </a:r>
            <a:r>
              <a:rPr lang="en-US" dirty="0"/>
              <a:t> </a:t>
            </a:r>
            <a:r>
              <a:rPr lang="en-US" dirty="0" err="1"/>
              <a:t>subTotal</a:t>
            </a:r>
            <a:r>
              <a:rPr lang="en-US" dirty="0"/>
              <a:t> = 0L;</a:t>
            </a:r>
          </a:p>
          <a:p>
            <a:pPr marL="0" indent="0">
              <a:buNone/>
            </a:pPr>
            <a:r>
              <a:rPr lang="en-US" dirty="0"/>
              <a:t>            </a:t>
            </a:r>
            <a:r>
              <a:rPr lang="en-US" dirty="0" err="1"/>
              <a:t>var</a:t>
            </a:r>
            <a:r>
              <a:rPr lang="en-US" dirty="0"/>
              <a:t> counter = 0;</a:t>
            </a:r>
          </a:p>
          <a:p>
            <a:pPr marL="0" indent="0">
              <a:buNone/>
            </a:pPr>
            <a:r>
              <a:rPr lang="en-US" dirty="0"/>
              <a:t>            long temp = (long) </a:t>
            </a:r>
            <a:r>
              <a:rPr lang="en-US" dirty="0" err="1"/>
              <a:t>lowerBound</a:t>
            </a:r>
            <a:r>
              <a:rPr lang="en-US" dirty="0"/>
              <a:t>;</a:t>
            </a:r>
          </a:p>
          <a:p>
            <a:pPr marL="0" indent="0">
              <a:buNone/>
            </a:pPr>
            <a:r>
              <a:rPr lang="en-US" dirty="0"/>
              <a:t>            while (counter &lt; 100000)</a:t>
            </a:r>
          </a:p>
          <a:p>
            <a:pPr marL="0" indent="0">
              <a:buNone/>
            </a:pPr>
            <a:r>
              <a:rPr lang="en-US" dirty="0"/>
              <a:t>            {</a:t>
            </a:r>
          </a:p>
          <a:p>
            <a:pPr marL="0" indent="0">
              <a:buNone/>
            </a:pPr>
            <a:r>
              <a:rPr lang="en-US" dirty="0"/>
              <a:t>                </a:t>
            </a:r>
            <a:r>
              <a:rPr lang="en-US" dirty="0" err="1"/>
              <a:t>subTotal</a:t>
            </a:r>
            <a:r>
              <a:rPr lang="en-US" dirty="0"/>
              <a:t> += temp;</a:t>
            </a:r>
          </a:p>
          <a:p>
            <a:pPr marL="0" indent="0">
              <a:buNone/>
            </a:pPr>
            <a:r>
              <a:rPr lang="en-US" dirty="0"/>
              <a:t>                temp++;</a:t>
            </a:r>
          </a:p>
          <a:p>
            <a:pPr marL="0" indent="0">
              <a:buNone/>
            </a:pPr>
            <a:r>
              <a:rPr lang="en-US" dirty="0"/>
              <a:t>                counter++;</a:t>
            </a:r>
          </a:p>
          <a:p>
            <a:pPr marL="0" indent="0">
              <a:buNone/>
            </a:pPr>
            <a:r>
              <a:rPr lang="en-US" dirty="0"/>
              <a:t>            }</a:t>
            </a:r>
          </a:p>
          <a:p>
            <a:pPr marL="0" indent="0">
              <a:buNone/>
            </a:pPr>
            <a:r>
              <a:rPr lang="en-US" dirty="0"/>
              <a:t>            _</a:t>
            </a:r>
            <a:r>
              <a:rPr lang="en-US" dirty="0" err="1"/>
              <a:t>grandTotal</a:t>
            </a:r>
            <a:r>
              <a:rPr lang="en-US" dirty="0"/>
              <a:t> += </a:t>
            </a:r>
            <a:r>
              <a:rPr lang="en-US" dirty="0" err="1"/>
              <a:t>subTotal</a:t>
            </a:r>
            <a:r>
              <a:rPr lang="en-US" dirty="0"/>
              <a:t>;</a:t>
            </a:r>
          </a:p>
          <a:p>
            <a:pPr marL="0" indent="0">
              <a:buNone/>
            </a:pPr>
            <a:r>
              <a:rPr lang="en-US" dirty="0"/>
              <a:t>        }</a:t>
            </a:r>
            <a:endParaRPr lang="en-US" dirty="0" smtClean="0"/>
          </a:p>
        </p:txBody>
      </p:sp>
    </p:spTree>
    <p:extLst>
      <p:ext uri="{BB962C8B-B14F-4D97-AF65-F5344CB8AC3E}">
        <p14:creationId xmlns:p14="http://schemas.microsoft.com/office/powerpoint/2010/main" val="3385245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Performance </a:t>
            </a:r>
          </a:p>
          <a:p>
            <a:r>
              <a:rPr lang="en-US" sz="2400" dirty="0"/>
              <a:t>CPU-Bound Operation</a:t>
            </a:r>
          </a:p>
          <a:p>
            <a:r>
              <a:rPr lang="en-US" sz="2400" dirty="0"/>
              <a:t>IO-Bound Operation</a:t>
            </a:r>
          </a:p>
          <a:p>
            <a:pPr marL="0" indent="0">
              <a:buNone/>
            </a:pPr>
            <a:r>
              <a:rPr lang="en-US" sz="2400" dirty="0" smtClean="0"/>
              <a:t>The </a:t>
            </a:r>
            <a:r>
              <a:rPr lang="en-US" sz="2400" dirty="0"/>
              <a:t>reasons which can make even multi-threaded application a poor performing </a:t>
            </a:r>
            <a:r>
              <a:rPr lang="en-US" sz="2400" dirty="0" smtClean="0"/>
              <a:t>one</a:t>
            </a:r>
          </a:p>
          <a:p>
            <a:r>
              <a:rPr lang="en-US" sz="2400" b="1" dirty="0"/>
              <a:t>Overhead of thread creation</a:t>
            </a:r>
          </a:p>
          <a:p>
            <a:r>
              <a:rPr lang="en-US" sz="2400" b="1" dirty="0"/>
              <a:t>Increased memory foot-print due to threads </a:t>
            </a:r>
            <a:r>
              <a:rPr lang="en-US" sz="2400" dirty="0" smtClean="0"/>
              <a:t>-&gt; </a:t>
            </a:r>
            <a:r>
              <a:rPr lang="en-US" sz="2400" dirty="0"/>
              <a:t>Every thread is ultimately a data structure which need to save some information in main memory e.g. a thread maintains a stack for keeping CPU register values, program context data </a:t>
            </a:r>
            <a:r>
              <a:rPr lang="en-US" sz="2400" dirty="0" err="1"/>
              <a:t>etc</a:t>
            </a:r>
            <a:r>
              <a:rPr lang="en-US" sz="2400" dirty="0"/>
              <a:t> while it is executing. So it consumes space in your main memory. This results in higher memory foot print of your application as compared to a single threaded application.</a:t>
            </a:r>
          </a:p>
          <a:p>
            <a:r>
              <a:rPr lang="en-US" sz="2400" b="1" dirty="0" smtClean="0"/>
              <a:t>Costly context-switching-</a:t>
            </a:r>
            <a:r>
              <a:rPr lang="en-US" sz="2400" dirty="0" smtClean="0"/>
              <a:t>&gt; Context </a:t>
            </a:r>
            <a:r>
              <a:rPr lang="en-US" sz="2400" dirty="0"/>
              <a:t>switching is an operating system (OS) concept in which your OS tries to give CPU slice to all the threads running in parallel as per a scheduling algorithm it is following. So all threads get CPU slice one by one and when a new thread has to grab the spot inside CPU, context switch occurs i.e. the execution context of current thread has to be removed and the execution context of the new thread has to be put in place before CPU can start real execution. During context switching the entire state of CPU, memory registers, stack state, CPU cache </a:t>
            </a:r>
            <a:r>
              <a:rPr lang="en-US" sz="2400" dirty="0" err="1"/>
              <a:t>etc</a:t>
            </a:r>
            <a:r>
              <a:rPr lang="en-US" sz="2400" dirty="0"/>
              <a:t> has to be saved for the current thread which is going to get pre-empted. </a:t>
            </a:r>
            <a:r>
              <a:rPr lang="en-US" sz="2400" dirty="0" smtClean="0"/>
              <a:t> </a:t>
            </a:r>
            <a:endParaRPr lang="en-US" sz="2400" dirty="0"/>
          </a:p>
        </p:txBody>
      </p:sp>
    </p:spTree>
    <p:extLst>
      <p:ext uri="{BB962C8B-B14F-4D97-AF65-F5344CB8AC3E}">
        <p14:creationId xmlns:p14="http://schemas.microsoft.com/office/powerpoint/2010/main" val="3368537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Xorian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Xoriant PPT Template v1" id="{3C23C2DA-CCF2-42ED-8459-502AE558C3F8}" vid="{B8F457F2-2432-485C-9DA8-EF518AB3295D}"/>
    </a:ext>
  </a:extLst>
</a:theme>
</file>

<file path=docProps/app.xml><?xml version="1.0" encoding="utf-8"?>
<Properties xmlns="http://schemas.openxmlformats.org/officeDocument/2006/extended-properties" xmlns:vt="http://schemas.openxmlformats.org/officeDocument/2006/docPropsVTypes">
  <Template>Xoriant theme</Template>
  <TotalTime>1692</TotalTime>
  <Words>1449</Words>
  <Application>Microsoft Office PowerPoint</Application>
  <PresentationFormat>On-screen Show (4:3)</PresentationFormat>
  <Paragraphs>276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Xoriant theme</vt:lpstr>
      <vt:lpstr>Multithreading And Parallel Programming</vt:lpstr>
      <vt:lpstr>TPL and Traditional .NET Framework Asynchronous Programming</vt:lpstr>
      <vt:lpstr>Background - The world of multi-threading on modern hardware</vt:lpstr>
      <vt:lpstr>Multi-threaded programs - What does it really mean</vt:lpstr>
      <vt:lpstr>CPU Configuration of my computer</vt:lpstr>
      <vt:lpstr>Threads - The evolution in FCL</vt:lpstr>
      <vt:lpstr>Threads - The evolution in FCL</vt:lpstr>
      <vt:lpstr>Threads - The evolution in FCL</vt:lpstr>
      <vt:lpstr>Performance</vt:lpstr>
      <vt:lpstr>Problem Areas</vt:lpstr>
      <vt:lpstr>Multi-threading with thread synchronization</vt:lpstr>
      <vt:lpstr>Performance</vt:lpstr>
      <vt:lpstr>TPL (Task Parallel Library)</vt:lpstr>
      <vt:lpstr>Pit falls of conventional multi-threaded program w.r.t TPL based implementation</vt:lpstr>
      <vt:lpstr>Some Basics about Tasks and Task Parallel Library</vt:lpstr>
      <vt:lpstr>Some Basics about Tasks and Task Parallel Library</vt:lpstr>
      <vt:lpstr>Some Basics about Tasks and Task Parallel Library</vt:lpstr>
      <vt:lpstr>Non cooperative cancellation </vt:lpstr>
      <vt:lpstr>Updating UI controls from background threads </vt:lpstr>
      <vt:lpstr>When to use threadpool is more appropriate?</vt:lpstr>
      <vt:lpstr>When using TPL is more appropriate</vt:lpstr>
      <vt:lpstr>Async Await Construct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 Conditional Statement &amp; Flow Control</dc:title>
  <dc:creator>Kislay Mohan</dc:creator>
  <cp:lastModifiedBy>Abhay Kumar</cp:lastModifiedBy>
  <cp:revision>96</cp:revision>
  <dcterms:created xsi:type="dcterms:W3CDTF">2016-10-03T06:49:52Z</dcterms:created>
  <dcterms:modified xsi:type="dcterms:W3CDTF">2016-10-25T14:35:00Z</dcterms:modified>
</cp:coreProperties>
</file>