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9"/>
  </p:notesMasterIdLst>
  <p:sldIdLst>
    <p:sldId id="596" r:id="rId2"/>
    <p:sldId id="625" r:id="rId3"/>
    <p:sldId id="631" r:id="rId4"/>
    <p:sldId id="626" r:id="rId5"/>
    <p:sldId id="629" r:id="rId6"/>
    <p:sldId id="628" r:id="rId7"/>
    <p:sldId id="630" r:id="rId8"/>
    <p:sldId id="632" r:id="rId9"/>
    <p:sldId id="633" r:id="rId10"/>
    <p:sldId id="634" r:id="rId11"/>
    <p:sldId id="635" r:id="rId12"/>
    <p:sldId id="636" r:id="rId13"/>
    <p:sldId id="637" r:id="rId14"/>
    <p:sldId id="638" r:id="rId15"/>
    <p:sldId id="639" r:id="rId16"/>
    <p:sldId id="640" r:id="rId17"/>
    <p:sldId id="64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hesh Nalavade- US" initials="MN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00"/>
    <a:srgbClr val="FF0000"/>
    <a:srgbClr val="FFFF99"/>
    <a:srgbClr val="9C849C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0387" autoAdjust="0"/>
  </p:normalViewPr>
  <p:slideViewPr>
    <p:cSldViewPr snapToGrid="0">
      <p:cViewPr>
        <p:scale>
          <a:sx n="100" d="100"/>
          <a:sy n="100" d="100"/>
        </p:scale>
        <p:origin x="-486" y="-78"/>
      </p:cViewPr>
      <p:guideLst>
        <p:guide orient="horz" pos="821"/>
        <p:guide pos="2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548" y="205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  <a:cs typeface="+mn-cs"/>
              </a:defRPr>
            </a:lvl1pPr>
          </a:lstStyle>
          <a:p>
            <a:pPr>
              <a:defRPr/>
            </a:pPr>
            <a:fld id="{80F8A047-7027-4D81-A095-B47F9BA1D56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2710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3"/>
          <p:cNvGrpSpPr/>
          <p:nvPr/>
        </p:nvGrpSpPr>
        <p:grpSpPr>
          <a:xfrm>
            <a:off x="2" y="5943602"/>
            <a:ext cx="9147765" cy="914399"/>
            <a:chOff x="-3765" y="4832896"/>
            <a:chExt cx="9147765" cy="2032188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00B05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0" y="4883885"/>
              <a:ext cx="9144000" cy="198119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4" descr="E:\Share\Xoriant Logo\Xoriant Logo - 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6252845"/>
            <a:ext cx="1066800" cy="528955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3395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grpSp>
        <p:nvGrpSpPr>
          <p:cNvPr id="2" name="Group 11"/>
          <p:cNvGrpSpPr/>
          <p:nvPr/>
        </p:nvGrpSpPr>
        <p:grpSpPr>
          <a:xfrm>
            <a:off x="2" y="5943602"/>
            <a:ext cx="9147765" cy="914399"/>
            <a:chOff x="-3765" y="4832896"/>
            <a:chExt cx="9147765" cy="2032188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00B05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0" y="4883885"/>
              <a:ext cx="9144000" cy="198119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4" descr="E:\Share\Xoriant Logo\Xoriant Logo - whit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4800" y="6252845"/>
            <a:ext cx="1066800" cy="52895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88778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Calibri" pitchFamily="34" charset="0"/>
              </a:rPr>
              <a:t>C# Basics</a:t>
            </a:r>
            <a:endParaRPr lang="en-US" sz="28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876799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// Namespace Declaration</a:t>
            </a:r>
            <a:br>
              <a:rPr lang="en-US" dirty="0" smtClean="0"/>
            </a:br>
            <a:r>
              <a:rPr lang="en-US" dirty="0" smtClean="0"/>
              <a:t>using System;</a:t>
            </a:r>
            <a:br>
              <a:rPr lang="en-US" dirty="0" smtClean="0"/>
            </a:br>
            <a:r>
              <a:rPr lang="en-US" dirty="0" smtClean="0"/>
              <a:t>using </a:t>
            </a:r>
            <a:r>
              <a:rPr lang="en-US" dirty="0" err="1" smtClean="0"/>
              <a:t>csTut</a:t>
            </a:r>
            <a:r>
              <a:rPr lang="en-US" dirty="0" smtClean="0"/>
              <a:t> = </a:t>
            </a:r>
            <a:r>
              <a:rPr lang="en-US" dirty="0" err="1" smtClean="0"/>
              <a:t>StationNamespace.Tutorial.myExample</a:t>
            </a:r>
            <a:r>
              <a:rPr lang="en-US" dirty="0" smtClean="0"/>
              <a:t>; // alias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Program start class</a:t>
            </a:r>
            <a:br>
              <a:rPr lang="en-US" dirty="0" smtClean="0"/>
            </a:br>
            <a:r>
              <a:rPr lang="en-US" dirty="0" smtClean="0"/>
              <a:t>class </a:t>
            </a:r>
            <a:r>
              <a:rPr lang="en-US" dirty="0" err="1" smtClean="0"/>
              <a:t>AliasDirective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   // Main begins program execution.</a:t>
            </a:r>
            <a:br>
              <a:rPr lang="en-US" dirty="0" smtClean="0"/>
            </a:br>
            <a:r>
              <a:rPr lang="en-US" dirty="0" smtClean="0"/>
              <a:t>    public static void Main() </a:t>
            </a:r>
            <a:br>
              <a:rPr lang="en-US" dirty="0" smtClean="0"/>
            </a:br>
            <a:r>
              <a:rPr lang="en-US" dirty="0" smtClean="0"/>
              <a:t>    {</a:t>
            </a:r>
            <a:br>
              <a:rPr lang="en-US" dirty="0" smtClean="0"/>
            </a:br>
            <a:r>
              <a:rPr lang="en-US" dirty="0" smtClean="0"/>
              <a:t>        // Call namespace member</a:t>
            </a:r>
            <a:br>
              <a:rPr lang="en-US" dirty="0" smtClean="0"/>
            </a:br>
            <a:r>
              <a:rPr lang="en-US" dirty="0" smtClean="0"/>
              <a:t>        </a:t>
            </a:r>
            <a:r>
              <a:rPr lang="en-US" dirty="0" err="1" smtClean="0"/>
              <a:t>csTut.myPrint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        </a:t>
            </a:r>
            <a:r>
              <a:rPr lang="en-US" dirty="0" err="1" smtClean="0"/>
              <a:t>myPrint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 // Potentially ambiguous method.</a:t>
            </a:r>
            <a:br>
              <a:rPr lang="en-US" dirty="0" smtClean="0"/>
            </a:br>
            <a:r>
              <a:rPr lang="en-US" dirty="0" smtClean="0"/>
              <a:t>    static void </a:t>
            </a:r>
            <a:r>
              <a:rPr lang="en-US" dirty="0" err="1" smtClean="0"/>
              <a:t>myPrint</a:t>
            </a:r>
            <a:r>
              <a:rPr lang="en-US" dirty="0" smtClean="0"/>
              <a:t>() </a:t>
            </a:r>
            <a:br>
              <a:rPr lang="en-US" dirty="0" smtClean="0"/>
            </a:br>
            <a:r>
              <a:rPr lang="en-US" dirty="0" smtClean="0"/>
              <a:t>    {</a:t>
            </a:r>
            <a:br>
              <a:rPr lang="en-US" dirty="0" smtClean="0"/>
            </a:br>
            <a:r>
              <a:rPr lang="en-US" dirty="0" smtClean="0"/>
              <a:t>        </a:t>
            </a:r>
            <a:r>
              <a:rPr lang="en-US" dirty="0" err="1" smtClean="0"/>
              <a:t>Console.WriteLine</a:t>
            </a:r>
            <a:r>
              <a:rPr lang="en-US" dirty="0" smtClean="0"/>
              <a:t>("Not a member of </a:t>
            </a:r>
            <a:r>
              <a:rPr lang="en-US" dirty="0" err="1" smtClean="0"/>
              <a:t>StationNamespace.Tutorial.myExample</a:t>
            </a:r>
            <a:r>
              <a:rPr lang="en-US" dirty="0" smtClean="0"/>
              <a:t>.");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C# Station Tutorial Namespace</a:t>
            </a:r>
            <a:br>
              <a:rPr lang="en-US" dirty="0" smtClean="0"/>
            </a:br>
            <a:r>
              <a:rPr lang="en-US" dirty="0" smtClean="0"/>
              <a:t>namespace </a:t>
            </a:r>
            <a:r>
              <a:rPr lang="en-US" dirty="0" err="1" smtClean="0"/>
              <a:t>StationNamespace.Tutorial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   class </a:t>
            </a:r>
            <a:r>
              <a:rPr lang="en-US" dirty="0" err="1" smtClean="0"/>
              <a:t>myExample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    {</a:t>
            </a:r>
            <a:br>
              <a:rPr lang="en-US" dirty="0" smtClean="0"/>
            </a:br>
            <a:r>
              <a:rPr lang="en-US" dirty="0" smtClean="0"/>
              <a:t>        public static void </a:t>
            </a:r>
            <a:r>
              <a:rPr lang="en-US" dirty="0" err="1" smtClean="0"/>
              <a:t>myPrint</a:t>
            </a:r>
            <a:r>
              <a:rPr lang="en-US" dirty="0" smtClean="0"/>
              <a:t>() </a:t>
            </a:r>
            <a:br>
              <a:rPr lang="en-US" dirty="0" smtClean="0"/>
            </a:br>
            <a:r>
              <a:rPr lang="en-US" dirty="0" smtClean="0"/>
              <a:t>        {</a:t>
            </a:r>
            <a:br>
              <a:rPr lang="en-US" dirty="0" smtClean="0"/>
            </a:br>
            <a:r>
              <a:rPr lang="en-US" dirty="0" smtClean="0"/>
              <a:t>            </a:t>
            </a:r>
            <a:r>
              <a:rPr lang="en-US" dirty="0" err="1" smtClean="0"/>
              <a:t>Console.WriteLine</a:t>
            </a:r>
            <a:r>
              <a:rPr lang="en-US" dirty="0" smtClean="0"/>
              <a:t>("This is a member of </a:t>
            </a:r>
            <a:r>
              <a:rPr lang="en-US" dirty="0" err="1" smtClean="0"/>
              <a:t>StationNamespace.Tutorial.myExample</a:t>
            </a:r>
            <a:r>
              <a:rPr lang="en-US" dirty="0" smtClean="0"/>
              <a:t>.");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 }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883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The Alias Directive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062221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Single line </a:t>
            </a:r>
            <a:r>
              <a:rPr lang="en-US" sz="2400" dirty="0" smtClean="0">
                <a:latin typeface="Calibri" pitchFamily="34" charset="0"/>
              </a:rPr>
              <a:t>comments</a:t>
            </a:r>
            <a:r>
              <a:rPr lang="en-US" sz="2400" dirty="0" smtClean="0">
                <a:latin typeface="Calibri" pitchFamily="34" charset="0"/>
              </a:rPr>
              <a:t/>
            </a:r>
            <a:br>
              <a:rPr lang="en-US" sz="2400" dirty="0" smtClean="0">
                <a:latin typeface="Calibri" pitchFamily="34" charset="0"/>
              </a:rPr>
            </a:b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// for single line </a:t>
            </a: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comments</a:t>
            </a:r>
          </a:p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Multiple line </a:t>
            </a:r>
            <a:r>
              <a:rPr lang="en-US" sz="2400" dirty="0" smtClean="0">
                <a:latin typeface="Calibri" pitchFamily="34" charset="0"/>
              </a:rPr>
              <a:t>comments</a:t>
            </a:r>
            <a:r>
              <a:rPr lang="en-US" sz="2400" dirty="0" smtClean="0">
                <a:latin typeface="Calibri" pitchFamily="34" charset="0"/>
              </a:rPr>
              <a:t/>
            </a:r>
            <a:br>
              <a:rPr lang="en-US" sz="2400" dirty="0" smtClean="0">
                <a:latin typeface="Calibri" pitchFamily="34" charset="0"/>
              </a:rPr>
            </a:b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/* for multi line comments </a:t>
            </a: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*/</a:t>
            </a:r>
          </a:p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XML tags comments</a:t>
            </a:r>
            <a:br>
              <a:rPr lang="en-US" sz="2400" dirty="0" smtClean="0">
                <a:latin typeface="Calibri" pitchFamily="34" charset="0"/>
              </a:rPr>
            </a:b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/// XML tags displayed in a code comment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/>
            </a:r>
            <a:br>
              <a:rPr lang="en-US" sz="2400" dirty="0" smtClean="0">
                <a:latin typeface="Calibri" pitchFamily="34" charset="0"/>
              </a:rPr>
            </a:br>
            <a:endParaRPr lang="en-US" sz="2400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Code Commenting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61454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 comments only for portions of code that are difficult to understand</a:t>
            </a:r>
          </a:p>
          <a:p>
            <a:r>
              <a:rPr lang="en-US" dirty="0" smtClean="0"/>
              <a:t>Keep the comments simple </a:t>
            </a:r>
            <a:r>
              <a:rPr lang="en-US" dirty="0" smtClean="0"/>
              <a:t>and direct</a:t>
            </a:r>
          </a:p>
          <a:p>
            <a:r>
              <a:rPr lang="en-US" dirty="0" smtClean="0"/>
              <a:t>Make sure that your comments are correct and up-to-date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Align comments in consecutive </a:t>
            </a:r>
            <a:r>
              <a:rPr lang="en-US" dirty="0" smtClean="0"/>
              <a:t>lines</a:t>
            </a:r>
          </a:p>
          <a:p>
            <a:pPr lvl="1"/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max= </a:t>
            </a:r>
            <a:r>
              <a:rPr lang="en-US" dirty="0" smtClean="0"/>
              <a:t>100; 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The </a:t>
            </a:r>
            <a:r>
              <a:rPr lang="en-US" dirty="0" smtClean="0">
                <a:solidFill>
                  <a:srgbClr val="00B050"/>
                </a:solidFill>
              </a:rPr>
              <a:t>max value is </a:t>
            </a:r>
            <a:r>
              <a:rPr lang="en-US" dirty="0" smtClean="0">
                <a:solidFill>
                  <a:srgbClr val="00B050"/>
                </a:solidFill>
              </a:rPr>
              <a:t>constant to 100 can't be </a:t>
            </a:r>
            <a:r>
              <a:rPr lang="en-US" dirty="0" smtClean="0">
                <a:solidFill>
                  <a:srgbClr val="00B050"/>
                </a:solidFill>
              </a:rPr>
              <a:t>changed</a:t>
            </a:r>
          </a:p>
          <a:p>
            <a:pPr lvl="1"/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min= 10;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00B050"/>
                </a:solidFill>
              </a:rPr>
              <a:t>// The </a:t>
            </a:r>
            <a:r>
              <a:rPr lang="en-US" dirty="0" smtClean="0">
                <a:solidFill>
                  <a:srgbClr val="00B050"/>
                </a:solidFill>
              </a:rPr>
              <a:t>min value is </a:t>
            </a:r>
            <a:r>
              <a:rPr lang="en-US" dirty="0" smtClean="0">
                <a:solidFill>
                  <a:srgbClr val="00B050"/>
                </a:solidFill>
              </a:rPr>
              <a:t>constant to </a:t>
            </a:r>
            <a:r>
              <a:rPr lang="en-US" dirty="0" smtClean="0">
                <a:solidFill>
                  <a:srgbClr val="00B050"/>
                </a:solidFill>
              </a:rPr>
              <a:t>10 </a:t>
            </a:r>
            <a:r>
              <a:rPr lang="en-US" dirty="0" smtClean="0">
                <a:solidFill>
                  <a:srgbClr val="00B050"/>
                </a:solidFill>
              </a:rPr>
              <a:t>can't be changed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Use paragraph </a:t>
            </a:r>
            <a:r>
              <a:rPr lang="en-US" dirty="0" smtClean="0"/>
              <a:t>comments to make those readable</a:t>
            </a:r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Add comments in an effective way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481329"/>
            <a:ext cx="8486775" cy="3424046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latin typeface="Calibri" pitchFamily="34" charset="0"/>
              </a:rPr>
              <a:t>Use consistent style of commenting</a:t>
            </a:r>
          </a:p>
          <a:p>
            <a:r>
              <a:rPr lang="en-US" sz="2600" dirty="0" smtClean="0">
                <a:latin typeface="Calibri" pitchFamily="34" charset="0"/>
              </a:rPr>
              <a:t>Add comments while you write code and it's fresh in your memory</a:t>
            </a:r>
          </a:p>
          <a:p>
            <a:r>
              <a:rPr lang="en-US" sz="2600" dirty="0" smtClean="0">
                <a:latin typeface="Calibri" pitchFamily="34" charset="0"/>
              </a:rPr>
              <a:t>Write comment in a polite manner</a:t>
            </a:r>
          </a:p>
          <a:p>
            <a:r>
              <a:rPr lang="en-US" sz="2600" dirty="0" smtClean="0">
                <a:latin typeface="Calibri" pitchFamily="34" charset="0"/>
              </a:rPr>
              <a:t>Avoid obvious comments such as</a:t>
            </a:r>
          </a:p>
          <a:p>
            <a:pPr lvl="1"/>
            <a:r>
              <a:rPr lang="en-US" sz="2600" dirty="0" smtClean="0">
                <a:latin typeface="Calibri" pitchFamily="34" charset="0"/>
              </a:rPr>
              <a:t>If(age&gt;18) </a:t>
            </a:r>
            <a:r>
              <a:rPr lang="en-US" sz="2600" dirty="0" smtClean="0">
                <a:solidFill>
                  <a:srgbClr val="00B050"/>
                </a:solidFill>
                <a:latin typeface="Calibri" pitchFamily="34" charset="0"/>
              </a:rPr>
              <a:t>// If age is greater than 18 the person is an adult</a:t>
            </a:r>
          </a:p>
          <a:p>
            <a:pPr lvl="2">
              <a:buNone/>
            </a:pPr>
            <a:r>
              <a:rPr lang="en-US" sz="2600" dirty="0" smtClean="0">
                <a:latin typeface="Calibri" pitchFamily="34" charset="0"/>
              </a:rPr>
              <a:t>   </a:t>
            </a:r>
            <a:r>
              <a:rPr lang="en-US" sz="2600" dirty="0" err="1" smtClean="0">
                <a:latin typeface="Calibri" pitchFamily="34" charset="0"/>
              </a:rPr>
              <a:t>Console.WriteLine</a:t>
            </a:r>
            <a:r>
              <a:rPr lang="en-US" sz="2600" dirty="0" smtClean="0">
                <a:latin typeface="Calibri" pitchFamily="34" charset="0"/>
              </a:rPr>
              <a:t>(“Adult”);</a:t>
            </a:r>
          </a:p>
          <a:p>
            <a:pPr lvl="2">
              <a:buNone/>
            </a:pPr>
            <a:r>
              <a:rPr lang="en-US" sz="2600" dirty="0" smtClean="0">
                <a:latin typeface="Calibri" pitchFamily="34" charset="0"/>
              </a:rPr>
              <a:t>Else</a:t>
            </a:r>
          </a:p>
          <a:p>
            <a:pPr lvl="2">
              <a:buNone/>
            </a:pPr>
            <a:r>
              <a:rPr lang="en-US" sz="2600" dirty="0" smtClean="0">
                <a:latin typeface="Calibri" pitchFamily="34" charset="0"/>
              </a:rPr>
              <a:t>	</a:t>
            </a:r>
            <a:r>
              <a:rPr lang="en-US" sz="2600" dirty="0" err="1" smtClean="0">
                <a:latin typeface="Calibri" pitchFamily="34" charset="0"/>
              </a:rPr>
              <a:t>Console.WriteLine</a:t>
            </a:r>
            <a:r>
              <a:rPr lang="en-US" sz="2600" dirty="0" smtClean="0">
                <a:latin typeface="Calibri" pitchFamily="34" charset="0"/>
              </a:rPr>
              <a:t>(“Minor”);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Add comments in an effective way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</a:rPr>
              <a:t>The Golden rule –</a:t>
            </a:r>
          </a:p>
          <a:p>
            <a:pPr lvl="1">
              <a:buNone/>
            </a:pPr>
            <a:r>
              <a:rPr lang="en-US" dirty="0" smtClean="0">
                <a:latin typeface="Calibri" pitchFamily="34" charset="0"/>
              </a:rPr>
              <a:t>  Let </a:t>
            </a:r>
            <a:r>
              <a:rPr lang="en-US" dirty="0" smtClean="0">
                <a:latin typeface="Calibri" pitchFamily="34" charset="0"/>
              </a:rPr>
              <a:t>the code speak for itself. </a:t>
            </a:r>
            <a:r>
              <a:rPr lang="en-US" dirty="0" smtClean="0">
                <a:latin typeface="Calibri" pitchFamily="34" charset="0"/>
              </a:rPr>
              <a:t>Your </a:t>
            </a:r>
            <a:r>
              <a:rPr lang="en-US" dirty="0" smtClean="0">
                <a:latin typeface="Calibri" pitchFamily="34" charset="0"/>
              </a:rPr>
              <a:t>code should be written in such a way that everyone should easily understand it.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endParaRPr lang="en-US" dirty="0" smtClean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Add comments in an effective way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205096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libri" pitchFamily="34" charset="0"/>
              </a:rPr>
              <a:t>What is Main() Method and its </a:t>
            </a:r>
            <a:r>
              <a:rPr lang="en-US" sz="2400" dirty="0" smtClean="0">
                <a:latin typeface="Calibri" pitchFamily="34" charset="0"/>
              </a:rPr>
              <a:t>purpose - signifies </a:t>
            </a:r>
            <a:r>
              <a:rPr lang="en-US" sz="2400" dirty="0" smtClean="0">
                <a:latin typeface="Calibri" pitchFamily="34" charset="0"/>
              </a:rPr>
              <a:t>the entry point of your application</a:t>
            </a:r>
          </a:p>
          <a:p>
            <a:r>
              <a:rPr lang="en-US" sz="2400" dirty="0" smtClean="0">
                <a:latin typeface="Calibri" pitchFamily="34" charset="0"/>
              </a:rPr>
              <a:t>What if we have more classes with Main() method</a:t>
            </a:r>
            <a:r>
              <a:rPr lang="en-US" sz="2400" dirty="0" smtClean="0">
                <a:latin typeface="Calibri" pitchFamily="34" charset="0"/>
              </a:rPr>
              <a:t>? – The class having Main() method is called as </a:t>
            </a:r>
            <a:r>
              <a:rPr lang="en-US" sz="2400" dirty="0" err="1" smtClean="0">
                <a:latin typeface="Calibri" pitchFamily="34" charset="0"/>
              </a:rPr>
              <a:t>ApplicationObject</a:t>
            </a:r>
            <a:r>
              <a:rPr lang="en-US" sz="2400" dirty="0" smtClean="0">
                <a:latin typeface="Calibri" pitchFamily="34" charset="0"/>
              </a:rPr>
              <a:t>. In case of multiple Main() methods; We need to specify which application object to be set as “Startup Object” in Project properties.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Why Main() method is static</a:t>
            </a:r>
            <a:r>
              <a:rPr lang="en-US" sz="2400" dirty="0" smtClean="0">
                <a:latin typeface="Calibri" pitchFamily="34" charset="0"/>
              </a:rPr>
              <a:t>? – It is an entry point to the program; it will run without instantiating the object.</a:t>
            </a:r>
            <a:endParaRPr lang="en-US" sz="2400" dirty="0" smtClean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Main Method in C</a:t>
            </a:r>
            <a:r>
              <a:rPr lang="en-US" dirty="0" smtClean="0">
                <a:latin typeface="Calibri" pitchFamily="34" charset="0"/>
              </a:rPr>
              <a:t>#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What is string[] </a:t>
            </a:r>
            <a:r>
              <a:rPr lang="en-US" sz="2400" dirty="0" err="1" smtClean="0">
                <a:latin typeface="Calibri" pitchFamily="34" charset="0"/>
              </a:rPr>
              <a:t>args</a:t>
            </a:r>
            <a:r>
              <a:rPr lang="en-US" sz="2400" dirty="0" smtClean="0">
                <a:latin typeface="Calibri" pitchFamily="34" charset="0"/>
              </a:rPr>
              <a:t> in Main method? What is there use</a:t>
            </a:r>
            <a:r>
              <a:rPr lang="en-US" sz="2400" dirty="0" smtClean="0">
                <a:latin typeface="Calibri" pitchFamily="34" charset="0"/>
              </a:rPr>
              <a:t>? – Command line arguments.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Return value of Main() method</a:t>
            </a:r>
            <a:r>
              <a:rPr lang="en-US" sz="2400" dirty="0" smtClean="0">
                <a:latin typeface="Calibri" pitchFamily="34" charset="0"/>
              </a:rPr>
              <a:t>?</a:t>
            </a:r>
          </a:p>
          <a:p>
            <a:r>
              <a:rPr lang="en-US" sz="2400" dirty="0" smtClean="0">
                <a:latin typeface="Calibri" pitchFamily="34" charset="0"/>
              </a:rPr>
              <a:t>What </a:t>
            </a:r>
            <a:r>
              <a:rPr lang="en-US" sz="2400" dirty="0" smtClean="0">
                <a:latin typeface="Calibri" pitchFamily="34" charset="0"/>
              </a:rPr>
              <a:t>is use of return of </a:t>
            </a:r>
            <a:r>
              <a:rPr lang="en-US" sz="2400" dirty="0" err="1" smtClean="0">
                <a:latin typeface="Calibri" pitchFamily="34" charset="0"/>
              </a:rPr>
              <a:t>int</a:t>
            </a:r>
            <a:r>
              <a:rPr lang="en-US" sz="2400" dirty="0" smtClean="0">
                <a:latin typeface="Calibri" pitchFamily="34" charset="0"/>
              </a:rPr>
              <a:t> value in Main Method?</a:t>
            </a:r>
          </a:p>
          <a:p>
            <a:r>
              <a:rPr lang="en-US" sz="2400" dirty="0" smtClean="0">
                <a:latin typeface="Calibri" pitchFamily="34" charset="0"/>
              </a:rPr>
              <a:t>How to use Command line arguments in main method?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Main Method in C#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0050"/>
            <a:ext cx="8229600" cy="4476751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500" b="1" dirty="0" smtClean="0">
                <a:latin typeface="Calibri" pitchFamily="34" charset="0"/>
              </a:rPr>
              <a:t>	</a:t>
            </a:r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Thank</a:t>
            </a:r>
            <a:r>
              <a:rPr lang="en-US" sz="4500" b="1" dirty="0" smtClean="0">
                <a:latin typeface="Calibri" pitchFamily="34" charset="0"/>
              </a:rPr>
              <a:t> </a:t>
            </a:r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you …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28701"/>
            <a:ext cx="8229600" cy="49911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Namespaces</a:t>
            </a:r>
          </a:p>
          <a:p>
            <a:r>
              <a:rPr lang="en-US" sz="2400" dirty="0" smtClean="0">
                <a:latin typeface="Calibri" pitchFamily="34" charset="0"/>
              </a:rPr>
              <a:t>The Main() method</a:t>
            </a:r>
          </a:p>
          <a:p>
            <a:r>
              <a:rPr lang="en-US" sz="2400" dirty="0" smtClean="0">
                <a:latin typeface="Calibri" pitchFamily="34" charset="0"/>
              </a:rPr>
              <a:t>Code Commenting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73038"/>
            <a:ext cx="8229600" cy="7794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Contents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Declaration</a:t>
            </a:r>
          </a:p>
          <a:p>
            <a:r>
              <a:rPr lang="en-US" sz="2400" dirty="0" smtClean="0">
                <a:latin typeface="Calibri" pitchFamily="34" charset="0"/>
              </a:rPr>
              <a:t>Nested Namespace</a:t>
            </a:r>
          </a:p>
          <a:p>
            <a:r>
              <a:rPr lang="en-US" sz="2400" dirty="0" smtClean="0">
                <a:latin typeface="Calibri" pitchFamily="34" charset="0"/>
              </a:rPr>
              <a:t>Calling Namespace Members</a:t>
            </a:r>
          </a:p>
          <a:p>
            <a:r>
              <a:rPr lang="en-US" sz="2400" dirty="0" smtClean="0">
                <a:latin typeface="Calibri" pitchFamily="34" charset="0"/>
              </a:rPr>
              <a:t>The using Directive</a:t>
            </a:r>
          </a:p>
          <a:p>
            <a:r>
              <a:rPr lang="en-US" sz="2400" dirty="0" smtClean="0">
                <a:latin typeface="Calibri" pitchFamily="34" charset="0"/>
              </a:rPr>
              <a:t>The Alias Directive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Namespaces - 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C# program elements designed to help you organize your programs</a:t>
            </a:r>
          </a:p>
          <a:p>
            <a:r>
              <a:rPr lang="en-US" sz="2400" dirty="0" smtClean="0">
                <a:latin typeface="Calibri" pitchFamily="34" charset="0"/>
              </a:rPr>
              <a:t>provide assistance in avoiding name clashes between two sets of code</a:t>
            </a:r>
          </a:p>
          <a:p>
            <a:r>
              <a:rPr lang="en-US" sz="2400" dirty="0" smtClean="0">
                <a:latin typeface="Calibri" pitchFamily="34" charset="0"/>
              </a:rPr>
              <a:t>Namespaces don't correspond to file or directory names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Namespaces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93839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// Namespace Declaration</a:t>
            </a:r>
            <a:br>
              <a:rPr lang="en-US" dirty="0" smtClean="0"/>
            </a:br>
            <a:r>
              <a:rPr lang="en-US" dirty="0" smtClean="0"/>
              <a:t>using System;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The C# Station Namespace</a:t>
            </a:r>
            <a:br>
              <a:rPr lang="en-US" dirty="0" smtClean="0"/>
            </a:br>
            <a:r>
              <a:rPr lang="en-US" dirty="0" smtClean="0"/>
              <a:t>namespace </a:t>
            </a:r>
            <a:r>
              <a:rPr lang="en-US" dirty="0" err="1" smtClean="0"/>
              <a:t>StationNamespace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   // Program start class</a:t>
            </a:r>
            <a:br>
              <a:rPr lang="en-US" dirty="0" smtClean="0"/>
            </a:br>
            <a:r>
              <a:rPr lang="en-US" dirty="0" smtClean="0"/>
              <a:t>    class Sample </a:t>
            </a:r>
            <a:br>
              <a:rPr lang="en-US" dirty="0" smtClean="0"/>
            </a:br>
            <a:r>
              <a:rPr lang="en-US" dirty="0" smtClean="0"/>
              <a:t>    {</a:t>
            </a:r>
            <a:br>
              <a:rPr lang="en-US" dirty="0" smtClean="0"/>
            </a:br>
            <a:r>
              <a:rPr lang="en-US" dirty="0" smtClean="0"/>
              <a:t>        // Main begins program execution.</a:t>
            </a:r>
            <a:br>
              <a:rPr lang="en-US" dirty="0" smtClean="0"/>
            </a:br>
            <a:r>
              <a:rPr lang="en-US" dirty="0" smtClean="0"/>
              <a:t>        public static void Main() </a:t>
            </a:r>
            <a:br>
              <a:rPr lang="en-US" dirty="0" smtClean="0"/>
            </a:br>
            <a:r>
              <a:rPr lang="en-US" dirty="0" smtClean="0"/>
              <a:t>        {</a:t>
            </a:r>
            <a:br>
              <a:rPr lang="en-US" dirty="0" smtClean="0"/>
            </a:br>
            <a:r>
              <a:rPr lang="en-US" dirty="0" smtClean="0"/>
              <a:t>            // Write to console</a:t>
            </a:r>
            <a:br>
              <a:rPr lang="en-US" dirty="0" smtClean="0"/>
            </a:br>
            <a:r>
              <a:rPr lang="en-US" dirty="0" smtClean="0"/>
              <a:t>            </a:t>
            </a:r>
            <a:r>
              <a:rPr lang="en-US" dirty="0" err="1" smtClean="0"/>
              <a:t>Console.WriteLine</a:t>
            </a:r>
            <a:r>
              <a:rPr lang="en-US" dirty="0" smtClean="0"/>
              <a:t>("This is the new C# Station Namespace."); </a:t>
            </a:r>
            <a:br>
              <a:rPr lang="en-US" dirty="0" smtClean="0"/>
            </a:br>
            <a:r>
              <a:rPr lang="en-US" dirty="0" smtClean="0"/>
              <a:t>        }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Samples</a:t>
            </a: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45274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// Namespace Declaration</a:t>
            </a:r>
            <a:br>
              <a:rPr lang="en-US" dirty="0" smtClean="0"/>
            </a:br>
            <a:r>
              <a:rPr lang="en-US" dirty="0" smtClean="0"/>
              <a:t>using System;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The C# Station Tutorial Namespace</a:t>
            </a:r>
            <a:br>
              <a:rPr lang="en-US" dirty="0" smtClean="0"/>
            </a:br>
            <a:r>
              <a:rPr lang="en-US" dirty="0" smtClean="0"/>
              <a:t>namespace  </a:t>
            </a:r>
            <a:r>
              <a:rPr lang="en-US" dirty="0" err="1" smtClean="0"/>
              <a:t>StationNamespace</a:t>
            </a:r>
            <a:r>
              <a:rPr lang="en-US" dirty="0" smtClean="0"/>
              <a:t>  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   namespace </a:t>
            </a:r>
            <a:r>
              <a:rPr lang="en-US" dirty="0" err="1" smtClean="0"/>
              <a:t>NestedNamespace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    {</a:t>
            </a:r>
            <a:br>
              <a:rPr lang="en-US" dirty="0" smtClean="0"/>
            </a:br>
            <a:r>
              <a:rPr lang="en-US" dirty="0" smtClean="0"/>
              <a:t>        // Program start class</a:t>
            </a:r>
            <a:br>
              <a:rPr lang="en-US" dirty="0" smtClean="0"/>
            </a:br>
            <a:r>
              <a:rPr lang="en-US" dirty="0" smtClean="0"/>
              <a:t>        class  Sample </a:t>
            </a:r>
            <a:br>
              <a:rPr lang="en-US" dirty="0" smtClean="0"/>
            </a:br>
            <a:r>
              <a:rPr lang="en-US" dirty="0" smtClean="0"/>
              <a:t>        {</a:t>
            </a:r>
            <a:br>
              <a:rPr lang="en-US" dirty="0" smtClean="0"/>
            </a:br>
            <a:r>
              <a:rPr lang="en-US" dirty="0" smtClean="0"/>
              <a:t>            // Main begins program execution.</a:t>
            </a:r>
            <a:br>
              <a:rPr lang="en-US" dirty="0" smtClean="0"/>
            </a:br>
            <a:r>
              <a:rPr lang="en-US" dirty="0" smtClean="0"/>
              <a:t>            public static void Main() </a:t>
            </a:r>
            <a:br>
              <a:rPr lang="en-US" dirty="0" smtClean="0"/>
            </a:br>
            <a:r>
              <a:rPr lang="en-US" dirty="0" smtClean="0"/>
              <a:t>            {</a:t>
            </a:r>
            <a:br>
              <a:rPr lang="en-US" dirty="0" smtClean="0"/>
            </a:br>
            <a:r>
              <a:rPr lang="en-US" dirty="0" smtClean="0"/>
              <a:t>                // Write to console</a:t>
            </a:r>
            <a:br>
              <a:rPr lang="en-US" dirty="0" smtClean="0"/>
            </a:br>
            <a:r>
              <a:rPr lang="en-US" dirty="0" smtClean="0"/>
              <a:t>                </a:t>
            </a:r>
            <a:r>
              <a:rPr lang="en-US" dirty="0" err="1" smtClean="0"/>
              <a:t>Console.WriteLine</a:t>
            </a:r>
            <a:r>
              <a:rPr lang="en-US" dirty="0" smtClean="0"/>
              <a:t>("This is the new C# Station Tutorial Namespace.");</a:t>
            </a:r>
            <a:br>
              <a:rPr lang="en-US" dirty="0" smtClean="0"/>
            </a:br>
            <a:r>
              <a:rPr lang="en-US" dirty="0" smtClean="0"/>
              <a:t>            }</a:t>
            </a:r>
            <a:br>
              <a:rPr lang="en-US" dirty="0" smtClean="0"/>
            </a:br>
            <a:r>
              <a:rPr lang="en-US" dirty="0" smtClean="0"/>
              <a:t>        }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Namespace</a:t>
            </a: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7675" y="1890904"/>
            <a:ext cx="8229600" cy="377647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// Namespace Declaration</a:t>
            </a:r>
            <a:br>
              <a:rPr lang="en-US" dirty="0" smtClean="0"/>
            </a:br>
            <a:r>
              <a:rPr lang="en-US" dirty="0" smtClean="0"/>
              <a:t>using System;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The C# Station Tutorial Namespace</a:t>
            </a:r>
            <a:br>
              <a:rPr lang="en-US" dirty="0" smtClean="0"/>
            </a:br>
            <a:r>
              <a:rPr lang="en-US" dirty="0" smtClean="0"/>
              <a:t>namespace  </a:t>
            </a:r>
            <a:r>
              <a:rPr lang="en-US" dirty="0" err="1" smtClean="0"/>
              <a:t>StationNamespace</a:t>
            </a:r>
            <a:r>
              <a:rPr lang="en-US" dirty="0" smtClean="0"/>
              <a:t>. </a:t>
            </a:r>
            <a:r>
              <a:rPr lang="en-US" dirty="0" err="1" smtClean="0"/>
              <a:t>NestedNamespace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   // Program start class</a:t>
            </a:r>
            <a:br>
              <a:rPr lang="en-US" dirty="0" smtClean="0"/>
            </a:br>
            <a:r>
              <a:rPr lang="en-US" dirty="0" smtClean="0"/>
              <a:t>    class  Sample </a:t>
            </a:r>
            <a:br>
              <a:rPr lang="en-US" dirty="0" smtClean="0"/>
            </a:br>
            <a:r>
              <a:rPr lang="en-US" dirty="0" smtClean="0"/>
              <a:t>    {</a:t>
            </a:r>
            <a:br>
              <a:rPr lang="en-US" dirty="0" smtClean="0"/>
            </a:br>
            <a:r>
              <a:rPr lang="en-US" dirty="0" smtClean="0"/>
              <a:t>        // Main begins program execution.</a:t>
            </a:r>
            <a:br>
              <a:rPr lang="en-US" dirty="0" smtClean="0"/>
            </a:br>
            <a:r>
              <a:rPr lang="en-US" dirty="0" smtClean="0"/>
              <a:t>        public static void Main() </a:t>
            </a:r>
            <a:br>
              <a:rPr lang="en-US" dirty="0" smtClean="0"/>
            </a:br>
            <a:r>
              <a:rPr lang="en-US" dirty="0" smtClean="0"/>
              <a:t>        {</a:t>
            </a:r>
            <a:br>
              <a:rPr lang="en-US" dirty="0" smtClean="0"/>
            </a:br>
            <a:r>
              <a:rPr lang="en-US" dirty="0" smtClean="0"/>
              <a:t>            // Write to console</a:t>
            </a:r>
            <a:br>
              <a:rPr lang="en-US" dirty="0" smtClean="0"/>
            </a:br>
            <a:r>
              <a:rPr lang="en-US" dirty="0" smtClean="0"/>
              <a:t>            </a:t>
            </a:r>
            <a:r>
              <a:rPr lang="en-US" dirty="0" err="1" smtClean="0"/>
              <a:t>Console.WriteLine</a:t>
            </a:r>
            <a:r>
              <a:rPr lang="en-US" dirty="0" smtClean="0"/>
              <a:t>("This is the new C# Station Tutorial Namespace."); </a:t>
            </a:r>
            <a:br>
              <a:rPr lang="en-US" dirty="0" smtClean="0"/>
            </a:br>
            <a:r>
              <a:rPr lang="en-US" dirty="0" smtClean="0"/>
              <a:t>        }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latin typeface="Calibri" pitchFamily="34" charset="0"/>
              </a:rPr>
              <a:t>Another way of writing nested </a:t>
            </a:r>
            <a:r>
              <a:rPr lang="en-US" b="0" i="1" dirty="0" smtClean="0">
                <a:latin typeface="Calibri" pitchFamily="34" charset="0"/>
              </a:rPr>
              <a:t>namespaces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4933950"/>
          </a:xfrm>
        </p:spPr>
        <p:txBody>
          <a:bodyPr>
            <a:normAutofit fontScale="32500" lnSpcReduction="20000"/>
          </a:bodyPr>
          <a:lstStyle/>
          <a:p>
            <a:r>
              <a:rPr lang="en-US" dirty="0" smtClean="0"/>
              <a:t>// Namespace Declaration</a:t>
            </a:r>
            <a:br>
              <a:rPr lang="en-US" dirty="0" smtClean="0"/>
            </a:br>
            <a:r>
              <a:rPr lang="en-US" dirty="0" smtClean="0"/>
              <a:t>using System;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namespace  </a:t>
            </a:r>
            <a:r>
              <a:rPr lang="en-US" dirty="0" err="1" smtClean="0"/>
              <a:t>StationNamespace</a:t>
            </a:r>
            <a:r>
              <a:rPr lang="en-US" dirty="0" smtClean="0"/>
              <a:t>  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   // nested namespace</a:t>
            </a:r>
            <a:br>
              <a:rPr lang="en-US" dirty="0" smtClean="0"/>
            </a:br>
            <a:r>
              <a:rPr lang="en-US" dirty="0" smtClean="0"/>
              <a:t>    namespace  </a:t>
            </a:r>
            <a:r>
              <a:rPr lang="en-US" dirty="0" err="1" smtClean="0"/>
              <a:t>NestedNamespace</a:t>
            </a:r>
            <a:r>
              <a:rPr lang="en-US" dirty="0" smtClean="0"/>
              <a:t>  </a:t>
            </a:r>
            <a:br>
              <a:rPr lang="en-US" dirty="0" smtClean="0"/>
            </a:br>
            <a:r>
              <a:rPr lang="en-US" dirty="0" smtClean="0"/>
              <a:t>    {</a:t>
            </a:r>
            <a:br>
              <a:rPr lang="en-US" dirty="0" smtClean="0"/>
            </a:br>
            <a:r>
              <a:rPr lang="en-US" dirty="0" smtClean="0"/>
              <a:t>        class myExample1 </a:t>
            </a:r>
            <a:br>
              <a:rPr lang="en-US" dirty="0" smtClean="0"/>
            </a:br>
            <a:r>
              <a:rPr lang="en-US" dirty="0" smtClean="0"/>
              <a:t>        {</a:t>
            </a:r>
            <a:br>
              <a:rPr lang="en-US" dirty="0" smtClean="0"/>
            </a:br>
            <a:r>
              <a:rPr lang="en-US" dirty="0" smtClean="0"/>
              <a:t>            public static void myPrint1() </a:t>
            </a:r>
            <a:br>
              <a:rPr lang="en-US" dirty="0" smtClean="0"/>
            </a:br>
            <a:r>
              <a:rPr lang="en-US" dirty="0" smtClean="0"/>
              <a:t>            {</a:t>
            </a:r>
            <a:br>
              <a:rPr lang="en-US" dirty="0" smtClean="0"/>
            </a:br>
            <a:r>
              <a:rPr lang="en-US" dirty="0" smtClean="0"/>
              <a:t>                </a:t>
            </a:r>
            <a:r>
              <a:rPr lang="en-US" dirty="0" err="1" smtClean="0"/>
              <a:t>Console.WriteLine</a:t>
            </a:r>
            <a:r>
              <a:rPr lang="en-US" dirty="0" smtClean="0"/>
              <a:t>("First Example of calling another namespace member.");</a:t>
            </a:r>
            <a:br>
              <a:rPr lang="en-US" dirty="0" smtClean="0"/>
            </a:br>
            <a:r>
              <a:rPr lang="en-US" dirty="0" smtClean="0"/>
              <a:t>            }</a:t>
            </a:r>
            <a:br>
              <a:rPr lang="en-US" dirty="0" smtClean="0"/>
            </a:br>
            <a:r>
              <a:rPr lang="en-US" dirty="0" smtClean="0"/>
              <a:t>        }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 // Program start class</a:t>
            </a:r>
            <a:br>
              <a:rPr lang="en-US" dirty="0" smtClean="0"/>
            </a:br>
            <a:r>
              <a:rPr lang="en-US" dirty="0" smtClean="0"/>
              <a:t>    class </a:t>
            </a:r>
            <a:r>
              <a:rPr lang="en-US" dirty="0" err="1" smtClean="0"/>
              <a:t>NamespaceCalling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    {</a:t>
            </a:r>
            <a:br>
              <a:rPr lang="en-US" dirty="0" smtClean="0"/>
            </a:br>
            <a:r>
              <a:rPr lang="en-US" dirty="0" smtClean="0"/>
              <a:t>        // Main begins program execution.</a:t>
            </a:r>
            <a:br>
              <a:rPr lang="en-US" dirty="0" smtClean="0"/>
            </a:br>
            <a:r>
              <a:rPr lang="en-US" dirty="0" smtClean="0"/>
              <a:t>        public static void Main() </a:t>
            </a:r>
            <a:br>
              <a:rPr lang="en-US" dirty="0" smtClean="0"/>
            </a:br>
            <a:r>
              <a:rPr lang="en-US" dirty="0" smtClean="0"/>
              <a:t>        {</a:t>
            </a:r>
            <a:br>
              <a:rPr lang="en-US" dirty="0" smtClean="0"/>
            </a:br>
            <a:r>
              <a:rPr lang="en-US" dirty="0" smtClean="0"/>
              <a:t>            // Write to console</a:t>
            </a:r>
            <a:br>
              <a:rPr lang="en-US" dirty="0" smtClean="0"/>
            </a:br>
            <a:r>
              <a:rPr lang="en-US" dirty="0" smtClean="0"/>
              <a:t>            tutorial.myExample1.myPrint1(); </a:t>
            </a:r>
            <a:br>
              <a:rPr lang="en-US" dirty="0" smtClean="0"/>
            </a:br>
            <a:r>
              <a:rPr lang="en-US" dirty="0" smtClean="0"/>
              <a:t>            tutorial.myExample2.myPrint2(); </a:t>
            </a:r>
            <a:br>
              <a:rPr lang="en-US" dirty="0" smtClean="0"/>
            </a:br>
            <a:r>
              <a:rPr lang="en-US" dirty="0" smtClean="0"/>
              <a:t>        }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same namespace as nested </a:t>
            </a:r>
            <a:r>
              <a:rPr lang="en-US" dirty="0" smtClean="0"/>
              <a:t>namespace above</a:t>
            </a:r>
            <a:br>
              <a:rPr lang="en-US" dirty="0" smtClean="0"/>
            </a:br>
            <a:r>
              <a:rPr lang="en-US" dirty="0" smtClean="0"/>
              <a:t>namespace </a:t>
            </a:r>
            <a:r>
              <a:rPr lang="en-US" dirty="0" smtClean="0"/>
              <a:t> </a:t>
            </a:r>
            <a:r>
              <a:rPr lang="en-US" dirty="0" err="1" smtClean="0"/>
              <a:t>StationNamespace.Tutorial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   class myExample2 </a:t>
            </a:r>
            <a:br>
              <a:rPr lang="en-US" dirty="0" smtClean="0"/>
            </a:br>
            <a:r>
              <a:rPr lang="en-US" dirty="0" smtClean="0"/>
              <a:t>    {</a:t>
            </a:r>
            <a:br>
              <a:rPr lang="en-US" dirty="0" smtClean="0"/>
            </a:br>
            <a:r>
              <a:rPr lang="en-US" dirty="0" smtClean="0"/>
              <a:t>        public static void myPrint2() </a:t>
            </a:r>
            <a:br>
              <a:rPr lang="en-US" dirty="0" smtClean="0"/>
            </a:br>
            <a:r>
              <a:rPr lang="en-US" dirty="0" smtClean="0"/>
              <a:t>        {</a:t>
            </a:r>
            <a:br>
              <a:rPr lang="en-US" dirty="0" smtClean="0"/>
            </a:br>
            <a:r>
              <a:rPr lang="en-US" dirty="0" smtClean="0"/>
              <a:t>            </a:t>
            </a:r>
            <a:r>
              <a:rPr lang="en-US" dirty="0" err="1" smtClean="0"/>
              <a:t>Console.WriteLine</a:t>
            </a:r>
            <a:r>
              <a:rPr lang="en-US" dirty="0" smtClean="0"/>
              <a:t>("Second Example of calling another namespace member.");</a:t>
            </a:r>
            <a:br>
              <a:rPr lang="en-US" dirty="0" smtClean="0"/>
            </a:br>
            <a:r>
              <a:rPr lang="en-US" dirty="0" smtClean="0"/>
              <a:t>        }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50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Calling Namespace Members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4638675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// Namespace Declaration</a:t>
            </a:r>
            <a:br>
              <a:rPr lang="en-US" dirty="0" smtClean="0"/>
            </a:br>
            <a:r>
              <a:rPr lang="en-US" dirty="0" smtClean="0"/>
              <a:t>using System;</a:t>
            </a:r>
            <a:br>
              <a:rPr lang="en-US" dirty="0" smtClean="0"/>
            </a:br>
            <a:r>
              <a:rPr lang="en-US" dirty="0" smtClean="0"/>
              <a:t>using </a:t>
            </a:r>
            <a:r>
              <a:rPr lang="en-US" dirty="0" err="1" smtClean="0"/>
              <a:t>StationNamespace.Tutorial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Program start class</a:t>
            </a:r>
            <a:br>
              <a:rPr lang="en-US" dirty="0" smtClean="0"/>
            </a:br>
            <a:r>
              <a:rPr lang="en-US" dirty="0" smtClean="0"/>
              <a:t>class </a:t>
            </a:r>
            <a:r>
              <a:rPr lang="en-US" dirty="0" err="1" smtClean="0"/>
              <a:t>UsingDirective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   // Main begins program execution.</a:t>
            </a:r>
            <a:br>
              <a:rPr lang="en-US" dirty="0" smtClean="0"/>
            </a:br>
            <a:r>
              <a:rPr lang="en-US" dirty="0" smtClean="0"/>
              <a:t>    public static void Main() </a:t>
            </a:r>
            <a:br>
              <a:rPr lang="en-US" dirty="0" smtClean="0"/>
            </a:br>
            <a:r>
              <a:rPr lang="en-US" dirty="0" smtClean="0"/>
              <a:t>    {</a:t>
            </a:r>
            <a:br>
              <a:rPr lang="en-US" dirty="0" smtClean="0"/>
            </a:br>
            <a:r>
              <a:rPr lang="en-US" dirty="0" smtClean="0"/>
              <a:t>        // Call namespace member</a:t>
            </a:r>
            <a:br>
              <a:rPr lang="en-US" dirty="0" smtClean="0"/>
            </a:br>
            <a:r>
              <a:rPr lang="en-US" dirty="0" smtClean="0"/>
              <a:t>        </a:t>
            </a:r>
            <a:r>
              <a:rPr lang="en-US" dirty="0" err="1" smtClean="0"/>
              <a:t>myExample.myPrint</a:t>
            </a:r>
            <a:r>
              <a:rPr lang="en-US" dirty="0" smtClean="0"/>
              <a:t>(); 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C# Station Tutorial Namespace</a:t>
            </a:r>
            <a:br>
              <a:rPr lang="en-US" dirty="0" smtClean="0"/>
            </a:br>
            <a:r>
              <a:rPr lang="en-US" dirty="0" smtClean="0"/>
              <a:t>namespace </a:t>
            </a:r>
            <a:r>
              <a:rPr lang="en-US" dirty="0" err="1" smtClean="0"/>
              <a:t>StationNamespace.Tutorial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   class </a:t>
            </a:r>
            <a:r>
              <a:rPr lang="en-US" dirty="0" err="1" smtClean="0"/>
              <a:t>myExample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    {</a:t>
            </a:r>
            <a:br>
              <a:rPr lang="en-US" dirty="0" smtClean="0"/>
            </a:br>
            <a:r>
              <a:rPr lang="en-US" dirty="0" smtClean="0"/>
              <a:t>        public static void </a:t>
            </a:r>
            <a:r>
              <a:rPr lang="en-US" dirty="0" err="1" smtClean="0"/>
              <a:t>myPrint</a:t>
            </a:r>
            <a:r>
              <a:rPr lang="en-US" dirty="0" smtClean="0"/>
              <a:t>() </a:t>
            </a:r>
            <a:br>
              <a:rPr lang="en-US" dirty="0" smtClean="0"/>
            </a:br>
            <a:r>
              <a:rPr lang="en-US" dirty="0" smtClean="0"/>
              <a:t>        {</a:t>
            </a:r>
            <a:br>
              <a:rPr lang="en-US" dirty="0" smtClean="0"/>
            </a:br>
            <a:r>
              <a:rPr lang="en-US" dirty="0" smtClean="0"/>
              <a:t>            </a:t>
            </a:r>
            <a:r>
              <a:rPr lang="en-US" dirty="0" err="1" smtClean="0"/>
              <a:t>Console.WriteLine</a:t>
            </a:r>
            <a:r>
              <a:rPr lang="en-US" dirty="0" smtClean="0"/>
              <a:t>("Example of using a using directive.");</a:t>
            </a:r>
            <a:br>
              <a:rPr lang="en-US" dirty="0" smtClean="0"/>
            </a:br>
            <a:r>
              <a:rPr lang="en-US" dirty="0" smtClean="0"/>
              <a:t>        }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 The using Directive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chX-Sept2014-templat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TechX-Sept2014-template</Template>
  <TotalTime>45779</TotalTime>
  <Words>369</Words>
  <Application>Microsoft Office PowerPoint</Application>
  <PresentationFormat>On-screen Show (4:3)</PresentationFormat>
  <Paragraphs>72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TechX-Sept2014-template</vt:lpstr>
      <vt:lpstr>C# Basics</vt:lpstr>
      <vt:lpstr>Contents</vt:lpstr>
      <vt:lpstr>Namespaces - </vt:lpstr>
      <vt:lpstr>Namespaces</vt:lpstr>
      <vt:lpstr>Namespace Samples</vt:lpstr>
      <vt:lpstr>Nested Namespace</vt:lpstr>
      <vt:lpstr>Another way of writing nested namespaces</vt:lpstr>
      <vt:lpstr>Calling Namespace Members </vt:lpstr>
      <vt:lpstr> The using Directive </vt:lpstr>
      <vt:lpstr>The Alias Directive </vt:lpstr>
      <vt:lpstr>Code Commenting</vt:lpstr>
      <vt:lpstr>Add comments in an effective way</vt:lpstr>
      <vt:lpstr>Add comments in an effective way</vt:lpstr>
      <vt:lpstr>Add comments in an effective way</vt:lpstr>
      <vt:lpstr>Main Method in C#</vt:lpstr>
      <vt:lpstr>Main Method in C#</vt:lpstr>
      <vt:lpstr>Slide 17</vt:lpstr>
    </vt:vector>
  </TitlesOfParts>
  <Company>XORIANT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Xoriant - Financial Services</dc:title>
  <dc:creator>Xoriant</dc:creator>
  <cp:lastModifiedBy>mitragotri_s</cp:lastModifiedBy>
  <cp:revision>1846</cp:revision>
  <dcterms:created xsi:type="dcterms:W3CDTF">2012-11-01T01:28:26Z</dcterms:created>
  <dcterms:modified xsi:type="dcterms:W3CDTF">2015-09-30T13:39:41Z</dcterms:modified>
</cp:coreProperties>
</file>