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5" r:id="rId4"/>
    <p:sldId id="268" r:id="rId5"/>
    <p:sldId id="267" r:id="rId6"/>
    <p:sldId id="262" r:id="rId7"/>
    <p:sldId id="266" r:id="rId8"/>
    <p:sldId id="269" r:id="rId9"/>
    <p:sldId id="259" r:id="rId10"/>
    <p:sldId id="257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000" autoAdjust="0"/>
  </p:normalViewPr>
  <p:slideViewPr>
    <p:cSldViewPr snapToGrid="0" snapToObjects="1">
      <p:cViewPr varScale="1">
        <p:scale>
          <a:sx n="96" d="100"/>
          <a:sy n="96" d="100"/>
        </p:scale>
        <p:origin x="-66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23" y="163227"/>
            <a:ext cx="7485364" cy="12694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C# Namespace, Classes , Objects and Constructor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23" y="1432634"/>
            <a:ext cx="7992260" cy="208581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Namespace Declaration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Commenting in 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Main Method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Classes and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Constructor</a:t>
            </a:r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3350686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September 6, 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Calibri" pitchFamily="34" charset="0"/>
                  <a:cs typeface="Arial" charset="0"/>
                </a:rPr>
                <a:t>Name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Designation</a:t>
              </a: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+1 XXX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+1 XXX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email@xoriant.com</a:t>
              </a: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Namespace Declaration </a:t>
            </a:r>
            <a:r>
              <a:rPr lang="en-US" dirty="0" smtClean="0"/>
              <a:t>and Commenting in C#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4643"/>
            <a:ext cx="8038215" cy="40849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Namespace is grouping of classes / structure </a:t>
            </a:r>
          </a:p>
          <a:p>
            <a:r>
              <a:rPr lang="en-US" dirty="0" smtClean="0"/>
              <a:t>We can define namespace to separate the classes from each other </a:t>
            </a:r>
          </a:p>
          <a:p>
            <a:r>
              <a:rPr lang="en-US" dirty="0" smtClean="0"/>
              <a:t>Using Namespace we can identify the use of classes defined in library </a:t>
            </a:r>
          </a:p>
          <a:p>
            <a:pPr marL="0" indent="0">
              <a:buNone/>
            </a:pPr>
            <a:r>
              <a:rPr lang="en-US" dirty="0" smtClean="0"/>
              <a:t>	e.g. System , System.IO , </a:t>
            </a:r>
            <a:r>
              <a:rPr lang="en-US" dirty="0" err="1" smtClean="0"/>
              <a:t>System.Data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Declaration of Namespace </a:t>
            </a:r>
          </a:p>
          <a:p>
            <a:pPr lvl="1"/>
            <a:r>
              <a:rPr lang="en-US" dirty="0"/>
              <a:t>A namespace definition begins with the keyword </a:t>
            </a:r>
            <a:r>
              <a:rPr lang="en-US" b="1" dirty="0"/>
              <a:t>namespace</a:t>
            </a:r>
            <a:r>
              <a:rPr lang="en-US" dirty="0"/>
              <a:t> followed by the namespace name</a:t>
            </a:r>
          </a:p>
          <a:p>
            <a:pPr marL="287337" lvl="1" indent="0">
              <a:buNone/>
            </a:pPr>
            <a:r>
              <a:rPr lang="en-US" dirty="0"/>
              <a:t>namespace </a:t>
            </a:r>
            <a:r>
              <a:rPr lang="en-US" dirty="0" err="1"/>
              <a:t>namespace_name</a:t>
            </a:r>
            <a:r>
              <a:rPr lang="en-US" dirty="0"/>
              <a:t> </a:t>
            </a:r>
          </a:p>
          <a:p>
            <a:pPr marL="287337" lvl="1" indent="0">
              <a:buNone/>
            </a:pPr>
            <a:r>
              <a:rPr lang="en-US" dirty="0"/>
              <a:t>{ </a:t>
            </a:r>
          </a:p>
          <a:p>
            <a:pPr marL="287337" lvl="1" indent="0">
              <a:buNone/>
            </a:pPr>
            <a:r>
              <a:rPr lang="en-US" dirty="0"/>
              <a:t>// code declarations </a:t>
            </a:r>
          </a:p>
          <a:p>
            <a:pPr marL="287337" lvl="1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r>
              <a:rPr lang="en-US" sz="2200" dirty="0" smtClean="0"/>
              <a:t>Adding Comments in C#</a:t>
            </a:r>
          </a:p>
          <a:p>
            <a:pPr lvl="1"/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Adding comments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basically used for documentation purpose</a:t>
            </a:r>
          </a:p>
          <a:p>
            <a:r>
              <a:rPr lang="en-US" dirty="0" smtClean="0"/>
              <a:t>Three </a:t>
            </a:r>
            <a:r>
              <a:rPr lang="en-US" dirty="0"/>
              <a:t>types of comments in C#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Using /// </a:t>
            </a:r>
            <a:r>
              <a:rPr lang="en-US" sz="1800" dirty="0" smtClean="0"/>
              <a:t>comments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400" dirty="0" smtClean="0"/>
              <a:t>In C# code editor enter </a:t>
            </a:r>
            <a:r>
              <a:rPr lang="en-US" sz="1400" dirty="0"/>
              <a:t>/// followed by any XML tags or text strings. If you enter /// on the line before the definition, the editor creates a template of a documentation </a:t>
            </a:r>
            <a:r>
              <a:rPr lang="en-US" sz="1400" dirty="0" smtClean="0"/>
              <a:t>comment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Using // comments – Single line comment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Using /* */ comments  - Multi line comments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255744" cy="406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Every application contains Main method. It is entry point for console and windows application. </a:t>
            </a:r>
          </a:p>
          <a:p>
            <a:pPr marL="0" indent="0">
              <a:buNone/>
            </a:pPr>
            <a:r>
              <a:rPr lang="en-US" b="1" dirty="0" smtClean="0"/>
              <a:t>Main </a:t>
            </a:r>
            <a:r>
              <a:rPr lang="en-US" dirty="0" smtClean="0"/>
              <a:t>method</a:t>
            </a:r>
            <a:r>
              <a:rPr lang="en-US" dirty="0"/>
              <a:t> can only return </a:t>
            </a:r>
            <a:r>
              <a:rPr lang="en-US" b="1" dirty="0" err="1"/>
              <a:t>int</a:t>
            </a:r>
            <a:r>
              <a:rPr lang="en-US" dirty="0"/>
              <a:t> or </a:t>
            </a:r>
            <a:r>
              <a:rPr lang="en-US" b="1" dirty="0"/>
              <a:t>void</a:t>
            </a:r>
            <a:r>
              <a:rPr lang="en-US" dirty="0"/>
              <a:t>, and has an optional string array argument to represent command-line </a:t>
            </a:r>
            <a:r>
              <a:rPr lang="en-US" dirty="0" smtClean="0"/>
              <a:t>parameters. </a:t>
            </a:r>
          </a:p>
          <a:p>
            <a:pPr marL="0" indent="0">
              <a:buNone/>
            </a:pPr>
            <a:r>
              <a:rPr lang="en-US" dirty="0" smtClean="0"/>
              <a:t>We can provide command line argumen</a:t>
            </a:r>
            <a:r>
              <a:rPr lang="en-US" dirty="0" smtClean="0"/>
              <a:t>t and it is optional.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Syntax –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/>
              <a:t>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Main(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//...</a:t>
            </a:r>
            <a:r>
              <a:rPr lang="en-US" dirty="0">
                <a:solidFill>
                  <a:srgbClr val="008000"/>
                </a:solidFill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Command Line Argument –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331" y="771286"/>
            <a:ext cx="9025734" cy="43597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Class is a group of related methods and variables (data members) </a:t>
            </a:r>
          </a:p>
          <a:p>
            <a:r>
              <a:rPr lang="en-US" sz="2000" dirty="0" smtClean="0"/>
              <a:t>Class contains </a:t>
            </a:r>
          </a:p>
          <a:p>
            <a:pPr lvl="1"/>
            <a:r>
              <a:rPr lang="en-US" sz="1600" dirty="0" smtClean="0"/>
              <a:t>constructor </a:t>
            </a:r>
          </a:p>
          <a:p>
            <a:pPr lvl="1"/>
            <a:r>
              <a:rPr lang="en-US" sz="1600" dirty="0" smtClean="0"/>
              <a:t>Variables and properties</a:t>
            </a:r>
          </a:p>
          <a:p>
            <a:pPr lvl="1"/>
            <a:r>
              <a:rPr lang="en-US" sz="1600" dirty="0" smtClean="0"/>
              <a:t>methods  </a:t>
            </a:r>
          </a:p>
          <a:p>
            <a:r>
              <a:rPr lang="en-US" sz="2000" dirty="0" smtClean="0"/>
              <a:t>Defining a class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88"/>
                </a:solidFill>
              </a:rPr>
              <a:t>	&lt;</a:t>
            </a:r>
            <a:r>
              <a:rPr lang="en-US" sz="1500" dirty="0">
                <a:solidFill>
                  <a:srgbClr val="000088"/>
                </a:solidFill>
              </a:rPr>
              <a:t>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class </a:t>
            </a:r>
            <a:r>
              <a:rPr lang="en-US" sz="1500" dirty="0" err="1"/>
              <a:t>class_name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{ </a:t>
            </a:r>
          </a:p>
          <a:p>
            <a:pPr marL="0" indent="0">
              <a:buNone/>
            </a:pPr>
            <a:r>
              <a:rPr lang="en-US" sz="1500" dirty="0" smtClean="0"/>
              <a:t>  		// </a:t>
            </a:r>
            <a:r>
              <a:rPr lang="en-US" sz="1500" dirty="0"/>
              <a:t>member variables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>
                <a:solidFill>
                  <a:srgbClr val="000088"/>
                </a:solidFill>
              </a:rPr>
              <a:t>		&lt;</a:t>
            </a:r>
            <a:r>
              <a:rPr lang="en-US" sz="1500" dirty="0">
                <a:solidFill>
                  <a:srgbClr val="000088"/>
                </a:solidFill>
              </a:rPr>
              <a:t>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88"/>
                </a:solidFill>
              </a:rPr>
              <a:t>&lt;data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type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variable1</a:t>
            </a:r>
            <a:r>
              <a:rPr lang="en-US" sz="1500" dirty="0" smtClean="0"/>
              <a:t>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&lt;</a:t>
            </a:r>
            <a:r>
              <a:rPr lang="en-US" sz="1500" dirty="0">
                <a:solidFill>
                  <a:srgbClr val="000088"/>
                </a:solidFill>
              </a:rPr>
              <a:t>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88"/>
                </a:solidFill>
              </a:rPr>
              <a:t>&lt;data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type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variable2;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	</a:t>
            </a:r>
            <a:r>
              <a:rPr lang="en-US" sz="1500" dirty="0"/>
              <a:t>	</a:t>
            </a:r>
            <a:r>
              <a:rPr lang="en-US" sz="1500" dirty="0" smtClean="0"/>
              <a:t>... </a:t>
            </a:r>
            <a:r>
              <a:rPr lang="en-US" sz="1500" dirty="0">
                <a:solidFill>
                  <a:srgbClr val="000088"/>
                </a:solidFill>
              </a:rPr>
              <a:t>&lt;access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88"/>
                </a:solidFill>
              </a:rPr>
              <a:t>&lt;data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type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 err="1"/>
              <a:t>variableN</a:t>
            </a:r>
            <a:r>
              <a:rPr lang="en-US" sz="1500" dirty="0"/>
              <a:t>;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	// </a:t>
            </a:r>
            <a:r>
              <a:rPr lang="en-US" sz="1500" dirty="0"/>
              <a:t>member methods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>
                <a:solidFill>
                  <a:srgbClr val="000088"/>
                </a:solidFill>
              </a:rPr>
              <a:t>	</a:t>
            </a: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&lt;</a:t>
            </a:r>
            <a:r>
              <a:rPr lang="en-US" sz="1500" dirty="0">
                <a:solidFill>
                  <a:srgbClr val="000088"/>
                </a:solidFill>
              </a:rPr>
              <a:t>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88"/>
                </a:solidFill>
              </a:rPr>
              <a:t>&lt;return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type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method1(</a:t>
            </a:r>
            <a:r>
              <a:rPr lang="en-US" sz="1500" dirty="0" err="1"/>
              <a:t>parameter_list</a:t>
            </a:r>
            <a:r>
              <a:rPr lang="en-US" sz="1500" dirty="0"/>
              <a:t>) { // method body }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>
                <a:solidFill>
                  <a:srgbClr val="000088"/>
                </a:solidFill>
              </a:rPr>
              <a:t>	</a:t>
            </a:r>
            <a:r>
              <a:rPr lang="en-US" sz="1500" dirty="0" smtClean="0">
                <a:solidFill>
                  <a:srgbClr val="000088"/>
                </a:solidFill>
              </a:rPr>
              <a:t>	&lt;</a:t>
            </a:r>
            <a:r>
              <a:rPr lang="en-US" sz="1500" dirty="0">
                <a:solidFill>
                  <a:srgbClr val="000088"/>
                </a:solidFill>
              </a:rPr>
              <a:t>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88"/>
                </a:solidFill>
              </a:rPr>
              <a:t>&lt;return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type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method2(</a:t>
            </a:r>
            <a:r>
              <a:rPr lang="en-US" sz="1500" dirty="0" err="1"/>
              <a:t>parameter_list</a:t>
            </a:r>
            <a:r>
              <a:rPr lang="en-US" sz="1500" dirty="0"/>
              <a:t>) { // method body }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	</a:t>
            </a:r>
            <a:r>
              <a:rPr lang="en-US" sz="1500" dirty="0"/>
              <a:t>	</a:t>
            </a:r>
            <a:r>
              <a:rPr lang="en-US" sz="1500" dirty="0" smtClean="0"/>
              <a:t>... </a:t>
            </a:r>
            <a:r>
              <a:rPr lang="en-US" sz="1500" dirty="0" smtClean="0">
                <a:solidFill>
                  <a:srgbClr val="000088"/>
                </a:solidFill>
              </a:rPr>
              <a:t>&lt;</a:t>
            </a:r>
            <a:r>
              <a:rPr lang="en-US" sz="1500" dirty="0">
                <a:solidFill>
                  <a:srgbClr val="000088"/>
                </a:solidFill>
              </a:rPr>
              <a:t>access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specifier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0088"/>
                </a:solidFill>
              </a:rPr>
              <a:t>&lt;return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F0055"/>
                </a:solidFill>
              </a:rPr>
              <a:t>type</a:t>
            </a:r>
            <a:r>
              <a:rPr lang="en-US" sz="1500" dirty="0">
                <a:solidFill>
                  <a:srgbClr val="000088"/>
                </a:solidFill>
              </a:rPr>
              <a:t>&gt;</a:t>
            </a:r>
            <a:r>
              <a:rPr lang="en-US" sz="1500" dirty="0"/>
              <a:t> </a:t>
            </a:r>
            <a:r>
              <a:rPr lang="en-US" sz="1500" dirty="0" err="1"/>
              <a:t>methodN</a:t>
            </a:r>
            <a:r>
              <a:rPr lang="en-US" sz="1500" dirty="0"/>
              <a:t>(</a:t>
            </a:r>
            <a:r>
              <a:rPr lang="en-US" sz="1500" dirty="0" err="1"/>
              <a:t>parameter_list</a:t>
            </a:r>
            <a:r>
              <a:rPr lang="en-US" sz="1500" dirty="0"/>
              <a:t>) { // method body }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	}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395" y="789684"/>
            <a:ext cx="9034670" cy="4247974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 smtClean="0"/>
              <a:t>C# class Example </a:t>
            </a:r>
          </a:p>
          <a:p>
            <a:pPr marL="0" indent="0">
              <a:buNone/>
            </a:pPr>
            <a:r>
              <a:rPr lang="en-US" sz="2000" dirty="0" smtClean="0"/>
              <a:t>namespace Application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// define class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F0055"/>
                </a:solidFill>
              </a:rPr>
              <a:t>Line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private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88"/>
                </a:solidFill>
              </a:rPr>
              <a:t>double</a:t>
            </a:r>
            <a:r>
              <a:rPr lang="en-US" sz="2000" dirty="0"/>
              <a:t> length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80000"/>
                </a:solidFill>
              </a:rPr>
              <a:t>// Length of a line</a:t>
            </a:r>
            <a:r>
              <a:rPr lang="en-US" sz="2000" dirty="0"/>
              <a:t> </a:t>
            </a:r>
            <a:r>
              <a:rPr lang="en-US" sz="2000" dirty="0" smtClean="0"/>
              <a:t>– variable declaration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// constructor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7F0055"/>
                </a:solidFill>
              </a:rPr>
              <a:t>Line</a:t>
            </a:r>
            <a:r>
              <a:rPr lang="en-US" sz="2000" dirty="0">
                <a:solidFill>
                  <a:srgbClr val="6666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7F0055"/>
                </a:solidFill>
              </a:rPr>
              <a:t>		</a:t>
            </a:r>
            <a:r>
              <a:rPr lang="en-US" sz="2000" dirty="0" err="1" smtClean="0">
                <a:solidFill>
                  <a:srgbClr val="7F0055"/>
                </a:solidFill>
              </a:rPr>
              <a:t>Console</a:t>
            </a:r>
            <a:r>
              <a:rPr 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sz="2000" dirty="0" err="1" smtClean="0">
                <a:solidFill>
                  <a:srgbClr val="7F0055"/>
                </a:solidFill>
              </a:rPr>
              <a:t>WriteLine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"Object is being created"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666600"/>
                </a:solidFill>
              </a:rPr>
              <a:t>	}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	// methods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88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setLength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88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length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88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getLength</a:t>
            </a:r>
            <a:r>
              <a:rPr lang="en-US" sz="2000" dirty="0">
                <a:solidFill>
                  <a:srgbClr val="6666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88"/>
                </a:solidFill>
              </a:rPr>
              <a:t>return</a:t>
            </a:r>
            <a:r>
              <a:rPr lang="en-US" sz="2000" dirty="0"/>
              <a:t> length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// Main method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static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88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F0055"/>
                </a:solidFill>
              </a:rPr>
              <a:t>Main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0088"/>
                </a:solidFill>
              </a:rPr>
              <a:t>string</a:t>
            </a:r>
            <a:r>
              <a:rPr lang="en-US" sz="2000" dirty="0">
                <a:solidFill>
                  <a:srgbClr val="666600"/>
                </a:solidFill>
              </a:rPr>
              <a:t>[]</a:t>
            </a:r>
            <a:r>
              <a:rPr lang="en-US" sz="2000" dirty="0"/>
              <a:t> </a:t>
            </a:r>
            <a:r>
              <a:rPr lang="en-US" sz="2000" dirty="0" err="1"/>
              <a:t>args</a:t>
            </a:r>
            <a:r>
              <a:rPr lang="en-US" sz="2000" dirty="0">
                <a:solidFill>
                  <a:srgbClr val="666600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7F0055"/>
                </a:solidFill>
              </a:rPr>
              <a:t>		Line</a:t>
            </a:r>
            <a:r>
              <a:rPr lang="en-US" sz="2000" dirty="0" smtClean="0"/>
              <a:t> </a:t>
            </a:r>
            <a:r>
              <a:rPr lang="en-US" sz="2000" dirty="0" err="1"/>
              <a:t>line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88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F0055"/>
                </a:solidFill>
              </a:rPr>
              <a:t>Line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880000"/>
                </a:solidFill>
              </a:rPr>
              <a:t>		// </a:t>
            </a:r>
            <a:r>
              <a:rPr lang="en-US" sz="2000" dirty="0">
                <a:solidFill>
                  <a:srgbClr val="880000"/>
                </a:solidFill>
              </a:rPr>
              <a:t>set line length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line</a:t>
            </a:r>
            <a:r>
              <a:rPr 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sz="2000" dirty="0" err="1" smtClean="0"/>
              <a:t>setLength</a:t>
            </a:r>
            <a:r>
              <a:rPr lang="en-US" sz="2000" dirty="0" smtClean="0">
                <a:solidFill>
                  <a:srgbClr val="666600"/>
                </a:solidFill>
              </a:rPr>
              <a:t>(</a:t>
            </a:r>
            <a:r>
              <a:rPr lang="en-US" sz="2000" dirty="0" smtClean="0">
                <a:solidFill>
                  <a:srgbClr val="006666"/>
                </a:solidFill>
              </a:rPr>
              <a:t>6.0</a:t>
            </a:r>
            <a:r>
              <a:rPr lang="en-US" sz="2000" dirty="0">
                <a:solidFill>
                  <a:srgbClr val="666600"/>
                </a:solidFill>
              </a:rPr>
              <a:t>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7F0055"/>
                </a:solidFill>
              </a:rPr>
              <a:t>		</a:t>
            </a:r>
            <a:r>
              <a:rPr lang="en-US" sz="2000" dirty="0" err="1" smtClean="0">
                <a:solidFill>
                  <a:srgbClr val="7F0055"/>
                </a:solidFill>
              </a:rPr>
              <a:t>Console</a:t>
            </a:r>
            <a:r>
              <a:rPr 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sz="2000" dirty="0" err="1" smtClean="0">
                <a:solidFill>
                  <a:srgbClr val="7F0055"/>
                </a:solidFill>
              </a:rPr>
              <a:t>WriteLine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"Length of line : {0}"</a:t>
            </a:r>
            <a:r>
              <a:rPr lang="en-US" sz="2000" dirty="0">
                <a:solidFill>
                  <a:srgbClr val="666600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err="1"/>
              <a:t>line</a:t>
            </a:r>
            <a:r>
              <a:rPr lang="en-US" sz="2000" dirty="0" err="1">
                <a:solidFill>
                  <a:srgbClr val="666600"/>
                </a:solidFill>
              </a:rPr>
              <a:t>.</a:t>
            </a:r>
            <a:r>
              <a:rPr lang="en-US" sz="2000" dirty="0" err="1"/>
              <a:t>getLength</a:t>
            </a:r>
            <a:r>
              <a:rPr lang="en-US" sz="2000" dirty="0">
                <a:solidFill>
                  <a:srgbClr val="666600"/>
                </a:solidFill>
              </a:rPr>
              <a:t>());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7F0055"/>
                </a:solidFill>
              </a:rPr>
              <a:t>		</a:t>
            </a:r>
            <a:r>
              <a:rPr lang="en-US" sz="2000" dirty="0" err="1" smtClean="0">
                <a:solidFill>
                  <a:srgbClr val="7F0055"/>
                </a:solidFill>
              </a:rPr>
              <a:t>Console</a:t>
            </a:r>
            <a:r>
              <a:rPr 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sz="2000" dirty="0" err="1" smtClean="0">
                <a:solidFill>
                  <a:srgbClr val="7F0055"/>
                </a:solidFill>
              </a:rPr>
              <a:t>ReadKey</a:t>
            </a:r>
            <a:r>
              <a:rPr lang="en-US" sz="2000" dirty="0">
                <a:solidFill>
                  <a:srgbClr val="666600"/>
                </a:solidFill>
              </a:rPr>
              <a:t>();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6666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66660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6666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666600"/>
                </a:solidFill>
              </a:rPr>
              <a:t>}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43" y="763832"/>
            <a:ext cx="9108922" cy="436716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Constructor </a:t>
            </a:r>
            <a:endParaRPr lang="en-US" sz="2000" dirty="0"/>
          </a:p>
          <a:p>
            <a:pPr lvl="1"/>
            <a:r>
              <a:rPr lang="en-US" sz="1600" dirty="0" smtClean="0"/>
              <a:t>Every class has at least one default Constructor , we can define our own constructor. Default constructor doesn’t have any parameters. </a:t>
            </a:r>
          </a:p>
          <a:p>
            <a:pPr lvl="1"/>
            <a:r>
              <a:rPr lang="en-US" sz="1600" dirty="0" smtClean="0"/>
              <a:t>We can provide parameters to constructor , this constructor is called as Parameterized constructor</a:t>
            </a:r>
          </a:p>
          <a:p>
            <a:pPr lvl="1"/>
            <a:r>
              <a:rPr lang="en-US" sz="1600" dirty="0" smtClean="0"/>
              <a:t>Constructor is executed once the instance of class created and this is executed only once for per instance</a:t>
            </a:r>
          </a:p>
          <a:p>
            <a:pPr lvl="1"/>
            <a:r>
              <a:rPr lang="en-US" sz="1600" dirty="0" smtClean="0"/>
              <a:t>The name of constructor is same as class name , we can assign the access modifier to constructor </a:t>
            </a:r>
          </a:p>
          <a:p>
            <a:r>
              <a:rPr lang="en-US" sz="2000" dirty="0" smtClean="0"/>
              <a:t>Constructor Example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8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F0055"/>
                </a:solidFill>
              </a:rPr>
              <a:t>Line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private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0088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/>
              <a:t>length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public </a:t>
            </a:r>
            <a:r>
              <a:rPr lang="en-US" sz="2000" dirty="0">
                <a:solidFill>
                  <a:srgbClr val="7F0055"/>
                </a:solidFill>
              </a:rPr>
              <a:t>Line</a:t>
            </a:r>
            <a:r>
              <a:rPr lang="en-US" sz="2000" dirty="0" smtClean="0">
                <a:solidFill>
                  <a:srgbClr val="666600"/>
                </a:solidFill>
              </a:rPr>
              <a:t>()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666600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length = 0;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>
                <a:solidFill>
                  <a:srgbClr val="6666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8"/>
                </a:solidFill>
              </a:rPr>
              <a:t>	public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7F0055"/>
                </a:solidFill>
              </a:rPr>
              <a:t>Line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0088"/>
                </a:solidFill>
              </a:rPr>
              <a:t>double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>
                <a:solidFill>
                  <a:srgbClr val="666600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80000"/>
                </a:solidFill>
              </a:rPr>
              <a:t>//Parameterized constructor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00"/>
                </a:solidFill>
              </a:rPr>
              <a:t>{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7F0055"/>
                </a:solidFill>
              </a:rPr>
              <a:t>	</a:t>
            </a:r>
            <a:r>
              <a:rPr lang="en-US" sz="2000" dirty="0" smtClean="0">
                <a:solidFill>
                  <a:srgbClr val="7F0055"/>
                </a:solidFill>
              </a:rPr>
              <a:t>	</a:t>
            </a:r>
            <a:r>
              <a:rPr lang="en-US" sz="2000" dirty="0" err="1" smtClean="0">
                <a:solidFill>
                  <a:srgbClr val="7F0055"/>
                </a:solidFill>
              </a:rPr>
              <a:t>Console</a:t>
            </a:r>
            <a:r>
              <a:rPr lang="en-US" sz="2000" dirty="0" err="1" smtClean="0">
                <a:solidFill>
                  <a:srgbClr val="666600"/>
                </a:solidFill>
              </a:rPr>
              <a:t>.</a:t>
            </a:r>
            <a:r>
              <a:rPr lang="en-US" sz="2000" dirty="0" err="1" smtClean="0">
                <a:solidFill>
                  <a:srgbClr val="7F0055"/>
                </a:solidFill>
              </a:rPr>
              <a:t>WriteLine</a:t>
            </a:r>
            <a:r>
              <a:rPr lang="en-US" sz="2000" dirty="0">
                <a:solidFill>
                  <a:srgbClr val="666600"/>
                </a:solidFill>
              </a:rPr>
              <a:t>(</a:t>
            </a:r>
            <a:r>
              <a:rPr lang="en-US" sz="2000" dirty="0">
                <a:solidFill>
                  <a:srgbClr val="008800"/>
                </a:solidFill>
              </a:rPr>
              <a:t>"Object </a:t>
            </a:r>
            <a:r>
              <a:rPr lang="en-US" sz="2000" dirty="0" smtClean="0">
                <a:solidFill>
                  <a:srgbClr val="008800"/>
                </a:solidFill>
              </a:rPr>
              <a:t>Parameterized constructor "</a:t>
            </a:r>
            <a:r>
              <a:rPr lang="en-US" sz="2000" dirty="0" smtClean="0">
                <a:solidFill>
                  <a:srgbClr val="666600"/>
                </a:solidFill>
              </a:rPr>
              <a:t>);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length </a:t>
            </a:r>
            <a:r>
              <a:rPr lang="en-US" sz="2000" dirty="0">
                <a:solidFill>
                  <a:srgbClr val="66660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>
                <a:solidFill>
                  <a:srgbClr val="666600"/>
                </a:solidFill>
              </a:rPr>
              <a:t>;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666600"/>
                </a:solidFill>
              </a:rPr>
              <a:t>	</a:t>
            </a:r>
            <a:r>
              <a:rPr lang="en-US" sz="2000" dirty="0" smtClean="0">
                <a:solidFill>
                  <a:srgbClr val="666600"/>
                </a:solidFill>
              </a:rPr>
              <a:t>}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6600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</a:p>
          <a:p>
            <a:r>
              <a:rPr lang="en-US" dirty="0" smtClean="0"/>
              <a:t>Public </a:t>
            </a:r>
          </a:p>
          <a:p>
            <a:r>
              <a:rPr lang="en-US" dirty="0" smtClean="0"/>
              <a:t>Internal </a:t>
            </a:r>
          </a:p>
          <a:p>
            <a:r>
              <a:rPr lang="en-US" dirty="0" smtClean="0"/>
              <a:t>Protected</a:t>
            </a:r>
          </a:p>
          <a:p>
            <a:r>
              <a:rPr lang="en-US" smtClean="0"/>
              <a:t>Protected Internal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in C#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US" sz="3200" dirty="0"/>
              <a:t>Section Title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256</TotalTime>
  <Words>451</Words>
  <Application>Microsoft Office PowerPoint</Application>
  <PresentationFormat>On-screen Show (16:9)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Xoriant Presentation template Light_Headings_v1</vt:lpstr>
      <vt:lpstr>C# Namespace, Classes , Objects and Constructor</vt:lpstr>
      <vt:lpstr>Namespace Declaration and Commenting in C# </vt:lpstr>
      <vt:lpstr>Adding comments in C#</vt:lpstr>
      <vt:lpstr>Main Method</vt:lpstr>
      <vt:lpstr>Classes in C#</vt:lpstr>
      <vt:lpstr>Classes in C#</vt:lpstr>
      <vt:lpstr>Classes in C#</vt:lpstr>
      <vt:lpstr>Access Modifier in C#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Vighnesh Ambekar</cp:lastModifiedBy>
  <cp:revision>63</cp:revision>
  <dcterms:created xsi:type="dcterms:W3CDTF">2015-12-01T06:56:46Z</dcterms:created>
  <dcterms:modified xsi:type="dcterms:W3CDTF">2016-10-03T09:27:23Z</dcterms:modified>
</cp:coreProperties>
</file>