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63" r:id="rId9"/>
    <p:sldId id="262" r:id="rId10"/>
    <p:sldId id="28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5" r:id="rId22"/>
    <p:sldId id="274" r:id="rId23"/>
    <p:sldId id="286" r:id="rId24"/>
    <p:sldId id="293" r:id="rId25"/>
    <p:sldId id="275" r:id="rId26"/>
    <p:sldId id="294" r:id="rId27"/>
    <p:sldId id="276" r:id="rId28"/>
    <p:sldId id="279" r:id="rId29"/>
    <p:sldId id="280" r:id="rId30"/>
    <p:sldId id="284" r:id="rId31"/>
    <p:sldId id="288" r:id="rId32"/>
    <p:sldId id="281" r:id="rId33"/>
    <p:sldId id="291" r:id="rId34"/>
    <p:sldId id="292" r:id="rId35"/>
    <p:sldId id="282" r:id="rId36"/>
    <p:sldId id="283" r:id="rId37"/>
    <p:sldId id="289" r:id="rId38"/>
    <p:sldId id="295" r:id="rId39"/>
    <p:sldId id="296" r:id="rId40"/>
    <p:sldId id="277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2FF"/>
    <a:srgbClr val="EFFA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9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134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420F-3408-49C7-9DFF-E702F38AD33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3261C-8F83-4A9B-B8C1-D3C88CF7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5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8455-D18F-4422-85D7-4B990AD6E0B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F9BE-2110-4297-98A7-6A850FF6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8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6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45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40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4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0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0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23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61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47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0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64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30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75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3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9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1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5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4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4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9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81839" y="4894"/>
            <a:ext cx="8778240" cy="630936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65760" y="680477"/>
            <a:ext cx="8778240" cy="567508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A2FFC3-D2B8-4F43-BC3F-0A0E05F07BC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16675"/>
            <a:ext cx="6019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25E8173-7965-4A4C-8492-E8AB4CB699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Rounded MT Bold" pitchFamily="34" charset="0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0"/>
        </a:spcBef>
        <a:spcAft>
          <a:spcPts val="1200"/>
        </a:spcAft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ts val="0"/>
        </a:spcBef>
        <a:spcAft>
          <a:spcPts val="1200"/>
        </a:spcAft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ts val="0"/>
        </a:spcBef>
        <a:spcAft>
          <a:spcPts val="1200"/>
        </a:spcAft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ts val="0"/>
        </a:spcBef>
        <a:spcAft>
          <a:spcPts val="1200"/>
        </a:spcAft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ts val="0"/>
        </a:spcBef>
        <a:spcAft>
          <a:spcPts val="1200"/>
        </a:spcAft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610600" cy="1975104"/>
          </a:xfrm>
        </p:spPr>
        <p:txBody>
          <a:bodyPr/>
          <a:lstStyle/>
          <a:p>
            <a:r>
              <a:rPr lang="en-US" dirty="0" smtClean="0"/>
              <a:t>Generics, Lists,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834640"/>
            <a:ext cx="8763000" cy="1508760"/>
          </a:xfrm>
        </p:spPr>
        <p:txBody>
          <a:bodyPr/>
          <a:lstStyle/>
          <a:p>
            <a:r>
              <a:rPr lang="en-US" dirty="0" smtClean="0"/>
              <a:t>.NET Generic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7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and Capacity of List&lt;T&gt;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838200"/>
            <a:ext cx="877824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readonly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Count</a:t>
            </a:r>
            <a:r>
              <a:rPr lang="en-US" dirty="0" smtClean="0"/>
              <a:t> property of </a:t>
            </a:r>
            <a:r>
              <a:rPr lang="en-US" b="1" dirty="0">
                <a:solidFill>
                  <a:srgbClr val="FFFF00"/>
                </a:solidFill>
              </a:rPr>
              <a:t>List&lt;T&gt;</a:t>
            </a:r>
            <a:r>
              <a:rPr lang="en-US" dirty="0" smtClean="0"/>
              <a:t> tells how many values are currently in the </a:t>
            </a:r>
            <a:r>
              <a:rPr lang="en-US" b="1" dirty="0">
                <a:solidFill>
                  <a:srgbClr val="FFFF00"/>
                </a:solidFill>
              </a:rPr>
              <a:t>List&lt;T&gt;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FFFF00"/>
                </a:solidFill>
              </a:rPr>
              <a:t>Capacity</a:t>
            </a:r>
            <a:r>
              <a:rPr lang="en-US" dirty="0" smtClean="0"/>
              <a:t> of </a:t>
            </a:r>
            <a:r>
              <a:rPr lang="en-US" b="1" dirty="0">
                <a:solidFill>
                  <a:srgbClr val="FFFF00"/>
                </a:solidFill>
              </a:rPr>
              <a:t>List&lt;T&gt;</a:t>
            </a:r>
            <a:r>
              <a:rPr lang="en-US" dirty="0" smtClean="0"/>
              <a:t> tells how many total positions are available in </a:t>
            </a:r>
            <a:r>
              <a:rPr lang="en-US" b="1" dirty="0">
                <a:solidFill>
                  <a:srgbClr val="FFFF00"/>
                </a:solidFill>
              </a:rPr>
              <a:t>List&lt;T&gt;</a:t>
            </a:r>
            <a:r>
              <a:rPr lang="en-US" dirty="0" smtClean="0"/>
              <a:t> without it having to grow</a:t>
            </a:r>
          </a:p>
          <a:p>
            <a:pPr lvl="1"/>
            <a:r>
              <a:rPr lang="en-US" dirty="0" smtClean="0"/>
              <a:t>This number includes those that are filled currently plus those where new items can be added without the </a:t>
            </a:r>
            <a:r>
              <a:rPr lang="en-US" b="1" dirty="0" smtClean="0">
                <a:solidFill>
                  <a:srgbClr val="FFFF00"/>
                </a:solidFill>
              </a:rPr>
              <a:t>List&lt;T&gt;</a:t>
            </a:r>
            <a:r>
              <a:rPr lang="en-US" dirty="0" smtClean="0"/>
              <a:t> having to grow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Capacity </a:t>
            </a:r>
            <a:r>
              <a:rPr lang="en-US" b="1" dirty="0">
                <a:solidFill>
                  <a:srgbClr val="FFFF00"/>
                </a:solidFill>
              </a:rPr>
              <a:t>≥ Count</a:t>
            </a:r>
            <a:r>
              <a:rPr lang="en-US" dirty="0" smtClean="0"/>
              <a:t> always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48" y="3657600"/>
            <a:ext cx="406697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9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for List&lt;T&gt;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823200"/>
              </p:ext>
            </p:extLst>
          </p:nvPr>
        </p:nvGraphicFramePr>
        <p:xfrm>
          <a:off x="381000" y="979836"/>
          <a:ext cx="8626476" cy="420176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2477"/>
                <a:gridCol w="5333999"/>
              </a:tblGrid>
              <a:tr h="5298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32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32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102035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List &lt;T&gt;( ) </a:t>
                      </a:r>
                      <a:endParaRPr lang="en-US"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Initializes a new instance of the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&lt;T&gt;</a:t>
                      </a: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class that is empty and has the default initial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capacity of 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96221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(IEnumerable 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&lt;T&gt;) </a:t>
                      </a:r>
                      <a:endParaRPr lang="en-US"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Initializes a new instance of the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&lt;T&gt;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class that contains elements copied from the specified collection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(the parameter) and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has sufficient capacity to accommodate the number of elements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copied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8563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(Int32)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Initializes a new instance of the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&lt;T&gt;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class that is empty and has the specified initial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capacity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371600" y="5715000"/>
            <a:ext cx="6400800" cy="914400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See “Help” in Visual Studio for details of all methods in the List&lt;T&gt; class</a:t>
            </a:r>
          </a:p>
        </p:txBody>
      </p:sp>
    </p:spTree>
    <p:extLst>
      <p:ext uri="{BB962C8B-B14F-4D97-AF65-F5344CB8AC3E}">
        <p14:creationId xmlns:p14="http://schemas.microsoft.com/office/powerpoint/2010/main" val="19885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150912"/>
              </p:ext>
            </p:extLst>
          </p:nvPr>
        </p:nvGraphicFramePr>
        <p:xfrm>
          <a:off x="381000" y="838200"/>
          <a:ext cx="8610600" cy="565705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495800"/>
                <a:gridCol w="4114800"/>
              </a:tblGrid>
              <a:tr h="3261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23825" marR="12382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23825" marR="12382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974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Add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Adds an object to the end of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AddRange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Adds the elements of the specified collection to the end of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AsReadOnly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Returns a read-only IList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wrapper for the current collection.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1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BinarySearch(T)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the entire sorted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for an element using the default comparer and returns the zero-based index of the element.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1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BinarySearch (T,  IComparer &lt;T&gt; ) 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the entire sorted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for an element using the specified comparer and returns the zero-based index of the element.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7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BinarySearch (Int32, Int32, T, IComparer &lt;T&gt;) 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a range of elements in the sorted List &lt;T&gt; for an element using the specified comparer and returns the zero-based index of the element.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11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743521"/>
              </p:ext>
            </p:extLst>
          </p:nvPr>
        </p:nvGraphicFramePr>
        <p:xfrm>
          <a:off x="533400" y="685800"/>
          <a:ext cx="8534399" cy="60178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200400"/>
                <a:gridCol w="5333999"/>
              </a:tblGrid>
              <a:tr h="465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Clear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Removes all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elements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makes the list empty</a:t>
                      </a:r>
                      <a:endParaRPr lang="en-US" sz="16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5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Contains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Determines whether an element is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ConvertAll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&lt;TOutput &gt; 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Converts the elements in the current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 another type, and returns a list containing the converted elements.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CopyTo ( array&lt;T&gt;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Copies the entire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 a compatible one-dimensional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array of T,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starting at the beginning of the target array.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CopyTo ( array&lt;T&gt;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, Int32) 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Copies the entire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 a compatible one-dimensional array, starting at the specified index of the target array.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CopyTo (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Int32,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array&lt;T&gt;,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Int32,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  Int32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Copies a range of elements from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 a compatible one-dimensional array, starting at the specified index of the target array.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Equals(Object)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Determines whether the specified </a:t>
                      </a:r>
                      <a:r>
                        <a:rPr lang="en-US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is equal to the current </a:t>
                      </a:r>
                      <a:r>
                        <a:rPr lang="en-US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(Inherited from </a:t>
                      </a:r>
                      <a:r>
                        <a:rPr lang="en-US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.)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Exists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Determines whether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contains elements that match the conditions defined by the specified predicate.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0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585298"/>
              </p:ext>
            </p:extLst>
          </p:nvPr>
        </p:nvGraphicFramePr>
        <p:xfrm>
          <a:off x="381000" y="685800"/>
          <a:ext cx="8686800" cy="57911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191000"/>
                <a:gridCol w="4495800"/>
              </a:tblGrid>
              <a:tr h="14405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the conditions defined by the specified predicate, and returns the first occurrence within the entire List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92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FindAll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Retrieves all the elements that match the conditions defined by the specified predicate.</a:t>
                      </a:r>
                      <a:endParaRPr lang="en-US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5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FindIndex (Predicate &lt;T&gt;) 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the conditions defined by the specified predicate, and returns the zero-based index of the first occurrence within the entire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FindIndex (Int32, Predicate &lt;T&gt;) 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the conditions defined by the specified predicate, and returns the zero-based index of the first occurrence within the range of elements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that extends from the specified index to the last element.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230590"/>
              </p:ext>
            </p:extLst>
          </p:nvPr>
        </p:nvGraphicFramePr>
        <p:xfrm>
          <a:off x="152400" y="762000"/>
          <a:ext cx="8958309" cy="599260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962400"/>
                <a:gridCol w="4995909"/>
              </a:tblGrid>
              <a:tr h="9845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FindLast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the conditions defined by the specified predicate, and returns the last occurrence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9845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FindLastIndex 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Predicate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&lt;T&gt;) 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conditions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defined by the specified predicate, and returns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zero-based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index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of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last occurrence within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entire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96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FindLastIndex 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Int32, Predicate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&lt;T&gt;) 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the conditions defined by the specified predicate, and returns the zero-based index of the last occurrence within the range of elements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that extends from the first element to the specified index.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96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FindLastIndex 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Int32, Int32, Predicate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&lt;T&gt;) 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the conditions defined by the specified predicate, and returns the zero-based index of the last occurrence within the range of elements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that contains the specified number of elements and ends at the specified index.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ForEach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Performs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specified action on each element of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212547"/>
              </p:ext>
            </p:extLst>
          </p:nvPr>
        </p:nvGraphicFramePr>
        <p:xfrm>
          <a:off x="381000" y="838200"/>
          <a:ext cx="8763000" cy="586740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91752"/>
                <a:gridCol w="5971248"/>
              </a:tblGrid>
              <a:tr h="7899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GetRange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Creates a shallow copy of a range of elements in the source List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&lt;T&gt;.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2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GetType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Gets the </a:t>
                      </a:r>
                      <a:r>
                        <a:rPr lang="en-US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of the current instance. (Inherited from </a:t>
                      </a:r>
                      <a:r>
                        <a:rPr lang="en-US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.)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9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IndexOf (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T)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the specified object and returns the zero-based index of the first occurrence within the entire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76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IndexOf (T, Int32)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the specified object and returns the zero-based index of the first occurrence within the range of elements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that extends from the specified index to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last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element.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5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IndexOf (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T, Int32, Int32)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the specified object and returns the zero-based index of the first occurrence within the range of elements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that starts at the specified index and contains the specified number of elements.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Insert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Inserts an element into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 the specified index.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9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InsertRange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Inserts the elements of a collection into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 the specified index.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8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808722"/>
              </p:ext>
            </p:extLst>
          </p:nvPr>
        </p:nvGraphicFramePr>
        <p:xfrm>
          <a:off x="533400" y="990600"/>
          <a:ext cx="8382000" cy="40386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95600"/>
                <a:gridCol w="5486400"/>
              </a:tblGrid>
              <a:tr h="1122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LastIndexOf(T)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specified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object and returns the zero-based index of the last occurrence within the entire List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458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LastIndexOf(T, Int32)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the specified object and returns the zero-based index of the last occurrence within the range of elements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that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extends from the first element to the specified index.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LastIndexOf(T, Int32, Int32)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the specified object and returns the zero-based index of the last occurrence within the range of elements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that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contains the specified number of elements and ends at the specified index.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78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914058"/>
              </p:ext>
            </p:extLst>
          </p:nvPr>
        </p:nvGraphicFramePr>
        <p:xfrm>
          <a:off x="457197" y="762000"/>
          <a:ext cx="8610602" cy="58674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352803"/>
                <a:gridCol w="5257799"/>
              </a:tblGrid>
              <a:tr h="714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Remove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Removes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first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occurrence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of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specific object from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List &lt;T&gt;. 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14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RemoveAll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Removes all the elements that match the conditions defined by the specified predicate.</a:t>
                      </a:r>
                      <a:endParaRPr lang="en-US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RemoveAt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Removes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element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 the specified index of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RemoveRange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Removes a range of elements from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Reverse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( ) 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Reverses order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of the elements in the entire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Reverse(Int32, Int32)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Reverses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order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of the elements in the specified range.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1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Sort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( ) 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Sorts the elements in the entire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using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default comparer.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1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Sort(Comparison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&lt;T&gt;) 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Sorts the elements in the entire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using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specified System ..::. Comparison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1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Sort(IComparer &lt;T&gt;) 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Sorts the elements in the entire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using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specified comparer.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Sort(Int32, Int32, IComparer &lt;T&gt;) 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Sorts the elements in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range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of elements in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using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specified comparer.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7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432128"/>
              </p:ext>
            </p:extLst>
          </p:nvPr>
        </p:nvGraphicFramePr>
        <p:xfrm>
          <a:off x="609597" y="838200"/>
          <a:ext cx="8382002" cy="42672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124203"/>
                <a:gridCol w="5257799"/>
              </a:tblGrid>
              <a:tr h="878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ToArray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Copies the elements of the List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 to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new array. 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78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ToString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Returns a </a:t>
                      </a:r>
                      <a:r>
                        <a:rPr lang="en-US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that represents the current </a:t>
                      </a:r>
                      <a:r>
                        <a:rPr lang="en-US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(Inherited from </a:t>
                      </a:r>
                      <a:r>
                        <a:rPr lang="en-US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.)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46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TrimExcess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Sets the capacity to the actual number of elements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&lt;T&gt;,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if that number is less than a threshold value.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46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TrueForAll</a:t>
                      </a:r>
                      <a:endParaRPr lang="en-US" sz="18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Determines whether every element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matches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conditions defined by the specified predicate.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look back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Collections and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52228"/>
              </p:ext>
            </p:extLst>
          </p:nvPr>
        </p:nvGraphicFramePr>
        <p:xfrm>
          <a:off x="517524" y="1600200"/>
          <a:ext cx="8397876" cy="32613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72030"/>
                <a:gridCol w="5925846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2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Capacity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Gets or sets the total number of elements the internal data structure can hold without resizing.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Gets the number of elements actually contained in the List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Gets or sets the element at the specified index.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9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Comparers are required for full functionality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Restrictions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39" y="838200"/>
            <a:ext cx="8778240" cy="56750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solidFill>
                  <a:srgbClr val="FFFF00"/>
                </a:solidFill>
                <a:effectLst/>
              </a:rPr>
              <a:t>List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&lt;T&gt;</a:t>
            </a:r>
            <a:r>
              <a:rPr lang="en-US" dirty="0" smtClean="0">
                <a:effectLst/>
              </a:rPr>
              <a:t> class </a:t>
            </a:r>
            <a:r>
              <a:rPr lang="en-US" dirty="0">
                <a:effectLst/>
              </a:rPr>
              <a:t>uses both an </a:t>
            </a:r>
            <a:r>
              <a:rPr lang="en-US" dirty="0">
                <a:solidFill>
                  <a:srgbClr val="FFFF00"/>
                </a:solidFill>
                <a:effectLst/>
              </a:rPr>
              <a:t>equality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comparer</a:t>
            </a:r>
            <a:r>
              <a:rPr lang="en-US" dirty="0">
                <a:effectLst/>
              </a:rPr>
              <a:t> and an </a:t>
            </a:r>
            <a:r>
              <a:rPr lang="en-US" dirty="0">
                <a:solidFill>
                  <a:srgbClr val="FFFF00"/>
                </a:solidFill>
                <a:effectLst/>
              </a:rPr>
              <a:t>ordering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comparer</a:t>
            </a:r>
          </a:p>
          <a:p>
            <a:pPr lvl="1">
              <a:lnSpc>
                <a:spcPct val="110000"/>
              </a:lnSpc>
            </a:pPr>
            <a:r>
              <a:rPr lang="en-US" u="sng" dirty="0" smtClean="0">
                <a:solidFill>
                  <a:srgbClr val="FFFF00"/>
                </a:solidFill>
              </a:rPr>
              <a:t>Equality</a:t>
            </a:r>
            <a:r>
              <a:rPr lang="en-US" dirty="0" smtClean="0">
                <a:solidFill>
                  <a:srgbClr val="FFFF00"/>
                </a:solidFill>
              </a:rPr>
              <a:t> comparers</a:t>
            </a:r>
            <a:r>
              <a:rPr lang="en-US" dirty="0" smtClean="0"/>
              <a:t> are used when we must determine </a:t>
            </a:r>
            <a:r>
              <a:rPr lang="en-US" dirty="0" smtClean="0">
                <a:solidFill>
                  <a:srgbClr val="FFFF00"/>
                </a:solidFill>
              </a:rPr>
              <a:t>whether a given value is in the list</a:t>
            </a:r>
            <a:r>
              <a:rPr lang="en-US" dirty="0" smtClean="0"/>
              <a:t> or </a:t>
            </a:r>
            <a:r>
              <a:rPr lang="en-US" dirty="0">
                <a:solidFill>
                  <a:srgbClr val="FFFF00"/>
                </a:solidFill>
              </a:rPr>
              <a:t>whether a value in the list is equal to a </a:t>
            </a:r>
            <a:r>
              <a:rPr lang="en-US" dirty="0" smtClean="0">
                <a:solidFill>
                  <a:srgbClr val="FFFF00"/>
                </a:solidFill>
              </a:rPr>
              <a:t>specified </a:t>
            </a:r>
            <a:r>
              <a:rPr lang="en-US" dirty="0">
                <a:solidFill>
                  <a:srgbClr val="FFFF00"/>
                </a:solidFill>
              </a:rPr>
              <a:t>value</a:t>
            </a:r>
          </a:p>
          <a:p>
            <a:pPr lvl="1">
              <a:lnSpc>
                <a:spcPct val="110000"/>
              </a:lnSpc>
            </a:pPr>
            <a:r>
              <a:rPr lang="en-US" u="sng" dirty="0" smtClean="0">
                <a:solidFill>
                  <a:srgbClr val="FFFF00"/>
                </a:solidFill>
              </a:rPr>
              <a:t>Ordering</a:t>
            </a:r>
            <a:r>
              <a:rPr lang="en-US" dirty="0" smtClean="0">
                <a:solidFill>
                  <a:srgbClr val="FFFF00"/>
                </a:solidFill>
              </a:rPr>
              <a:t> comparers</a:t>
            </a:r>
            <a:r>
              <a:rPr lang="en-US" dirty="0" smtClean="0"/>
              <a:t> are used when one must rearrange the values in the list into a particular order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We must be able to decide whether one item is “</a:t>
            </a:r>
            <a:r>
              <a:rPr lang="en-US" dirty="0" smtClean="0">
                <a:solidFill>
                  <a:srgbClr val="FFFF00"/>
                </a:solidFill>
              </a:rPr>
              <a:t>smaller</a:t>
            </a:r>
            <a:r>
              <a:rPr lang="en-US" dirty="0" smtClean="0"/>
              <a:t>”, “</a:t>
            </a:r>
            <a:r>
              <a:rPr lang="en-US" dirty="0">
                <a:solidFill>
                  <a:srgbClr val="FFFF00"/>
                </a:solidFill>
              </a:rPr>
              <a:t>equal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to</a:t>
            </a:r>
            <a:r>
              <a:rPr lang="en-US" dirty="0" smtClean="0"/>
              <a:t>”, or “</a:t>
            </a:r>
            <a:r>
              <a:rPr lang="en-US" dirty="0">
                <a:solidFill>
                  <a:srgbClr val="FFFF00"/>
                </a:solidFill>
              </a:rPr>
              <a:t>larger</a:t>
            </a:r>
            <a:r>
              <a:rPr lang="en-US" dirty="0" smtClean="0"/>
              <a:t>” than another item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We must decide what “</a:t>
            </a:r>
            <a:r>
              <a:rPr lang="en-US" dirty="0">
                <a:solidFill>
                  <a:srgbClr val="FFFF00"/>
                </a:solidFill>
              </a:rPr>
              <a:t>smaller</a:t>
            </a:r>
            <a:r>
              <a:rPr lang="en-US" dirty="0" smtClean="0"/>
              <a:t>” and “</a:t>
            </a:r>
            <a:r>
              <a:rPr lang="en-US" dirty="0">
                <a:solidFill>
                  <a:srgbClr val="FFFF00"/>
                </a:solidFill>
              </a:rPr>
              <a:t>larger</a:t>
            </a:r>
            <a:r>
              <a:rPr lang="en-US" dirty="0" smtClean="0"/>
              <a:t>” mean</a:t>
            </a:r>
          </a:p>
        </p:txBody>
      </p:sp>
    </p:spTree>
    <p:extLst>
      <p:ext uri="{BB962C8B-B14F-4D97-AF65-F5344CB8AC3E}">
        <p14:creationId xmlns:p14="http://schemas.microsoft.com/office/powerpoint/2010/main" val="18896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Comparer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90600"/>
            <a:ext cx="8778240" cy="5364960"/>
          </a:xfrm>
        </p:spPr>
        <p:txBody>
          <a:bodyPr/>
          <a:lstStyle/>
          <a:p>
            <a:r>
              <a:rPr lang="en-US" dirty="0">
                <a:effectLst/>
              </a:rPr>
              <a:t>Methods such as </a:t>
            </a:r>
            <a:r>
              <a:rPr lang="en-US" dirty="0">
                <a:solidFill>
                  <a:srgbClr val="FFFF00"/>
                </a:solidFill>
                <a:effectLst/>
              </a:rPr>
              <a:t>Contains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FFFF00"/>
                </a:solidFill>
                <a:effectLst/>
              </a:rPr>
              <a:t>IndexOf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FFFF00"/>
                </a:solidFill>
                <a:effectLst/>
              </a:rPr>
              <a:t>LastIndexOf</a:t>
            </a:r>
            <a:r>
              <a:rPr lang="en-US" dirty="0">
                <a:effectLst/>
              </a:rPr>
              <a:t>, and </a:t>
            </a:r>
            <a:r>
              <a:rPr lang="en-US" dirty="0">
                <a:solidFill>
                  <a:srgbClr val="FFFF00"/>
                </a:solidFill>
                <a:effectLst/>
              </a:rPr>
              <a:t>Remove</a:t>
            </a:r>
            <a:r>
              <a:rPr lang="en-US" dirty="0">
                <a:effectLst/>
              </a:rPr>
              <a:t> use an </a:t>
            </a:r>
            <a:r>
              <a:rPr lang="en-US" dirty="0">
                <a:solidFill>
                  <a:srgbClr val="FFFF00"/>
                </a:solidFill>
                <a:effectLst/>
              </a:rPr>
              <a:t>equality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comparer</a:t>
            </a:r>
            <a:r>
              <a:rPr lang="en-US" dirty="0">
                <a:effectLst/>
              </a:rPr>
              <a:t> for the list </a:t>
            </a:r>
            <a:r>
              <a:rPr lang="en-US" dirty="0" smtClean="0">
                <a:effectLst/>
              </a:rPr>
              <a:t>elements to determine whether two values of type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T</a:t>
            </a:r>
            <a:r>
              <a:rPr lang="en-US" dirty="0" smtClean="0">
                <a:effectLst/>
              </a:rPr>
              <a:t> are “</a:t>
            </a:r>
            <a:r>
              <a:rPr lang="en-US" dirty="0">
                <a:solidFill>
                  <a:srgbClr val="FFFF00"/>
                </a:solidFill>
                <a:effectLst/>
              </a:rPr>
              <a:t>equal</a:t>
            </a:r>
            <a:r>
              <a:rPr lang="en-US" dirty="0" smtClean="0">
                <a:effectLst/>
              </a:rPr>
              <a:t>”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The </a:t>
            </a:r>
            <a:r>
              <a:rPr lang="en-US" dirty="0">
                <a:solidFill>
                  <a:srgbClr val="FFFF00"/>
                </a:solidFill>
                <a:effectLst/>
              </a:rPr>
              <a:t>default equality comparer</a:t>
            </a:r>
            <a:r>
              <a:rPr lang="en-US" dirty="0">
                <a:effectLst/>
              </a:rPr>
              <a:t> for </a:t>
            </a:r>
            <a:r>
              <a:rPr lang="en-US" dirty="0">
                <a:solidFill>
                  <a:srgbClr val="FFFF00"/>
                </a:solidFill>
                <a:effectLst/>
              </a:rPr>
              <a:t>type T</a:t>
            </a:r>
            <a:r>
              <a:rPr lang="en-US" dirty="0">
                <a:effectLst/>
              </a:rPr>
              <a:t> is determined as follows. </a:t>
            </a:r>
          </a:p>
          <a:p>
            <a:pPr lvl="2"/>
            <a:r>
              <a:rPr lang="en-US" dirty="0">
                <a:effectLst/>
              </a:rPr>
              <a:t>If </a:t>
            </a:r>
            <a:r>
              <a:rPr lang="en-US" dirty="0">
                <a:solidFill>
                  <a:srgbClr val="FFFF00"/>
                </a:solidFill>
                <a:effectLst/>
              </a:rPr>
              <a:t>type T</a:t>
            </a:r>
            <a:r>
              <a:rPr lang="en-US" dirty="0">
                <a:effectLst/>
              </a:rPr>
              <a:t> implements the </a:t>
            </a:r>
            <a:r>
              <a:rPr lang="en-US" dirty="0">
                <a:solidFill>
                  <a:srgbClr val="FFFF00"/>
                </a:solidFill>
                <a:effectLst/>
              </a:rPr>
              <a:t>IEquatable &lt;T&gt;</a:t>
            </a:r>
            <a:r>
              <a:rPr lang="en-US" dirty="0">
                <a:effectLst/>
              </a:rPr>
              <a:t> generic interface, then the </a:t>
            </a:r>
            <a:r>
              <a:rPr lang="en-US" dirty="0">
                <a:solidFill>
                  <a:srgbClr val="FFFF00"/>
                </a:solidFill>
                <a:effectLst/>
              </a:rPr>
              <a:t>equality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comparer</a:t>
            </a:r>
            <a:r>
              <a:rPr lang="en-US" dirty="0">
                <a:effectLst/>
              </a:rPr>
              <a:t> is the </a:t>
            </a:r>
            <a:r>
              <a:rPr lang="en-US" dirty="0">
                <a:solidFill>
                  <a:srgbClr val="FFFF00"/>
                </a:solidFill>
                <a:effectLst/>
              </a:rPr>
              <a:t>Equals(T)</a:t>
            </a:r>
            <a:r>
              <a:rPr lang="en-US" dirty="0">
                <a:effectLst/>
              </a:rPr>
              <a:t> method of that interface</a:t>
            </a:r>
          </a:p>
          <a:p>
            <a:pPr lvl="2"/>
            <a:r>
              <a:rPr lang="en-US" dirty="0">
                <a:effectLst/>
              </a:rPr>
              <a:t>Otherwise, the </a:t>
            </a:r>
            <a:r>
              <a:rPr lang="en-US" dirty="0">
                <a:solidFill>
                  <a:srgbClr val="FFFF00"/>
                </a:solidFill>
                <a:effectLst/>
              </a:rPr>
              <a:t>default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equality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comparer</a:t>
            </a:r>
            <a:r>
              <a:rPr lang="en-US" dirty="0">
                <a:effectLst/>
              </a:rPr>
              <a:t> is </a:t>
            </a:r>
            <a:r>
              <a:rPr lang="en-US" dirty="0">
                <a:solidFill>
                  <a:srgbClr val="FFFF00"/>
                </a:solidFill>
                <a:effectLst/>
              </a:rPr>
              <a:t>Object.Equals(Object)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6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Comparer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838200"/>
            <a:ext cx="8778240" cy="551736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List&lt;T&gt;</a:t>
            </a:r>
            <a:r>
              <a:rPr lang="en-US" dirty="0" smtClean="0"/>
              <a:t> methods that search for a match, must have code similar to the following: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if ( myList [index].Equals (SearchTarget) 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// take action if item matches target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order for this to work, there MUST be a method named </a:t>
            </a:r>
            <a:r>
              <a:rPr lang="en-US" dirty="0" smtClean="0">
                <a:solidFill>
                  <a:srgbClr val="FFFF00"/>
                </a:solidFill>
              </a:rPr>
              <a:t>Equals</a:t>
            </a:r>
            <a:r>
              <a:rPr lang="en-US" dirty="0" smtClean="0"/>
              <a:t> in the class </a:t>
            </a:r>
            <a:r>
              <a:rPr lang="en-US" dirty="0">
                <a:solidFill>
                  <a:srgbClr val="FFFF00"/>
                </a:solidFill>
              </a:rPr>
              <a:t>T</a:t>
            </a:r>
            <a:r>
              <a:rPr lang="en-US" dirty="0" smtClean="0"/>
              <a:t> that compares an element (from the</a:t>
            </a:r>
            <a:r>
              <a:rPr lang="en-US" dirty="0" smtClean="0">
                <a:solidFill>
                  <a:srgbClr val="FFFF00"/>
                </a:solidFill>
              </a:rPr>
              <a:t> List</a:t>
            </a:r>
            <a:r>
              <a:rPr lang="en-US" dirty="0" smtClean="0"/>
              <a:t>) of type </a:t>
            </a:r>
            <a:r>
              <a:rPr lang="en-US" dirty="0">
                <a:solidFill>
                  <a:srgbClr val="FFFF00"/>
                </a:solidFill>
              </a:rPr>
              <a:t>T</a:t>
            </a:r>
            <a:r>
              <a:rPr lang="en-US" dirty="0" smtClean="0"/>
              <a:t> against a parameter (</a:t>
            </a:r>
            <a:r>
              <a:rPr lang="en-US" dirty="0">
                <a:solidFill>
                  <a:srgbClr val="FFFF00"/>
                </a:solidFill>
              </a:rPr>
              <a:t>SearchTarget</a:t>
            </a:r>
            <a:r>
              <a:rPr lang="en-US" dirty="0" smtClean="0"/>
              <a:t>) of type </a:t>
            </a:r>
            <a:r>
              <a:rPr lang="en-US" dirty="0">
                <a:solidFill>
                  <a:srgbClr val="FFFF00"/>
                </a:solidFill>
              </a:rPr>
              <a:t>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0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838200"/>
            <a:ext cx="877824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Methods such as </a:t>
            </a:r>
            <a:r>
              <a:rPr lang="en-US" dirty="0">
                <a:solidFill>
                  <a:srgbClr val="FFFF00"/>
                </a:solidFill>
                <a:effectLst/>
              </a:rPr>
              <a:t>BinarySearch</a:t>
            </a:r>
            <a:r>
              <a:rPr lang="en-US" dirty="0">
                <a:effectLst/>
              </a:rPr>
              <a:t> and </a:t>
            </a:r>
            <a:r>
              <a:rPr lang="en-US" dirty="0">
                <a:solidFill>
                  <a:srgbClr val="FFFF00"/>
                </a:solidFill>
                <a:effectLst/>
              </a:rPr>
              <a:t>Sort</a:t>
            </a:r>
            <a:r>
              <a:rPr lang="en-US" dirty="0">
                <a:effectLst/>
              </a:rPr>
              <a:t> use an </a:t>
            </a:r>
            <a:r>
              <a:rPr lang="en-US" i="1" dirty="0">
                <a:solidFill>
                  <a:srgbClr val="FFFF00"/>
                </a:solidFill>
              </a:rPr>
              <a:t>ordering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comparer</a:t>
            </a:r>
            <a:r>
              <a:rPr lang="en-US" dirty="0">
                <a:effectLst/>
              </a:rPr>
              <a:t> for the list </a:t>
            </a:r>
            <a:r>
              <a:rPr lang="en-US" dirty="0" smtClean="0">
                <a:effectLst/>
              </a:rPr>
              <a:t>elements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solidFill>
                  <a:srgbClr val="FFFF00"/>
                </a:solidFill>
                <a:effectLst/>
              </a:rPr>
              <a:t>default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comparer</a:t>
            </a:r>
            <a:r>
              <a:rPr lang="en-US" dirty="0">
                <a:effectLst/>
              </a:rPr>
              <a:t> for </a:t>
            </a:r>
            <a:r>
              <a:rPr lang="en-US" dirty="0">
                <a:solidFill>
                  <a:srgbClr val="FFFF00"/>
                </a:solidFill>
                <a:effectLst/>
              </a:rPr>
              <a:t>type T</a:t>
            </a:r>
            <a:r>
              <a:rPr lang="en-US" dirty="0">
                <a:effectLst/>
              </a:rPr>
              <a:t> is determined as </a:t>
            </a:r>
            <a:r>
              <a:rPr lang="en-US" dirty="0" smtClean="0">
                <a:effectLst/>
              </a:rPr>
              <a:t>follows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effectLst/>
              </a:rPr>
              <a:t>If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type T</a:t>
            </a:r>
            <a:r>
              <a:rPr lang="en-US" dirty="0">
                <a:effectLst/>
              </a:rPr>
              <a:t> implements the </a:t>
            </a:r>
            <a:r>
              <a:rPr lang="en-US" dirty="0">
                <a:solidFill>
                  <a:srgbClr val="FFFF00"/>
                </a:solidFill>
                <a:effectLst/>
              </a:rPr>
              <a:t>IComparable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&lt;T&gt;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generic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interface</a:t>
            </a:r>
            <a:r>
              <a:rPr lang="en-US" dirty="0">
                <a:effectLst/>
              </a:rPr>
              <a:t>, then the </a:t>
            </a:r>
            <a:r>
              <a:rPr lang="en-US" dirty="0">
                <a:solidFill>
                  <a:srgbClr val="FFFF00"/>
                </a:solidFill>
                <a:effectLst/>
              </a:rPr>
              <a:t>default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comparer</a:t>
            </a:r>
            <a:r>
              <a:rPr lang="en-US" dirty="0">
                <a:effectLst/>
              </a:rPr>
              <a:t> is the </a:t>
            </a:r>
            <a:r>
              <a:rPr lang="en-US" dirty="0">
                <a:solidFill>
                  <a:srgbClr val="FFFF00"/>
                </a:solidFill>
                <a:effectLst/>
              </a:rPr>
              <a:t>CompareTo(T)</a:t>
            </a:r>
            <a:r>
              <a:rPr lang="en-US" dirty="0">
                <a:effectLst/>
              </a:rPr>
              <a:t> method of that </a:t>
            </a:r>
            <a:r>
              <a:rPr lang="en-US" dirty="0" smtClean="0">
                <a:effectLst/>
              </a:rPr>
              <a:t>interface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effectLst/>
              </a:rPr>
              <a:t>Otherwise</a:t>
            </a:r>
            <a:r>
              <a:rPr lang="en-US" dirty="0">
                <a:effectLst/>
              </a:rPr>
              <a:t>, if </a:t>
            </a:r>
            <a:r>
              <a:rPr lang="en-US" dirty="0">
                <a:solidFill>
                  <a:srgbClr val="FFFF00"/>
                </a:solidFill>
                <a:effectLst/>
              </a:rPr>
              <a:t>type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T </a:t>
            </a:r>
            <a:r>
              <a:rPr lang="en-US" dirty="0">
                <a:effectLst/>
              </a:rPr>
              <a:t>implements the </a:t>
            </a:r>
            <a:r>
              <a:rPr lang="en-US" dirty="0">
                <a:solidFill>
                  <a:srgbClr val="FFFF00"/>
                </a:solidFill>
                <a:effectLst/>
              </a:rPr>
              <a:t>nongeneric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IComparable</a:t>
            </a:r>
            <a:r>
              <a:rPr lang="en-US" dirty="0">
                <a:effectLst/>
              </a:rPr>
              <a:t> interface, then the </a:t>
            </a:r>
            <a:r>
              <a:rPr lang="en-US" dirty="0">
                <a:solidFill>
                  <a:srgbClr val="FFFF00"/>
                </a:solidFill>
                <a:effectLst/>
              </a:rPr>
              <a:t>default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comparer</a:t>
            </a:r>
            <a:r>
              <a:rPr lang="en-US" dirty="0">
                <a:effectLst/>
              </a:rPr>
              <a:t> is the </a:t>
            </a:r>
            <a:r>
              <a:rPr lang="en-US" dirty="0">
                <a:solidFill>
                  <a:srgbClr val="FFFF00"/>
                </a:solidFill>
                <a:effectLst/>
              </a:rPr>
              <a:t>CompareTo(Object</a:t>
            </a:r>
            <a:r>
              <a:rPr lang="en-US" dirty="0">
                <a:effectLst/>
              </a:rPr>
              <a:t>) method of that </a:t>
            </a:r>
            <a:r>
              <a:rPr lang="en-US" dirty="0" smtClean="0">
                <a:effectLst/>
              </a:rPr>
              <a:t>interface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effectLst/>
              </a:rPr>
              <a:t>If </a:t>
            </a:r>
            <a:r>
              <a:rPr lang="en-US" dirty="0">
                <a:solidFill>
                  <a:srgbClr val="FFFF00"/>
                </a:solidFill>
                <a:effectLst/>
              </a:rPr>
              <a:t>type T</a:t>
            </a:r>
            <a:r>
              <a:rPr lang="en-US" dirty="0">
                <a:effectLst/>
              </a:rPr>
              <a:t> implements </a:t>
            </a:r>
            <a:r>
              <a:rPr lang="en-US" dirty="0">
                <a:solidFill>
                  <a:srgbClr val="FFFF00"/>
                </a:solidFill>
                <a:effectLst/>
              </a:rPr>
              <a:t>neither</a:t>
            </a:r>
            <a:r>
              <a:rPr lang="en-US" dirty="0">
                <a:effectLst/>
              </a:rPr>
              <a:t> interface, then there is </a:t>
            </a:r>
            <a:r>
              <a:rPr lang="en-US" dirty="0">
                <a:solidFill>
                  <a:srgbClr val="FFFF00"/>
                </a:solidFill>
                <a:effectLst/>
              </a:rPr>
              <a:t>no default comparer</a:t>
            </a:r>
            <a:r>
              <a:rPr lang="en-US" dirty="0">
                <a:effectLst/>
              </a:rPr>
              <a:t>, and a </a:t>
            </a:r>
            <a:r>
              <a:rPr lang="en-US" dirty="0">
                <a:solidFill>
                  <a:srgbClr val="FFFF00"/>
                </a:solidFill>
                <a:effectLst/>
              </a:rPr>
              <a:t>comparer</a:t>
            </a:r>
            <a:r>
              <a:rPr lang="en-US" dirty="0">
                <a:effectLst/>
              </a:rPr>
              <a:t> or </a:t>
            </a:r>
            <a:r>
              <a:rPr lang="en-US" dirty="0">
                <a:solidFill>
                  <a:srgbClr val="FFFF00"/>
                </a:solidFill>
                <a:effectLst/>
              </a:rPr>
              <a:t>comparison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delegate</a:t>
            </a:r>
            <a:r>
              <a:rPr lang="en-US" dirty="0">
                <a:effectLst/>
              </a:rPr>
              <a:t> must be </a:t>
            </a:r>
            <a:r>
              <a:rPr lang="en-US" dirty="0">
                <a:solidFill>
                  <a:srgbClr val="FFFF00"/>
                </a:solidFill>
                <a:effectLst/>
              </a:rPr>
              <a:t>provided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explicitly</a:t>
            </a:r>
            <a:r>
              <a:rPr lang="en-US" dirty="0" smtClean="0">
                <a:effectLst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8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IComparable &lt;User&gt;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80477"/>
            <a:ext cx="8778240" cy="602512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FFFF00"/>
                </a:solidFill>
              </a:rPr>
              <a:t>Sort</a:t>
            </a:r>
            <a:r>
              <a:rPr lang="en-US" sz="3200" dirty="0"/>
              <a:t> </a:t>
            </a:r>
            <a:r>
              <a:rPr lang="en-US" sz="3200" dirty="0" smtClean="0"/>
              <a:t>must </a:t>
            </a:r>
            <a:r>
              <a:rPr lang="en-US" sz="3200" dirty="0"/>
              <a:t>determine whether </a:t>
            </a:r>
            <a:r>
              <a:rPr lang="en-US" sz="3200" b="1" dirty="0">
                <a:solidFill>
                  <a:srgbClr val="FFFF00"/>
                </a:solidFill>
              </a:rPr>
              <a:t>user1 &gt; user2</a:t>
            </a:r>
            <a:r>
              <a:rPr lang="en-US" sz="3200" dirty="0"/>
              <a:t>, </a:t>
            </a:r>
            <a:r>
              <a:rPr lang="en-US" sz="3200" dirty="0" smtClean="0"/>
              <a:t>  </a:t>
            </a:r>
            <a:r>
              <a:rPr lang="en-US" sz="3200" b="1" dirty="0">
                <a:solidFill>
                  <a:srgbClr val="FFFF00"/>
                </a:solidFill>
              </a:rPr>
              <a:t>user1 &lt; user2</a:t>
            </a:r>
            <a:r>
              <a:rPr lang="en-US" sz="3200" dirty="0"/>
              <a:t>, or </a:t>
            </a:r>
            <a:r>
              <a:rPr lang="en-US" sz="3200" dirty="0" smtClean="0"/>
              <a:t>  </a:t>
            </a:r>
            <a:r>
              <a:rPr lang="en-US" sz="3200" b="1" dirty="0">
                <a:solidFill>
                  <a:srgbClr val="FFFF00"/>
                </a:solidFill>
              </a:rPr>
              <a:t>user1 == </a:t>
            </a:r>
            <a:r>
              <a:rPr lang="en-US" sz="3200" b="1" dirty="0" smtClean="0">
                <a:solidFill>
                  <a:srgbClr val="FFFF00"/>
                </a:solidFill>
              </a:rPr>
              <a:t>user2 </a:t>
            </a:r>
            <a:r>
              <a:rPr lang="en-US" sz="3200" dirty="0"/>
              <a:t>to </a:t>
            </a:r>
            <a:r>
              <a:rPr lang="en-US" sz="3200" dirty="0" smtClean="0"/>
              <a:t>find out </a:t>
            </a:r>
            <a:r>
              <a:rPr lang="en-US" sz="3200" dirty="0"/>
              <a:t>if an exchange is needed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The </a:t>
            </a:r>
            <a:r>
              <a:rPr lang="en-US" sz="3200" b="1" dirty="0">
                <a:solidFill>
                  <a:srgbClr val="FFFF00"/>
                </a:solidFill>
              </a:rPr>
              <a:t>Sort</a:t>
            </a:r>
            <a:r>
              <a:rPr lang="en-US" sz="3200" dirty="0" smtClean="0"/>
              <a:t> method contains code that </a:t>
            </a:r>
            <a:r>
              <a:rPr lang="en-US" sz="3200" dirty="0"/>
              <a:t>does something like </a:t>
            </a:r>
            <a:r>
              <a:rPr lang="en-US" sz="3200" dirty="0" smtClean="0"/>
              <a:t>this</a:t>
            </a:r>
            <a:r>
              <a:rPr lang="en-US" dirty="0"/>
              <a:t>	</a:t>
            </a: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 smtClean="0"/>
              <a:t>              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if (user1.CompareTo(user2) &lt; 0</a:t>
            </a:r>
            <a:r>
              <a:rPr lang="en-US" b="1" dirty="0" smtClean="0">
                <a:solidFill>
                  <a:srgbClr val="FFFF00"/>
                </a:solidFill>
                <a:latin typeface="+mj-lt"/>
              </a:rPr>
              <a:t>)</a:t>
            </a: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00"/>
                </a:solidFill>
                <a:latin typeface="+mj-lt"/>
              </a:rPr>
              <a:t>       {</a:t>
            </a:r>
            <a:endParaRPr lang="en-US" b="1" dirty="0">
              <a:solidFill>
                <a:srgbClr val="FFFF00"/>
              </a:solidFill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  <a:latin typeface="+mj-lt"/>
              </a:rPr>
              <a:t>       </a:t>
            </a:r>
            <a:r>
              <a:rPr lang="en-US" b="1" dirty="0" smtClean="0">
                <a:solidFill>
                  <a:srgbClr val="FFFF00"/>
                </a:solidFill>
                <a:latin typeface="+mj-lt"/>
              </a:rPr>
              <a:t>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//... code to handle case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that user1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&lt; user2</a:t>
            </a: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00"/>
                </a:solidFill>
                <a:latin typeface="+mj-lt"/>
              </a:rPr>
              <a:t>       }</a:t>
            </a:r>
            <a:endParaRPr lang="en-US" b="1" dirty="0">
              <a:solidFill>
                <a:srgbClr val="FFFF00"/>
              </a:solidFill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00"/>
                </a:solidFill>
                <a:latin typeface="+mj-lt"/>
              </a:rPr>
              <a:t>       else 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if (user1.CompareTo (user2) &gt; 0)</a:t>
            </a: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00"/>
                </a:solidFill>
                <a:latin typeface="+mj-lt"/>
              </a:rPr>
              <a:t>       {</a:t>
            </a:r>
            <a:endParaRPr lang="en-US" b="1" dirty="0">
              <a:solidFill>
                <a:srgbClr val="FFFF00"/>
              </a:solidFill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  <a:latin typeface="+mj-lt"/>
              </a:rPr>
              <a:t>       </a:t>
            </a:r>
            <a:r>
              <a:rPr lang="en-US" b="1" dirty="0" smtClean="0">
                <a:solidFill>
                  <a:srgbClr val="FFFF00"/>
                </a:solidFill>
                <a:latin typeface="+mj-lt"/>
              </a:rPr>
              <a:t>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//... code to handle case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that user1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user2</a:t>
            </a: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+mj-lt"/>
              </a:rPr>
              <a:t>      }</a:t>
            </a:r>
            <a:endParaRPr lang="en-US" b="1" dirty="0">
              <a:solidFill>
                <a:srgbClr val="FFFF00"/>
              </a:solidFill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00"/>
                </a:solidFill>
                <a:latin typeface="+mj-lt"/>
              </a:rPr>
              <a:t>       else </a:t>
            </a:r>
            <a:endParaRPr lang="en-US" b="1" dirty="0">
              <a:solidFill>
                <a:srgbClr val="FFFF00"/>
              </a:solidFill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00"/>
                </a:solidFill>
                <a:latin typeface="+mj-lt"/>
              </a:rPr>
              <a:t>       {</a:t>
            </a:r>
            <a:endParaRPr lang="en-US" b="1" dirty="0">
              <a:solidFill>
                <a:srgbClr val="FFFF00"/>
              </a:solidFill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rgbClr val="FFFF00"/>
                </a:solidFill>
                <a:latin typeface="+mj-lt"/>
              </a:rPr>
              <a:t> 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//...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code to handle case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that user1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== user2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FFF00"/>
                </a:solidFill>
                <a:latin typeface="+mj-lt"/>
              </a:rPr>
              <a:t>       }</a:t>
            </a:r>
            <a:r>
              <a:rPr lang="en-US" dirty="0"/>
              <a:t>	</a:t>
            </a:r>
            <a:r>
              <a:rPr lang="en-US" dirty="0" smtClean="0"/>
              <a:t>             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sz="3200" dirty="0" smtClean="0"/>
              <a:t>This </a:t>
            </a:r>
            <a:r>
              <a:rPr lang="en-US" sz="3200" dirty="0"/>
              <a:t>requires a method with the following signature in the </a:t>
            </a:r>
            <a:r>
              <a:rPr lang="en-US" sz="3200" b="1" dirty="0">
                <a:solidFill>
                  <a:srgbClr val="FFFF00"/>
                </a:solidFill>
              </a:rPr>
              <a:t>User</a:t>
            </a:r>
            <a:r>
              <a:rPr lang="en-US" sz="3200" dirty="0"/>
              <a:t> </a:t>
            </a:r>
            <a:r>
              <a:rPr lang="en-US" sz="3200" dirty="0" smtClean="0"/>
              <a:t>class</a:t>
            </a:r>
            <a:endParaRPr lang="en-US" sz="3200" dirty="0"/>
          </a:p>
          <a:p>
            <a:pPr marL="6858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public int CompareTo (User user2)</a:t>
            </a:r>
          </a:p>
        </p:txBody>
      </p:sp>
    </p:spTree>
    <p:extLst>
      <p:ext uri="{BB962C8B-B14F-4D97-AF65-F5344CB8AC3E}">
        <p14:creationId xmlns:p14="http://schemas.microsoft.com/office/powerpoint/2010/main" val="339451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Limitations and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14400"/>
            <a:ext cx="8778240" cy="579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The </a:t>
            </a:r>
            <a:r>
              <a:rPr lang="en-US" dirty="0">
                <a:solidFill>
                  <a:srgbClr val="FFFF00"/>
                </a:solidFill>
                <a:effectLst/>
              </a:rPr>
              <a:t>List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&lt;T&gt;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is </a:t>
            </a:r>
            <a:r>
              <a:rPr lang="en-US" dirty="0">
                <a:solidFill>
                  <a:srgbClr val="FFFF00"/>
                </a:solidFill>
                <a:effectLst/>
              </a:rPr>
              <a:t>not</a:t>
            </a:r>
            <a:r>
              <a:rPr lang="en-US" dirty="0">
                <a:effectLst/>
              </a:rPr>
              <a:t> guaranteed to be </a:t>
            </a:r>
            <a:r>
              <a:rPr lang="en-US" dirty="0">
                <a:solidFill>
                  <a:srgbClr val="FFFF00"/>
                </a:solidFill>
                <a:effectLst/>
              </a:rPr>
              <a:t>sorted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effectLst/>
              </a:rPr>
              <a:t>You </a:t>
            </a:r>
            <a:r>
              <a:rPr lang="en-US" dirty="0">
                <a:effectLst/>
              </a:rPr>
              <a:t>must sort the </a:t>
            </a:r>
            <a:r>
              <a:rPr lang="en-US" dirty="0">
                <a:solidFill>
                  <a:srgbClr val="FFFF00"/>
                </a:solidFill>
                <a:effectLst/>
              </a:rPr>
              <a:t>List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&lt;T&gt;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before performing operations (such as </a:t>
            </a:r>
            <a:r>
              <a:rPr lang="en-US" dirty="0">
                <a:solidFill>
                  <a:srgbClr val="FFFF00"/>
                </a:solidFill>
                <a:effectLst/>
              </a:rPr>
              <a:t>BinarySearch</a:t>
            </a:r>
            <a:r>
              <a:rPr lang="en-US" dirty="0">
                <a:effectLst/>
              </a:rPr>
              <a:t>) that require the </a:t>
            </a:r>
            <a:r>
              <a:rPr lang="en-US" dirty="0">
                <a:solidFill>
                  <a:srgbClr val="FFFF00"/>
                </a:solidFill>
                <a:effectLst/>
              </a:rPr>
              <a:t>List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&lt;T&gt;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to be </a:t>
            </a:r>
            <a:r>
              <a:rPr lang="en-US" dirty="0" smtClean="0">
                <a:effectLst/>
              </a:rPr>
              <a:t>sorted</a:t>
            </a:r>
            <a:endParaRPr lang="en-US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00"/>
                </a:solidFill>
                <a:effectLst/>
              </a:rPr>
              <a:t>Elements</a:t>
            </a:r>
            <a:r>
              <a:rPr lang="en-US" dirty="0">
                <a:effectLst/>
              </a:rPr>
              <a:t> in this </a:t>
            </a:r>
            <a:r>
              <a:rPr lang="en-US" dirty="0">
                <a:solidFill>
                  <a:srgbClr val="FFFF00"/>
                </a:solidFill>
                <a:effectLst/>
              </a:rPr>
              <a:t>collection</a:t>
            </a:r>
            <a:r>
              <a:rPr lang="en-US" dirty="0">
                <a:effectLst/>
              </a:rPr>
              <a:t> can be accessed using an </a:t>
            </a:r>
            <a:r>
              <a:rPr lang="en-US" dirty="0">
                <a:solidFill>
                  <a:srgbClr val="FFFF00"/>
                </a:solidFill>
                <a:effectLst/>
              </a:rPr>
              <a:t>integer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index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effectLst/>
              </a:rPr>
              <a:t>Indexes </a:t>
            </a:r>
            <a:r>
              <a:rPr lang="en-US" dirty="0">
                <a:effectLst/>
              </a:rPr>
              <a:t>in this collection are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zero-based</a:t>
            </a:r>
            <a:endParaRPr lang="en-US" dirty="0">
              <a:solidFill>
                <a:srgbClr val="FFFF00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00"/>
                </a:solidFill>
                <a:effectLst/>
              </a:rPr>
              <a:t>List &lt;T&gt;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accepts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null</a:t>
            </a:r>
            <a:r>
              <a:rPr lang="en-US" dirty="0" smtClean="0">
                <a:effectLst/>
              </a:rPr>
              <a:t> (a </a:t>
            </a:r>
            <a:r>
              <a:rPr lang="en-US" dirty="0">
                <a:solidFill>
                  <a:srgbClr val="FFFF00"/>
                </a:solidFill>
                <a:effectLst/>
              </a:rPr>
              <a:t>null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reference)</a:t>
            </a:r>
            <a:r>
              <a:rPr lang="en-US" dirty="0" smtClean="0">
                <a:effectLst/>
              </a:rPr>
              <a:t> as </a:t>
            </a:r>
            <a:r>
              <a:rPr lang="en-US" dirty="0">
                <a:effectLst/>
              </a:rPr>
              <a:t>a valid value for </a:t>
            </a:r>
            <a:r>
              <a:rPr lang="en-US" dirty="0">
                <a:solidFill>
                  <a:srgbClr val="FFFF00"/>
                </a:solidFill>
                <a:effectLst/>
              </a:rPr>
              <a:t>reference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types</a:t>
            </a:r>
            <a:r>
              <a:rPr lang="en-US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00"/>
                </a:solidFill>
                <a:effectLst/>
              </a:rPr>
              <a:t>List &lt;T&gt;</a:t>
            </a:r>
            <a:r>
              <a:rPr lang="en-US" dirty="0" smtClean="0">
                <a:effectLst/>
              </a:rPr>
              <a:t> allows </a:t>
            </a:r>
            <a:r>
              <a:rPr lang="en-US" dirty="0">
                <a:solidFill>
                  <a:srgbClr val="FFFF00"/>
                </a:solidFill>
                <a:effectLst/>
              </a:rPr>
              <a:t>duplicate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elements – that is, the same value may appear in the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List&lt;T&gt;</a:t>
            </a:r>
            <a:r>
              <a:rPr lang="en-US" dirty="0" smtClean="0">
                <a:effectLst/>
              </a:rPr>
              <a:t> more than once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IEquatable&lt;T&gt;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14400"/>
            <a:ext cx="8778240" cy="5867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effectLst/>
              </a:rPr>
              <a:t>Implementing the </a:t>
            </a:r>
            <a:r>
              <a:rPr lang="en-US" dirty="0">
                <a:solidFill>
                  <a:srgbClr val="FFFF00"/>
                </a:solidFill>
                <a:effectLst/>
              </a:rPr>
              <a:t>IEquatable&lt;T&gt; interface</a:t>
            </a:r>
            <a:r>
              <a:rPr lang="en-US" dirty="0" smtClean="0">
                <a:effectLst/>
              </a:rPr>
              <a:t> assures that data of type </a:t>
            </a:r>
            <a:r>
              <a:rPr lang="en-US" dirty="0">
                <a:solidFill>
                  <a:srgbClr val="FFFF00"/>
                </a:solidFill>
                <a:effectLst/>
              </a:rPr>
              <a:t>T </a:t>
            </a:r>
            <a:r>
              <a:rPr lang="en-US" dirty="0" smtClean="0">
                <a:effectLst/>
              </a:rPr>
              <a:t>can be compared for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equality</a:t>
            </a:r>
          </a:p>
          <a:p>
            <a:pPr marL="976122" lvl="3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FFFF00"/>
                </a:solidFill>
                <a:effectLst/>
              </a:rPr>
              <a:t>T    t1, t2;</a:t>
            </a:r>
          </a:p>
          <a:p>
            <a:pPr marL="976122" lvl="3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FFFF00"/>
                </a:solidFill>
                <a:effectLst/>
              </a:rPr>
              <a:t>if ( t1.Equals(t2) ) …</a:t>
            </a:r>
            <a:endParaRPr lang="en-US" sz="2400" dirty="0">
              <a:solidFill>
                <a:srgbClr val="FFFF00"/>
              </a:solidFill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you implement</a:t>
            </a:r>
            <a:r>
              <a:rPr lang="en-US" dirty="0">
                <a:solidFill>
                  <a:srgbClr val="FFFF00"/>
                </a:solidFill>
                <a:effectLst/>
              </a:rPr>
              <a:t> IEquatable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&lt;T&gt;</a:t>
            </a:r>
            <a:r>
              <a:rPr lang="en-US" dirty="0" smtClean="0">
                <a:effectLst/>
              </a:rPr>
              <a:t>, </a:t>
            </a:r>
            <a:r>
              <a:rPr lang="en-US" dirty="0">
                <a:effectLst/>
              </a:rPr>
              <a:t>you should also override the base class implementations of </a:t>
            </a:r>
            <a:r>
              <a:rPr lang="en-US" dirty="0">
                <a:solidFill>
                  <a:srgbClr val="FFFF00"/>
                </a:solidFill>
                <a:effectLst/>
              </a:rPr>
              <a:t>Object.Equals(Object</a:t>
            </a:r>
            <a:r>
              <a:rPr lang="en-US" dirty="0">
                <a:effectLst/>
              </a:rPr>
              <a:t>) and </a:t>
            </a:r>
            <a:r>
              <a:rPr lang="en-US" dirty="0">
                <a:solidFill>
                  <a:srgbClr val="FFFF00"/>
                </a:solidFill>
                <a:effectLst/>
              </a:rPr>
              <a:t>GetHashCode</a:t>
            </a:r>
            <a:r>
              <a:rPr lang="en-US" dirty="0">
                <a:effectLst/>
              </a:rPr>
              <a:t> so that their behavior is consistent with that of the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IEquatable&lt;T</a:t>
            </a:r>
            <a:r>
              <a:rPr lang="en-US" dirty="0">
                <a:solidFill>
                  <a:srgbClr val="FFFF00"/>
                </a:solidFill>
                <a:effectLst/>
              </a:rPr>
              <a:t>&gt;.Equals</a:t>
            </a:r>
            <a:r>
              <a:rPr lang="en-US" dirty="0" smtClean="0">
                <a:effectLst/>
              </a:rPr>
              <a:t> method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you do override </a:t>
            </a:r>
            <a:r>
              <a:rPr lang="en-US" dirty="0">
                <a:solidFill>
                  <a:srgbClr val="FFFF00"/>
                </a:solidFill>
                <a:effectLst/>
              </a:rPr>
              <a:t>Object.Equals(Object) </a:t>
            </a:r>
            <a:r>
              <a:rPr lang="en-US" dirty="0">
                <a:effectLst/>
              </a:rPr>
              <a:t>, your overridden implementation is also </a:t>
            </a:r>
            <a:r>
              <a:rPr lang="en-US" dirty="0" smtClean="0">
                <a:effectLst/>
              </a:rPr>
              <a:t>invoked </a:t>
            </a:r>
            <a:r>
              <a:rPr lang="en-US" dirty="0">
                <a:effectLst/>
              </a:rPr>
              <a:t>in calls to the static </a:t>
            </a:r>
            <a:r>
              <a:rPr lang="en-US" dirty="0">
                <a:solidFill>
                  <a:srgbClr val="FFFF00"/>
                </a:solidFill>
                <a:effectLst/>
              </a:rPr>
              <a:t>Equals(System.Object,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System.Object)</a:t>
            </a:r>
            <a:r>
              <a:rPr lang="en-US" dirty="0">
                <a:effectLst/>
              </a:rPr>
              <a:t> method on your </a:t>
            </a:r>
            <a:r>
              <a:rPr lang="en-US" dirty="0" smtClean="0">
                <a:effectLst/>
              </a:rPr>
              <a:t>class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ensures that all invocations of the </a:t>
            </a:r>
            <a:r>
              <a:rPr lang="en-US" dirty="0">
                <a:solidFill>
                  <a:srgbClr val="FFFF00"/>
                </a:solidFill>
                <a:effectLst/>
              </a:rPr>
              <a:t>Equals</a:t>
            </a:r>
            <a:r>
              <a:rPr lang="en-US" dirty="0">
                <a:effectLst/>
              </a:rPr>
              <a:t> method return consistent </a:t>
            </a:r>
            <a:r>
              <a:rPr lang="en-US" dirty="0" smtClean="0">
                <a:effectLst/>
              </a:rPr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1809"/>
            <a:ext cx="7848600" cy="621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447800" y="3810000"/>
            <a:ext cx="4343400" cy="29718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47800" y="2743200"/>
            <a:ext cx="4343400" cy="990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58" y="-76200"/>
            <a:ext cx="8778240" cy="630936"/>
          </a:xfrm>
        </p:spPr>
        <p:txBody>
          <a:bodyPr/>
          <a:lstStyle/>
          <a:p>
            <a:r>
              <a:rPr lang="en-US" dirty="0" smtClean="0"/>
              <a:t>Partial  </a:t>
            </a:r>
            <a:r>
              <a:rPr lang="en-US" dirty="0" smtClean="0">
                <a:solidFill>
                  <a:srgbClr val="FFFF00"/>
                </a:solidFill>
              </a:rPr>
              <a:t>IEquatable&lt;T&gt; 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610225" y="2133600"/>
            <a:ext cx="3505200" cy="457200"/>
          </a:xfrm>
          <a:prstGeom prst="wedgeRoundRectCallout">
            <a:avLst>
              <a:gd name="adj1" fmla="val -83006"/>
              <a:gd name="adj2" fmla="val 77851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IEquatable&lt;T&gt;.Equals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257800" y="3505200"/>
            <a:ext cx="3809120" cy="425390"/>
          </a:xfrm>
          <a:prstGeom prst="wedgeRoundRectCallout">
            <a:avLst>
              <a:gd name="adj1" fmla="val -75576"/>
              <a:gd name="adj2" fmla="val 62137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Override of Object.Equals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867400" y="6096000"/>
            <a:ext cx="3199520" cy="762000"/>
          </a:xfrm>
          <a:prstGeom prst="wedgeRoundRectCallout">
            <a:avLst>
              <a:gd name="adj1" fmla="val -95570"/>
              <a:gd name="adj2" fmla="val -40705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Override of Object.GetHashCode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2895600"/>
            <a:ext cx="3200400" cy="533400"/>
          </a:xfrm>
          <a:prstGeom prst="wedgeRoundRectCallout">
            <a:avLst>
              <a:gd name="adj1" fmla="val -60257"/>
              <a:gd name="adj2" fmla="val -11217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Compares 2 Persons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191000" y="4648200"/>
            <a:ext cx="4875920" cy="381000"/>
          </a:xfrm>
          <a:prstGeom prst="wedgeRoundRectCallout">
            <a:avLst>
              <a:gd name="adj1" fmla="val -41722"/>
              <a:gd name="adj2" fmla="val -166796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Compares Person to any object</a:t>
            </a:r>
          </a:p>
        </p:txBody>
      </p:sp>
      <p:sp>
        <p:nvSpPr>
          <p:cNvPr id="9" name="Oval 8"/>
          <p:cNvSpPr/>
          <p:nvPr/>
        </p:nvSpPr>
        <p:spPr>
          <a:xfrm>
            <a:off x="2162175" y="3930590"/>
            <a:ext cx="990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09800" y="5943600"/>
            <a:ext cx="990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727289" y="5638800"/>
            <a:ext cx="4264311" cy="381000"/>
          </a:xfrm>
          <a:prstGeom prst="wedgeRoundRectCallout">
            <a:avLst>
              <a:gd name="adj1" fmla="val -73246"/>
              <a:gd name="adj2" fmla="val -49733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Uses IEquatable&lt;T&gt; version</a:t>
            </a:r>
          </a:p>
        </p:txBody>
      </p:sp>
    </p:spTree>
    <p:extLst>
      <p:ext uri="{BB962C8B-B14F-4D97-AF65-F5344CB8AC3E}">
        <p14:creationId xmlns:p14="http://schemas.microsoft.com/office/powerpoint/2010/main" val="18883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14400"/>
            <a:ext cx="8778240" cy="54411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FF00"/>
                </a:solidFill>
              </a:rPr>
              <a:t>C#</a:t>
            </a:r>
            <a:r>
              <a:rPr lang="en-US" dirty="0" smtClean="0"/>
              <a:t> has been through several versions since its inception around 2002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first version had a set of </a:t>
            </a:r>
            <a:r>
              <a:rPr lang="en-US" dirty="0">
                <a:solidFill>
                  <a:srgbClr val="FFFF00"/>
                </a:solidFill>
              </a:rPr>
              <a:t>Collection</a:t>
            </a:r>
            <a:r>
              <a:rPr lang="en-US" dirty="0" smtClean="0"/>
              <a:t> classes that represented various </a:t>
            </a:r>
            <a:r>
              <a:rPr lang="en-US" dirty="0">
                <a:solidFill>
                  <a:srgbClr val="FFFF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structures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They were </a:t>
            </a:r>
            <a:r>
              <a:rPr lang="en-US" dirty="0">
                <a:solidFill>
                  <a:srgbClr val="FFFF00"/>
                </a:solidFill>
              </a:rPr>
              <a:t>collections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FF00"/>
                </a:solidFill>
              </a:rPr>
              <a:t>System.Object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Since </a:t>
            </a:r>
            <a:r>
              <a:rPr lang="en-US" dirty="0">
                <a:solidFill>
                  <a:srgbClr val="FFFF00"/>
                </a:solidFill>
              </a:rPr>
              <a:t>every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class</a:t>
            </a:r>
            <a:r>
              <a:rPr lang="en-US" dirty="0" smtClean="0"/>
              <a:t> derives from </a:t>
            </a:r>
            <a:r>
              <a:rPr lang="en-US" dirty="0">
                <a:solidFill>
                  <a:srgbClr val="FFFF00"/>
                </a:solidFill>
              </a:rPr>
              <a:t>System.Object</a:t>
            </a:r>
            <a:r>
              <a:rPr lang="en-US" dirty="0" smtClean="0"/>
              <a:t>, any item could be stored in an object of one of these classes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 collection object could hold an </a:t>
            </a:r>
            <a:r>
              <a:rPr lang="en-US" dirty="0">
                <a:solidFill>
                  <a:srgbClr val="FFFF00"/>
                </a:solidFill>
              </a:rPr>
              <a:t>int</a:t>
            </a:r>
            <a:r>
              <a:rPr lang="en-US" dirty="0" smtClean="0"/>
              <a:t>, a </a:t>
            </a:r>
            <a:r>
              <a:rPr lang="en-US" dirty="0">
                <a:solidFill>
                  <a:srgbClr val="FFFF00"/>
                </a:solidFill>
              </a:rPr>
              <a:t>String</a:t>
            </a:r>
            <a:r>
              <a:rPr lang="en-US" dirty="0" smtClean="0"/>
              <a:t>, an </a:t>
            </a:r>
            <a:r>
              <a:rPr lang="en-US" dirty="0">
                <a:solidFill>
                  <a:srgbClr val="FFFF00"/>
                </a:solidFill>
              </a:rPr>
              <a:t>Employee</a:t>
            </a:r>
            <a:r>
              <a:rPr lang="en-US" dirty="0" smtClean="0"/>
              <a:t>, a </a:t>
            </a:r>
            <a:r>
              <a:rPr lang="en-US" dirty="0">
                <a:solidFill>
                  <a:srgbClr val="FFFF00"/>
                </a:solidFill>
              </a:rPr>
              <a:t>Student</a:t>
            </a:r>
            <a:r>
              <a:rPr lang="en-US" dirty="0" smtClean="0"/>
              <a:t>,  a </a:t>
            </a:r>
            <a:r>
              <a:rPr lang="en-US" sz="2500" dirty="0">
                <a:solidFill>
                  <a:srgbClr val="FFFF00"/>
                </a:solidFill>
              </a:rPr>
              <a:t>TV</a:t>
            </a:r>
            <a:r>
              <a:rPr lang="en-US" dirty="0" smtClean="0"/>
              <a:t>, a </a:t>
            </a:r>
            <a:r>
              <a:rPr lang="en-US" sz="2500" dirty="0">
                <a:solidFill>
                  <a:srgbClr val="FFFF00"/>
                </a:solidFill>
              </a:rPr>
              <a:t>Bus</a:t>
            </a:r>
            <a:r>
              <a:rPr lang="en-US" dirty="0" smtClean="0"/>
              <a:t>, and a </a:t>
            </a:r>
            <a:r>
              <a:rPr lang="en-US" dirty="0">
                <a:solidFill>
                  <a:srgbClr val="FFFF00"/>
                </a:solidFill>
              </a:rPr>
              <a:t>Bulldozer</a:t>
            </a:r>
            <a:r>
              <a:rPr lang="en-US" dirty="0" smtClean="0"/>
              <a:t> object at the same time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FFFF00"/>
                </a:solidFill>
              </a:rPr>
              <a:t>Easy to add</a:t>
            </a:r>
            <a:r>
              <a:rPr lang="en-US" dirty="0" smtClean="0"/>
              <a:t> things, but </a:t>
            </a:r>
            <a:r>
              <a:rPr lang="en-US" dirty="0">
                <a:solidFill>
                  <a:srgbClr val="FFFF00"/>
                </a:solidFill>
              </a:rPr>
              <a:t>tedious to retrieve/use</a:t>
            </a:r>
            <a:r>
              <a:rPr lang="en-US" dirty="0" smtClean="0"/>
              <a:t> them because what we retrieved was a </a:t>
            </a:r>
            <a:r>
              <a:rPr lang="en-US" dirty="0">
                <a:solidFill>
                  <a:srgbClr val="FFFF00"/>
                </a:solidFill>
              </a:rPr>
              <a:t>System.Object</a:t>
            </a:r>
            <a:r>
              <a:rPr lang="en-US" dirty="0" smtClean="0"/>
              <a:t>, and not a </a:t>
            </a:r>
            <a:r>
              <a:rPr lang="en-US" dirty="0" smtClean="0">
                <a:solidFill>
                  <a:srgbClr val="FFFF00"/>
                </a:solidFill>
              </a:rPr>
              <a:t>Student, int, String,</a:t>
            </a:r>
            <a:r>
              <a:rPr lang="en-US" dirty="0" smtClean="0"/>
              <a:t> </a:t>
            </a:r>
            <a:r>
              <a:rPr lang="en-US" sz="2500" dirty="0">
                <a:solidFill>
                  <a:srgbClr val="FFFF00"/>
                </a:solidFill>
              </a:rPr>
              <a:t>TV</a:t>
            </a:r>
            <a:r>
              <a:rPr lang="en-US" dirty="0" smtClean="0"/>
              <a:t>, </a:t>
            </a:r>
            <a:r>
              <a:rPr lang="en-US" sz="2500" dirty="0">
                <a:solidFill>
                  <a:srgbClr val="FFFF00"/>
                </a:solidFill>
              </a:rPr>
              <a:t>Bus</a:t>
            </a:r>
            <a:r>
              <a:rPr lang="en-US" dirty="0" smtClean="0"/>
              <a:t>, or a </a:t>
            </a:r>
            <a:r>
              <a:rPr lang="en-US" dirty="0">
                <a:solidFill>
                  <a:srgbClr val="FFFF00"/>
                </a:solidFill>
              </a:rPr>
              <a:t>Bulldozer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FFFF00"/>
                </a:solidFill>
              </a:rPr>
              <a:t>Casting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FFFF00"/>
                </a:solidFill>
              </a:rPr>
              <a:t>related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coding techniques</a:t>
            </a:r>
            <a:r>
              <a:rPr lang="en-US" dirty="0" smtClean="0"/>
              <a:t> were necessary to use the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85800"/>
            <a:ext cx="4953000" cy="60960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88" y="697637"/>
            <a:ext cx="4219112" cy="3749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8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IEquatable &lt;User&gt; Implementation</a:t>
            </a:r>
            <a:endParaRPr lang="en-US" dirty="0"/>
          </a:p>
        </p:txBody>
      </p:sp>
      <p:pic>
        <p:nvPicPr>
          <p:cNvPr id="1026" name="Picture 2" descr="C:\Users\bailes\AppData\Local\Temp\SNAGHTML2e5dd7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4430"/>
            <a:ext cx="8988425" cy="57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75" y="1066800"/>
            <a:ext cx="3737325" cy="2362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562600" y="2438400"/>
            <a:ext cx="3276600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00399" y="1905000"/>
            <a:ext cx="1447801" cy="685800"/>
          </a:xfrm>
          <a:prstGeom prst="wedgeRoundRectCallout">
            <a:avLst>
              <a:gd name="adj1" fmla="val -74642"/>
              <a:gd name="adj2" fmla="val -114828"/>
              <a:gd name="adj3" fmla="val 16667"/>
            </a:avLst>
          </a:prstGeom>
          <a:gradFill flip="none" rotWithShape="1">
            <a:gsLst>
              <a:gs pos="0">
                <a:srgbClr val="FFFFFF">
                  <a:alpha val="17000"/>
                </a:srgb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 two Users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52400" y="2895600"/>
            <a:ext cx="1361144" cy="1364942"/>
          </a:xfrm>
          <a:prstGeom prst="wedgeRoundRectCallout">
            <a:avLst>
              <a:gd name="adj1" fmla="val 73087"/>
              <a:gd name="adj2" fmla="val -55874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 User to any object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724400" y="5029200"/>
            <a:ext cx="4114799" cy="838200"/>
          </a:xfrm>
          <a:prstGeom prst="wedgeRoundRectCallout">
            <a:avLst>
              <a:gd name="adj1" fmla="val -61826"/>
              <a:gd name="adj2" fmla="val -16017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If Users are equal, their hash codes should be equal, too</a:t>
            </a:r>
          </a:p>
        </p:txBody>
      </p:sp>
    </p:spTree>
    <p:extLst>
      <p:ext uri="{BB962C8B-B14F-4D97-AF65-F5344CB8AC3E}">
        <p14:creationId xmlns:p14="http://schemas.microsoft.com/office/powerpoint/2010/main" val="7001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IComparable&lt;T&gt;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66800"/>
            <a:ext cx="877824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Some methods of the</a:t>
            </a:r>
            <a:r>
              <a:rPr lang="en-US" dirty="0" smtClean="0">
                <a:solidFill>
                  <a:srgbClr val="FFFF00"/>
                </a:solidFill>
              </a:rPr>
              <a:t> List&lt;T&gt;</a:t>
            </a:r>
            <a:r>
              <a:rPr lang="en-US" dirty="0" smtClean="0"/>
              <a:t> class require that we be able </a:t>
            </a:r>
            <a:r>
              <a:rPr lang="en-US" dirty="0">
                <a:solidFill>
                  <a:srgbClr val="FFFF00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compare</a:t>
            </a:r>
            <a:r>
              <a:rPr lang="en-US" dirty="0" smtClean="0"/>
              <a:t> 2 items of type </a:t>
            </a:r>
            <a:r>
              <a:rPr lang="en-US" dirty="0" smtClean="0">
                <a:solidFill>
                  <a:srgbClr val="FFFF00"/>
                </a:solidFill>
              </a:rPr>
              <a:t>T </a:t>
            </a:r>
            <a:r>
              <a:rPr lang="en-US" dirty="0"/>
              <a:t>to determine their order</a:t>
            </a:r>
          </a:p>
          <a:p>
            <a:pPr lvl="1"/>
            <a:r>
              <a:rPr lang="en-US" dirty="0"/>
              <a:t>Examples include the following </a:t>
            </a:r>
            <a:r>
              <a:rPr lang="en-US" dirty="0" smtClean="0"/>
              <a:t>methods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Sort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BinarySearch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must implement the </a:t>
            </a:r>
            <a:r>
              <a:rPr lang="en-US" dirty="0" smtClean="0">
                <a:solidFill>
                  <a:srgbClr val="FFFF00"/>
                </a:solidFill>
              </a:rPr>
              <a:t>IComparable &lt;</a:t>
            </a:r>
            <a:r>
              <a:rPr lang="en-US" dirty="0">
                <a:solidFill>
                  <a:srgbClr val="FFFF00"/>
                </a:solidFill>
              </a:rPr>
              <a:t>T&gt;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interface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</a:t>
            </a:r>
            <a:r>
              <a:rPr lang="en-US" dirty="0" smtClean="0"/>
              <a:t> must implement a </a:t>
            </a:r>
            <a:r>
              <a:rPr lang="en-US" dirty="0" smtClean="0">
                <a:solidFill>
                  <a:srgbClr val="FFFF00"/>
                </a:solidFill>
              </a:rPr>
              <a:t>CompareTo &lt;T&gt;</a:t>
            </a:r>
            <a:r>
              <a:rPr lang="en-US" dirty="0" smtClean="0"/>
              <a:t> method to compare two items of type </a:t>
            </a:r>
            <a:r>
              <a:rPr lang="en-US" dirty="0" smtClean="0">
                <a:solidFill>
                  <a:srgbClr val="FFFF00"/>
                </a:solidFill>
              </a:rPr>
              <a:t>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CompareTo 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838200"/>
            <a:ext cx="8778240" cy="5517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CompareTo &lt;T&gt;</a:t>
            </a:r>
            <a:r>
              <a:rPr lang="en-US" dirty="0" smtClean="0"/>
              <a:t> method has the following header line</a:t>
            </a:r>
          </a:p>
          <a:p>
            <a:pPr marL="710946" lvl="2" indent="0">
              <a:buNone/>
            </a:pP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public  int  CompareTo &lt;T&gt; (T item)</a:t>
            </a:r>
          </a:p>
          <a:p>
            <a:pPr marL="468630"/>
            <a:r>
              <a:rPr lang="en-US" dirty="0"/>
              <a:t>The method returns an </a:t>
            </a:r>
            <a:r>
              <a:rPr lang="en-US" dirty="0" smtClean="0">
                <a:solidFill>
                  <a:srgbClr val="FFFF00"/>
                </a:solidFill>
              </a:rPr>
              <a:t>integer </a:t>
            </a:r>
            <a:r>
              <a:rPr lang="en-US" dirty="0"/>
              <a:t>whose</a:t>
            </a:r>
            <a:r>
              <a:rPr lang="en-US" dirty="0" smtClean="0">
                <a:solidFill>
                  <a:srgbClr val="FFFF00"/>
                </a:solidFill>
              </a:rPr>
              <a:t> sign </a:t>
            </a:r>
            <a:r>
              <a:rPr lang="en-US" dirty="0"/>
              <a:t>is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the</a:t>
            </a:r>
            <a:r>
              <a:rPr lang="en-US" dirty="0" smtClean="0">
                <a:solidFill>
                  <a:srgbClr val="FFFF00"/>
                </a:solidFill>
              </a:rPr>
              <a:t> crucial element </a:t>
            </a:r>
            <a:r>
              <a:rPr lang="en-US" dirty="0"/>
              <a:t>of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the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result</a:t>
            </a:r>
          </a:p>
          <a:p>
            <a:pPr marL="468630"/>
            <a:r>
              <a:rPr lang="en-US" dirty="0"/>
              <a:t>For two items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of </a:t>
            </a:r>
            <a:r>
              <a:rPr lang="en-US" dirty="0">
                <a:solidFill>
                  <a:srgbClr val="FFFF00"/>
                </a:solidFill>
              </a:rPr>
              <a:t>type T</a:t>
            </a:r>
          </a:p>
          <a:p>
            <a:pPr marL="797814" lvl="1"/>
            <a:r>
              <a:rPr lang="en-US" dirty="0" smtClean="0">
                <a:solidFill>
                  <a:srgbClr val="FFFF00"/>
                </a:solidFill>
                <a:latin typeface="+mj-lt"/>
              </a:rPr>
              <a:t>X.CompareTo (Y)</a:t>
            </a:r>
            <a:r>
              <a:rPr lang="en-US" dirty="0" smtClean="0">
                <a:latin typeface="+mj-lt"/>
              </a:rPr>
              <a:t> returns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if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X == Y</a:t>
            </a:r>
          </a:p>
          <a:p>
            <a:pPr marL="797814" lvl="1"/>
            <a:r>
              <a:rPr lang="en-US" dirty="0">
                <a:solidFill>
                  <a:srgbClr val="FFFF00"/>
                </a:solidFill>
                <a:latin typeface="+mj-lt"/>
              </a:rPr>
              <a:t>X.CompareTo (Y) &lt; 0</a:t>
            </a:r>
            <a:r>
              <a:rPr lang="en-US" dirty="0" smtClean="0">
                <a:latin typeface="+mj-lt"/>
              </a:rPr>
              <a:t> if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X &lt; Y</a:t>
            </a:r>
          </a:p>
          <a:p>
            <a:pPr marL="797814" lvl="1"/>
            <a:r>
              <a:rPr lang="en-US" dirty="0">
                <a:solidFill>
                  <a:srgbClr val="FFFF00"/>
                </a:solidFill>
                <a:latin typeface="+mj-lt"/>
              </a:rPr>
              <a:t>X.CompareTo (Y) &gt; 0</a:t>
            </a:r>
            <a:r>
              <a:rPr lang="en-US" dirty="0" smtClean="0">
                <a:latin typeface="+mj-lt"/>
              </a:rPr>
              <a:t> if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X &gt; Y</a:t>
            </a:r>
          </a:p>
          <a:p>
            <a:pPr marL="797814" lvl="1"/>
            <a:r>
              <a:rPr lang="en-US" dirty="0" smtClean="0"/>
              <a:t>Where all comparisons of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 smtClean="0"/>
              <a:t> follow type </a:t>
            </a:r>
            <a:r>
              <a:rPr lang="en-US" dirty="0">
                <a:solidFill>
                  <a:srgbClr val="FFFF00"/>
                </a:solidFill>
              </a:rPr>
              <a:t>T</a:t>
            </a:r>
            <a:r>
              <a:rPr lang="en-US" dirty="0" smtClean="0"/>
              <a:t>’s rules</a:t>
            </a:r>
          </a:p>
        </p:txBody>
      </p:sp>
    </p:spTree>
    <p:extLst>
      <p:ext uri="{BB962C8B-B14F-4D97-AF65-F5344CB8AC3E}">
        <p14:creationId xmlns:p14="http://schemas.microsoft.com/office/powerpoint/2010/main" val="24727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CompareTo Must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90600"/>
            <a:ext cx="8778240" cy="536496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FF00"/>
                </a:solidFill>
              </a:rPr>
              <a:t>CompareTo &lt;T&gt;</a:t>
            </a:r>
            <a:r>
              <a:rPr lang="en-US" dirty="0" smtClean="0"/>
              <a:t> implementation must follow a set of common-sense rules</a:t>
            </a:r>
          </a:p>
          <a:p>
            <a:r>
              <a:rPr lang="en-US" dirty="0" smtClean="0"/>
              <a:t>The rules are listed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CompareTo&lt;T&gt;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762000"/>
            <a:ext cx="8778240" cy="6096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dirty="0">
                <a:effectLst/>
              </a:rPr>
              <a:t>For objects </a:t>
            </a:r>
            <a:r>
              <a:rPr lang="en-US" dirty="0">
                <a:solidFill>
                  <a:srgbClr val="FFFF00"/>
                </a:solidFill>
                <a:effectLst/>
              </a:rPr>
              <a:t>A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FFFF00"/>
                </a:solidFill>
                <a:effectLst/>
              </a:rPr>
              <a:t>B</a:t>
            </a:r>
            <a:r>
              <a:rPr lang="en-US" dirty="0">
                <a:effectLst/>
              </a:rPr>
              <a:t>, and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C</a:t>
            </a:r>
            <a:r>
              <a:rPr lang="en-US" dirty="0" smtClean="0">
                <a:effectLst/>
              </a:rPr>
              <a:t> of type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T</a:t>
            </a:r>
            <a:r>
              <a:rPr lang="en-US" dirty="0" smtClean="0">
                <a:effectLst/>
              </a:rPr>
              <a:t> these </a:t>
            </a:r>
            <a:r>
              <a:rPr lang="en-US" dirty="0">
                <a:effectLst/>
              </a:rPr>
              <a:t>must be true: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FF00"/>
                </a:solidFill>
                <a:effectLst/>
              </a:rPr>
              <a:t>A.CompareTo (</a:t>
            </a:r>
            <a:r>
              <a:rPr lang="en-US" dirty="0">
                <a:solidFill>
                  <a:srgbClr val="FFFF00"/>
                </a:solidFill>
                <a:effectLst/>
              </a:rPr>
              <a:t>A)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must </a:t>
            </a:r>
            <a:r>
              <a:rPr lang="en-US" dirty="0">
                <a:effectLst/>
              </a:rPr>
              <a:t>return </a:t>
            </a:r>
            <a:r>
              <a:rPr lang="en-US" dirty="0">
                <a:solidFill>
                  <a:srgbClr val="FFFF00"/>
                </a:solidFill>
                <a:effectLst/>
              </a:rPr>
              <a:t>zero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/>
              </a:rPr>
              <a:t>(i.e., A == A)</a:t>
            </a:r>
            <a:endParaRPr lang="en-U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If </a:t>
            </a:r>
            <a:r>
              <a:rPr lang="en-US" dirty="0">
                <a:solidFill>
                  <a:srgbClr val="FFFF00"/>
                </a:solidFill>
                <a:effectLst/>
              </a:rPr>
              <a:t>A.CompareTo(B</a:t>
            </a:r>
            <a:r>
              <a:rPr lang="en-US" dirty="0">
                <a:effectLst/>
              </a:rPr>
              <a:t>) returns </a:t>
            </a:r>
            <a:r>
              <a:rPr lang="en-US" dirty="0">
                <a:solidFill>
                  <a:srgbClr val="FFFF00"/>
                </a:solidFill>
                <a:effectLst/>
              </a:rPr>
              <a:t>zero</a:t>
            </a:r>
            <a:r>
              <a:rPr lang="en-US" dirty="0">
                <a:effectLst/>
              </a:rPr>
              <a:t>, then </a:t>
            </a:r>
            <a:r>
              <a:rPr lang="en-US" dirty="0">
                <a:solidFill>
                  <a:srgbClr val="FFFF00"/>
                </a:solidFill>
                <a:effectLst/>
              </a:rPr>
              <a:t>B.CompareTo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(A)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must </a:t>
            </a:r>
            <a:r>
              <a:rPr lang="en-US" dirty="0">
                <a:effectLst/>
              </a:rPr>
              <a:t>return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zero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</a:rPr>
              <a:t>(i.e., if A==B, then B==A)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If </a:t>
            </a:r>
            <a:r>
              <a:rPr lang="en-US" dirty="0">
                <a:solidFill>
                  <a:srgbClr val="FFFF00"/>
                </a:solidFill>
                <a:effectLst/>
              </a:rPr>
              <a:t>A.CompareTo(B)</a:t>
            </a:r>
            <a:r>
              <a:rPr lang="en-US" dirty="0">
                <a:effectLst/>
              </a:rPr>
              <a:t> returns </a:t>
            </a:r>
            <a:r>
              <a:rPr lang="en-US" dirty="0">
                <a:solidFill>
                  <a:srgbClr val="FFFF00"/>
                </a:solidFill>
                <a:effectLst/>
              </a:rPr>
              <a:t>zero</a:t>
            </a:r>
            <a:r>
              <a:rPr lang="en-US" dirty="0">
                <a:effectLst/>
              </a:rPr>
              <a:t> and </a:t>
            </a:r>
            <a:r>
              <a:rPr lang="en-US" dirty="0">
                <a:solidFill>
                  <a:srgbClr val="FFFF00"/>
                </a:solidFill>
                <a:effectLst/>
              </a:rPr>
              <a:t>B.CompareTo (C)</a:t>
            </a:r>
            <a:r>
              <a:rPr lang="en-US" dirty="0">
                <a:effectLst/>
              </a:rPr>
              <a:t> returns </a:t>
            </a:r>
            <a:r>
              <a:rPr lang="en-US" dirty="0">
                <a:solidFill>
                  <a:srgbClr val="FFFF00"/>
                </a:solidFill>
                <a:effectLst/>
              </a:rPr>
              <a:t>zero</a:t>
            </a:r>
            <a:r>
              <a:rPr lang="en-US" dirty="0">
                <a:effectLst/>
              </a:rPr>
              <a:t>, then </a:t>
            </a:r>
            <a:r>
              <a:rPr lang="en-US" dirty="0">
                <a:solidFill>
                  <a:srgbClr val="FFFF00"/>
                </a:solidFill>
                <a:effectLst/>
              </a:rPr>
              <a:t>A.CompareTo (C)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must </a:t>
            </a:r>
            <a:r>
              <a:rPr lang="en-US" dirty="0">
                <a:effectLst/>
              </a:rPr>
              <a:t>return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zero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</a:rPr>
              <a:t> (if A==B and B==C, then A==C)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If </a:t>
            </a:r>
            <a:r>
              <a:rPr lang="en-US" dirty="0">
                <a:solidFill>
                  <a:srgbClr val="FFFF00"/>
                </a:solidFill>
                <a:effectLst/>
              </a:rPr>
              <a:t>A.CompareTo (B)</a:t>
            </a:r>
            <a:r>
              <a:rPr lang="en-US" dirty="0">
                <a:effectLst/>
              </a:rPr>
              <a:t> returns a value other than </a:t>
            </a:r>
            <a:r>
              <a:rPr lang="en-US" dirty="0">
                <a:solidFill>
                  <a:srgbClr val="FFFF00"/>
                </a:solidFill>
                <a:effectLst/>
              </a:rPr>
              <a:t>zero</a:t>
            </a:r>
            <a:r>
              <a:rPr lang="en-US" dirty="0">
                <a:effectLst/>
              </a:rPr>
              <a:t>, then </a:t>
            </a:r>
            <a:r>
              <a:rPr lang="en-US" dirty="0">
                <a:solidFill>
                  <a:srgbClr val="FFFF00"/>
                </a:solidFill>
                <a:effectLst/>
              </a:rPr>
              <a:t>B.CompareTo (A)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must </a:t>
            </a:r>
            <a:r>
              <a:rPr lang="en-US" dirty="0">
                <a:effectLst/>
              </a:rPr>
              <a:t>return a value of the opposite </a:t>
            </a:r>
            <a:r>
              <a:rPr lang="en-US" dirty="0" smtClean="0">
                <a:effectLst/>
              </a:rPr>
              <a:t>sign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/>
              </a:rPr>
              <a:t>(i.e.,  A &gt; B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/>
                <a:sym typeface="Wingdings" pitchFamily="2" charset="2"/>
              </a:rPr>
              <a:t> B &lt; A  and A &lt; B  B &gt; A)</a:t>
            </a:r>
            <a:endParaRPr lang="en-U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If </a:t>
            </a:r>
            <a:r>
              <a:rPr lang="en-US" dirty="0">
                <a:solidFill>
                  <a:srgbClr val="FFFF00"/>
                </a:solidFill>
                <a:effectLst/>
              </a:rPr>
              <a:t>A.CompareTo (B)</a:t>
            </a:r>
            <a:r>
              <a:rPr lang="en-US" dirty="0">
                <a:effectLst/>
              </a:rPr>
              <a:t> returns a value </a:t>
            </a:r>
            <a:r>
              <a:rPr lang="en-US" dirty="0">
                <a:solidFill>
                  <a:srgbClr val="FFFF00"/>
                </a:solidFill>
                <a:effectLst/>
              </a:rPr>
              <a:t>x </a:t>
            </a:r>
            <a:r>
              <a:rPr lang="en-US" dirty="0">
                <a:effectLst/>
              </a:rPr>
              <a:t>that is </a:t>
            </a:r>
            <a:r>
              <a:rPr lang="en-US" dirty="0">
                <a:solidFill>
                  <a:srgbClr val="FFFF00"/>
                </a:solidFill>
                <a:effectLst/>
              </a:rPr>
              <a:t>not</a:t>
            </a:r>
            <a:r>
              <a:rPr lang="en-US" dirty="0">
                <a:effectLst/>
              </a:rPr>
              <a:t> equal to </a:t>
            </a:r>
            <a:r>
              <a:rPr lang="en-US" dirty="0">
                <a:solidFill>
                  <a:srgbClr val="FFFF00"/>
                </a:solidFill>
                <a:effectLst/>
              </a:rPr>
              <a:t>zero</a:t>
            </a:r>
            <a:r>
              <a:rPr lang="en-US" dirty="0">
                <a:effectLst/>
              </a:rPr>
              <a:t>, and </a:t>
            </a:r>
            <a:r>
              <a:rPr lang="en-US" dirty="0">
                <a:solidFill>
                  <a:srgbClr val="FFFF00"/>
                </a:solidFill>
                <a:effectLst/>
              </a:rPr>
              <a:t>B.CompareTo (C)</a:t>
            </a:r>
            <a:r>
              <a:rPr lang="en-US" dirty="0">
                <a:effectLst/>
              </a:rPr>
              <a:t> returns a value </a:t>
            </a:r>
            <a:r>
              <a:rPr lang="en-US" dirty="0">
                <a:solidFill>
                  <a:srgbClr val="FFFF00"/>
                </a:solidFill>
                <a:effectLst/>
              </a:rPr>
              <a:t>y</a:t>
            </a:r>
            <a:r>
              <a:rPr lang="en-US" dirty="0">
                <a:effectLst/>
              </a:rPr>
              <a:t> of the same sign as </a:t>
            </a:r>
            <a:r>
              <a:rPr lang="en-US" dirty="0">
                <a:solidFill>
                  <a:srgbClr val="FFFF00"/>
                </a:solidFill>
                <a:effectLst/>
              </a:rPr>
              <a:t>x</a:t>
            </a:r>
            <a:r>
              <a:rPr lang="en-US" dirty="0">
                <a:effectLst/>
              </a:rPr>
              <a:t>, then </a:t>
            </a:r>
            <a:r>
              <a:rPr lang="en-US" dirty="0">
                <a:solidFill>
                  <a:srgbClr val="FFFF00"/>
                </a:solidFill>
                <a:effectLst/>
              </a:rPr>
              <a:t>A.CompareTo (C)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must </a:t>
            </a:r>
            <a:r>
              <a:rPr lang="en-US" dirty="0">
                <a:effectLst/>
              </a:rPr>
              <a:t>return a value of the same sign as </a:t>
            </a:r>
            <a:r>
              <a:rPr lang="en-US" dirty="0">
                <a:solidFill>
                  <a:srgbClr val="FFFF00"/>
                </a:solidFill>
                <a:effectLst/>
              </a:rPr>
              <a:t>x</a:t>
            </a:r>
            <a:r>
              <a:rPr lang="en-US" dirty="0">
                <a:effectLst/>
              </a:rPr>
              <a:t> and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/>
              </a:rPr>
              <a:t>( A &lt; B and B &lt; 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/>
                <a:sym typeface="Wingdings" pitchFamily="2" charset="2"/>
              </a:rPr>
              <a:t> A &lt; C; same for &gt;)</a:t>
            </a:r>
            <a:endParaRPr lang="en-U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Partial Exa</a:t>
            </a:r>
            <a:r>
              <a:rPr lang="en-US" dirty="0" smtClean="0"/>
              <a:t>mple of IComparable&lt;T&gt;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7106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276600" y="990600"/>
            <a:ext cx="33528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715000" y="2286000"/>
            <a:ext cx="3124200" cy="762000"/>
          </a:xfrm>
          <a:prstGeom prst="wedgeRoundRectCallout">
            <a:avLst>
              <a:gd name="adj1" fmla="val -59763"/>
              <a:gd name="adj2" fmla="val 17193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CompareTo&lt;T&gt; method</a:t>
            </a:r>
          </a:p>
        </p:txBody>
      </p:sp>
    </p:spTree>
    <p:extLst>
      <p:ext uri="{BB962C8B-B14F-4D97-AF65-F5344CB8AC3E}">
        <p14:creationId xmlns:p14="http://schemas.microsoft.com/office/powerpoint/2010/main" val="10255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IComparable&lt;User&gt; Implementation</a:t>
            </a:r>
            <a:endParaRPr lang="en-US" dirty="0"/>
          </a:p>
        </p:txBody>
      </p:sp>
      <p:pic>
        <p:nvPicPr>
          <p:cNvPr id="2050" name="Picture 2" descr="C:\Users\bailes\AppData\Local\Temp\SNAGHTML2e6df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772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75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IComparable&lt;T&gt;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8" y="635829"/>
            <a:ext cx="8727909" cy="614597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191000" y="2286000"/>
            <a:ext cx="4648200" cy="762000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Continued on next slide </a:t>
            </a:r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</a:t>
            </a:r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3429000"/>
            <a:ext cx="7543800" cy="3124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67400" y="5410200"/>
            <a:ext cx="3200400" cy="1371600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 two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Name</a:t>
            </a:r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objects to decide on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their order</a:t>
            </a:r>
          </a:p>
        </p:txBody>
      </p:sp>
    </p:spTree>
    <p:extLst>
      <p:ext uri="{BB962C8B-B14F-4D97-AF65-F5344CB8AC3E}">
        <p14:creationId xmlns:p14="http://schemas.microsoft.com/office/powerpoint/2010/main" val="8557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IEquatable&lt;T&gt;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78" y="649146"/>
            <a:ext cx="8457362" cy="620885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0" y="838200"/>
            <a:ext cx="5486400" cy="1981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2819400"/>
            <a:ext cx="7620000" cy="38862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1066800"/>
            <a:ext cx="3429000" cy="990600"/>
          </a:xfrm>
          <a:prstGeom prst="wedgeRoundRectCallout">
            <a:avLst>
              <a:gd name="adj1" fmla="val -95007"/>
              <a:gd name="adj2" fmla="val 56814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 two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Name</a:t>
            </a:r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objects for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equality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800600" y="2832716"/>
            <a:ext cx="4343400" cy="1510684"/>
          </a:xfrm>
          <a:prstGeom prst="wedgeRoundRectCallout">
            <a:avLst>
              <a:gd name="adj1" fmla="val -19198"/>
              <a:gd name="adj2" fmla="val 49505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Override methods from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System.Object</a:t>
            </a:r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so they do same thing as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Equals&lt;T&gt;</a:t>
            </a:r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above</a:t>
            </a:r>
          </a:p>
        </p:txBody>
      </p:sp>
    </p:spTree>
    <p:extLst>
      <p:ext uri="{BB962C8B-B14F-4D97-AF65-F5344CB8AC3E}">
        <p14:creationId xmlns:p14="http://schemas.microsoft.com/office/powerpoint/2010/main" val="5267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Generic 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 with version 2, </a:t>
            </a:r>
            <a:r>
              <a:rPr lang="en-US" dirty="0" smtClean="0">
                <a:solidFill>
                  <a:srgbClr val="FFFF00"/>
                </a:solidFill>
              </a:rPr>
              <a:t>.NET</a:t>
            </a:r>
            <a:r>
              <a:rPr lang="en-US" dirty="0" smtClean="0"/>
              <a:t> and</a:t>
            </a:r>
            <a:r>
              <a:rPr lang="en-US" dirty="0">
                <a:solidFill>
                  <a:srgbClr val="FFFF00"/>
                </a:solidFill>
              </a:rPr>
              <a:t> C#</a:t>
            </a:r>
            <a:r>
              <a:rPr lang="en-US" dirty="0" smtClean="0"/>
              <a:t> have supported </a:t>
            </a:r>
            <a:r>
              <a:rPr lang="en-US" dirty="0" smtClean="0">
                <a:solidFill>
                  <a:srgbClr val="FFFF00"/>
                </a:solidFill>
              </a:rPr>
              <a:t>generic collection classes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FFFF00"/>
                </a:solidFill>
              </a:rPr>
              <a:t>generic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class</a:t>
            </a:r>
            <a:r>
              <a:rPr lang="en-US" dirty="0" smtClean="0"/>
              <a:t> is </a:t>
            </a:r>
            <a:r>
              <a:rPr lang="en-US" dirty="0">
                <a:solidFill>
                  <a:srgbClr val="FFFF00"/>
                </a:solidFill>
              </a:rPr>
              <a:t>not</a:t>
            </a:r>
            <a:r>
              <a:rPr lang="en-US" dirty="0" smtClean="0"/>
              <a:t> an </a:t>
            </a:r>
            <a:r>
              <a:rPr lang="en-US" dirty="0">
                <a:solidFill>
                  <a:srgbClr val="FFFF00"/>
                </a:solidFill>
              </a:rPr>
              <a:t>actual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class</a:t>
            </a:r>
            <a:r>
              <a:rPr lang="en-US" dirty="0" smtClean="0"/>
              <a:t> but a </a:t>
            </a:r>
            <a:r>
              <a:rPr lang="en-US" dirty="0">
                <a:solidFill>
                  <a:srgbClr val="FFFF00"/>
                </a:solidFill>
              </a:rPr>
              <a:t>blueprint</a:t>
            </a:r>
            <a:r>
              <a:rPr lang="en-US" dirty="0" smtClean="0"/>
              <a:t> or </a:t>
            </a:r>
            <a:r>
              <a:rPr lang="en-US" dirty="0">
                <a:solidFill>
                  <a:srgbClr val="FFFF00"/>
                </a:solidFill>
              </a:rPr>
              <a:t>template</a:t>
            </a:r>
            <a:r>
              <a:rPr lang="en-US" dirty="0" smtClean="0"/>
              <a:t> from which many </a:t>
            </a:r>
            <a:r>
              <a:rPr lang="en-US" dirty="0">
                <a:solidFill>
                  <a:srgbClr val="FFFF00"/>
                </a:solidFill>
              </a:rPr>
              <a:t>concrete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classes</a:t>
            </a:r>
            <a:r>
              <a:rPr lang="en-US" dirty="0" smtClean="0"/>
              <a:t> can be </a:t>
            </a:r>
            <a:r>
              <a:rPr lang="en-US" dirty="0">
                <a:solidFill>
                  <a:srgbClr val="FFFF00"/>
                </a:solidFill>
              </a:rPr>
              <a:t>generated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 has a </a:t>
            </a:r>
            <a:r>
              <a:rPr lang="en-US" dirty="0" smtClean="0">
                <a:solidFill>
                  <a:srgbClr val="FFFF00"/>
                </a:solidFill>
              </a:rPr>
              <a:t>complete class definition</a:t>
            </a:r>
            <a:r>
              <a:rPr lang="en-US" dirty="0" smtClean="0"/>
              <a:t> except that it uses one or more </a:t>
            </a:r>
            <a:r>
              <a:rPr lang="en-US" dirty="0">
                <a:solidFill>
                  <a:srgbClr val="FFFF00"/>
                </a:solidFill>
              </a:rPr>
              <a:t>placeholders</a:t>
            </a:r>
            <a:r>
              <a:rPr lang="en-US" dirty="0" smtClean="0"/>
              <a:t> </a:t>
            </a:r>
            <a:r>
              <a:rPr lang="en-US" dirty="0" smtClean="0"/>
              <a:t>(called </a:t>
            </a:r>
            <a:r>
              <a:rPr lang="en-US" dirty="0">
                <a:solidFill>
                  <a:srgbClr val="FFFF00"/>
                </a:solidFill>
              </a:rPr>
              <a:t>parameterized types</a:t>
            </a:r>
            <a:r>
              <a:rPr lang="en-US" dirty="0" smtClean="0"/>
              <a:t>) representing </a:t>
            </a:r>
            <a:r>
              <a:rPr lang="en-US" dirty="0">
                <a:solidFill>
                  <a:srgbClr val="FFFF00"/>
                </a:solidFill>
              </a:rPr>
              <a:t>unspecified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types</a:t>
            </a:r>
          </a:p>
          <a:p>
            <a:pPr lvl="1"/>
            <a:r>
              <a:rPr lang="en-US" dirty="0" smtClean="0"/>
              <a:t>When it is time to use the </a:t>
            </a:r>
            <a:r>
              <a:rPr lang="en-US" dirty="0">
                <a:solidFill>
                  <a:srgbClr val="FFFF00"/>
                </a:solidFill>
              </a:rPr>
              <a:t>generic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template</a:t>
            </a:r>
            <a:r>
              <a:rPr lang="en-US" dirty="0" smtClean="0"/>
              <a:t> to </a:t>
            </a:r>
            <a:r>
              <a:rPr lang="en-US" dirty="0">
                <a:solidFill>
                  <a:srgbClr val="FFFF00"/>
                </a:solidFill>
              </a:rPr>
              <a:t>create</a:t>
            </a:r>
            <a:r>
              <a:rPr lang="en-US" dirty="0" smtClean="0"/>
              <a:t> an </a:t>
            </a:r>
            <a:r>
              <a:rPr lang="en-US" dirty="0">
                <a:solidFill>
                  <a:srgbClr val="FFFF00"/>
                </a:solidFill>
              </a:rPr>
              <a:t>actual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>
                <a:solidFill>
                  <a:srgbClr val="FFFF00"/>
                </a:solidFill>
              </a:rPr>
              <a:t>real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types</a:t>
            </a:r>
            <a:r>
              <a:rPr lang="en-US" dirty="0" smtClean="0"/>
              <a:t> are </a:t>
            </a:r>
            <a:r>
              <a:rPr lang="en-US" dirty="0">
                <a:solidFill>
                  <a:srgbClr val="FFFF00"/>
                </a:solidFill>
              </a:rPr>
              <a:t>substituted</a:t>
            </a:r>
            <a:r>
              <a:rPr lang="en-US" dirty="0" smtClean="0"/>
              <a:t> for the </a:t>
            </a:r>
            <a:r>
              <a:rPr lang="en-US" dirty="0">
                <a:solidFill>
                  <a:srgbClr val="FFFF00"/>
                </a:solidFill>
              </a:rPr>
              <a:t>placeholders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15000" y="5791200"/>
            <a:ext cx="3048000" cy="838200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Continued on the next slide</a:t>
            </a:r>
            <a:endParaRPr 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14072"/>
            <a:ext cx="8229600" cy="568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629400" y="4724400"/>
            <a:ext cx="2133600" cy="304800"/>
          </a:xfrm>
          <a:prstGeom prst="wedgeRoundRectCallout">
            <a:avLst>
              <a:gd name="adj1" fmla="val -59233"/>
              <a:gd name="adj2" fmla="val -33500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IEquality&lt;T&gt;</a:t>
            </a:r>
          </a:p>
        </p:txBody>
      </p:sp>
      <p:pic>
        <p:nvPicPr>
          <p:cNvPr id="12292" name="Picture 4" descr="C:\Users\BAILES~1.ETS\AppData\Local\Temp\SNAGHTML398ab3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914400"/>
            <a:ext cx="6324600" cy="579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495800" y="1828800"/>
            <a:ext cx="1676400" cy="1066800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451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5" y="838200"/>
            <a:ext cx="864237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248400" y="1524000"/>
            <a:ext cx="2785634" cy="685800"/>
          </a:xfrm>
          <a:prstGeom prst="wedgeRoundRectCallout">
            <a:avLst>
              <a:gd name="adj1" fmla="val -57806"/>
              <a:gd name="adj2" fmla="val -31999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Uses IEquality&lt;T&gt;</a:t>
            </a:r>
          </a:p>
        </p:txBody>
      </p:sp>
      <p:pic>
        <p:nvPicPr>
          <p:cNvPr id="13316" name="Picture 4" descr="C:\Users\BAILES~1.ETS\AppData\Local\Temp\SNAGHTML399c8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44" y="1066800"/>
            <a:ext cx="5257800" cy="509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904913" y="2672133"/>
            <a:ext cx="1600200" cy="901999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1765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Generic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838200"/>
            <a:ext cx="8778240" cy="6019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One may create </a:t>
            </a:r>
            <a:r>
              <a:rPr lang="en-US" dirty="0" smtClean="0">
                <a:solidFill>
                  <a:srgbClr val="FFFF00"/>
                </a:solidFill>
              </a:rPr>
              <a:t>many</a:t>
            </a:r>
            <a:r>
              <a:rPr lang="en-US" dirty="0" smtClean="0"/>
              <a:t> actual classes from a generic class by substituting different </a:t>
            </a:r>
            <a:r>
              <a:rPr lang="en-US" dirty="0">
                <a:solidFill>
                  <a:srgbClr val="FFFF00"/>
                </a:solidFill>
              </a:rPr>
              <a:t>actual data types</a:t>
            </a:r>
            <a:r>
              <a:rPr lang="en-US" dirty="0" smtClean="0"/>
              <a:t> for the </a:t>
            </a:r>
            <a:r>
              <a:rPr lang="en-US" dirty="0">
                <a:solidFill>
                  <a:srgbClr val="FFFF00"/>
                </a:solidFill>
              </a:rPr>
              <a:t>placeholders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For example, if </a:t>
            </a:r>
            <a:r>
              <a:rPr lang="en-US" dirty="0" smtClean="0">
                <a:solidFill>
                  <a:srgbClr val="FFFF00"/>
                </a:solidFill>
              </a:rPr>
              <a:t>Group&lt;type&gt;</a:t>
            </a:r>
            <a:r>
              <a:rPr lang="en-US" dirty="0" smtClean="0"/>
              <a:t> is a </a:t>
            </a:r>
            <a:r>
              <a:rPr lang="en-US" dirty="0">
                <a:solidFill>
                  <a:srgbClr val="FFFF00"/>
                </a:solidFill>
              </a:rPr>
              <a:t>generic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collection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class</a:t>
            </a:r>
            <a:r>
              <a:rPr lang="en-US" dirty="0" smtClean="0"/>
              <a:t> with one “placeholder” type, one may create </a:t>
            </a:r>
            <a:r>
              <a:rPr lang="en-US" dirty="0">
                <a:solidFill>
                  <a:srgbClr val="FFFF00"/>
                </a:solidFill>
              </a:rPr>
              <a:t>actual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classes</a:t>
            </a:r>
            <a:r>
              <a:rPr lang="en-US" dirty="0" smtClean="0"/>
              <a:t> from it by substituting </a:t>
            </a:r>
            <a:r>
              <a:rPr lang="en-US" dirty="0">
                <a:solidFill>
                  <a:srgbClr val="FFFF00"/>
                </a:solidFill>
              </a:rPr>
              <a:t>actual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types </a:t>
            </a:r>
            <a:r>
              <a:rPr lang="en-US" dirty="0"/>
              <a:t>for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the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placeholder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solidFill>
                  <a:srgbClr val="FFFF00"/>
                </a:solidFill>
              </a:rPr>
              <a:t>Group &lt;Student&gt;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solidFill>
                  <a:srgbClr val="FFFF00"/>
                </a:solidFill>
              </a:rPr>
              <a:t>Group &lt;Employee&gt;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solidFill>
                  <a:srgbClr val="FFFF00"/>
                </a:solidFill>
              </a:rPr>
              <a:t>Group &lt;String&gt;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solidFill>
                  <a:srgbClr val="FFFF00"/>
                </a:solidFill>
              </a:rPr>
              <a:t>Group &lt;FigNewton&gt;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Objects of the resulting concrete classes may only hold object references of the </a:t>
            </a:r>
            <a:r>
              <a:rPr lang="en-US" dirty="0" smtClean="0">
                <a:solidFill>
                  <a:srgbClr val="FFFF00"/>
                </a:solidFill>
              </a:rPr>
              <a:t>designated types</a:t>
            </a:r>
            <a:r>
              <a:rPr lang="en-US" dirty="0" smtClean="0"/>
              <a:t> (and their </a:t>
            </a:r>
            <a:r>
              <a:rPr lang="en-US" dirty="0" smtClean="0">
                <a:solidFill>
                  <a:srgbClr val="FFFF00"/>
                </a:solidFill>
              </a:rPr>
              <a:t>subtypes</a:t>
            </a:r>
            <a:r>
              <a:rPr lang="en-US" dirty="0" smtClean="0"/>
              <a:t>, if any)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4749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334000" y="762000"/>
            <a:ext cx="3581400" cy="838200"/>
          </a:xfrm>
          <a:prstGeom prst="wedgeRoundRectCallout">
            <a:avLst>
              <a:gd name="adj1" fmla="val -63717"/>
              <a:gd name="adj2" fmla="val -19407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 is the </a:t>
            </a:r>
            <a:r>
              <a:rPr lang="en-US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placeholder</a:t>
            </a:r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or </a:t>
            </a:r>
            <a:r>
              <a:rPr lang="en-US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parameterized type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495800" y="1828800"/>
            <a:ext cx="3886200" cy="1219200"/>
          </a:xfrm>
          <a:prstGeom prst="wedgeRoundRectCallout">
            <a:avLst>
              <a:gd name="adj1" fmla="val -93524"/>
              <a:gd name="adj2" fmla="val -47937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parameterized type can be used in the body like any actual type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638800" y="3352800"/>
            <a:ext cx="2971800" cy="876300"/>
          </a:xfrm>
          <a:prstGeom prst="wedgeRoundRectCallout">
            <a:avLst>
              <a:gd name="adj1" fmla="val -83268"/>
              <a:gd name="adj2" fmla="val 30194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Substitution of actual type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76600" y="6069366"/>
            <a:ext cx="3581400" cy="762000"/>
          </a:xfrm>
          <a:prstGeom prst="wedgeRoundRectCallout">
            <a:avLst>
              <a:gd name="adj1" fmla="val -33546"/>
              <a:gd name="adj2" fmla="val -169344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Substitution of different actual type</a:t>
            </a:r>
          </a:p>
        </p:txBody>
      </p:sp>
      <p:pic>
        <p:nvPicPr>
          <p:cNvPr id="1030" name="Picture 6" descr="C:\Users\BAILES~1.ETS\AppData\Local\Temp\SNAGHTML30d958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675527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5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.NET’s Generic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in .NET’s </a:t>
            </a:r>
            <a:r>
              <a:rPr lang="en-US" dirty="0" smtClean="0">
                <a:solidFill>
                  <a:srgbClr val="FFFF00"/>
                </a:solidFill>
              </a:rPr>
              <a:t>System.Collections.Generic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namespace</a:t>
            </a:r>
          </a:p>
          <a:p>
            <a:r>
              <a:rPr lang="en-US" dirty="0" smtClean="0"/>
              <a:t>Contains implementations of </a:t>
            </a:r>
            <a:r>
              <a:rPr lang="en-US" dirty="0" smtClean="0">
                <a:solidFill>
                  <a:srgbClr val="FFFF00"/>
                </a:solidFill>
              </a:rPr>
              <a:t>generic versions</a:t>
            </a:r>
            <a:r>
              <a:rPr lang="en-US" dirty="0" smtClean="0"/>
              <a:t> of many different data structures that we will learn to use this semester including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Lists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Stacks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Queues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Linked Lists</a:t>
            </a:r>
          </a:p>
          <a:p>
            <a:pPr lvl="1"/>
            <a:r>
              <a:rPr lang="en-US" dirty="0" smtClean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92391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en-US" dirty="0" smtClean="0">
                <a:solidFill>
                  <a:srgbClr val="FFFF00"/>
                </a:solidFill>
              </a:rPr>
              <a:t>array-like</a:t>
            </a:r>
            <a:r>
              <a:rPr lang="en-US" dirty="0" smtClean="0"/>
              <a:t> collection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90600"/>
            <a:ext cx="877824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C# has an </a:t>
            </a:r>
            <a:r>
              <a:rPr lang="en-US" dirty="0" smtClean="0">
                <a:solidFill>
                  <a:srgbClr val="FFFF00"/>
                </a:solidFill>
              </a:rPr>
              <a:t>ArrayList</a:t>
            </a:r>
            <a:r>
              <a:rPr lang="en-US" dirty="0" smtClean="0"/>
              <a:t> class, an object of which may contain references to </a:t>
            </a:r>
            <a:r>
              <a:rPr lang="en-US" dirty="0">
                <a:solidFill>
                  <a:srgbClr val="FFFF00"/>
                </a:solidFill>
              </a:rPr>
              <a:t>System.Object</a:t>
            </a:r>
            <a:r>
              <a:rPr lang="en-US" dirty="0" smtClean="0"/>
              <a:t> items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00"/>
                </a:solidFill>
              </a:rPr>
              <a:t>C#’s</a:t>
            </a:r>
            <a:r>
              <a:rPr lang="en-US" dirty="0" smtClean="0"/>
              <a:t> generic </a:t>
            </a:r>
            <a:r>
              <a:rPr lang="en-US" dirty="0">
                <a:solidFill>
                  <a:srgbClr val="FFFF00"/>
                </a:solidFill>
              </a:rPr>
              <a:t>List&lt;T&gt;</a:t>
            </a:r>
            <a:r>
              <a:rPr lang="en-US" dirty="0" smtClean="0"/>
              <a:t> is analogous to </a:t>
            </a:r>
            <a:r>
              <a:rPr lang="en-US" dirty="0">
                <a:solidFill>
                  <a:srgbClr val="FFFF00"/>
                </a:solidFill>
              </a:rPr>
              <a:t>Java’s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ArrayList&lt;T&gt;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Similar to an </a:t>
            </a:r>
            <a:r>
              <a:rPr lang="en-US" dirty="0">
                <a:solidFill>
                  <a:srgbClr val="FFFF00"/>
                </a:solidFill>
              </a:rPr>
              <a:t>array</a:t>
            </a:r>
            <a:r>
              <a:rPr lang="en-US" dirty="0" smtClean="0"/>
              <a:t> in many ways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use </a:t>
            </a:r>
            <a:r>
              <a:rPr lang="en-US" dirty="0" smtClean="0">
                <a:solidFill>
                  <a:srgbClr val="FFFF00"/>
                </a:solidFill>
              </a:rPr>
              <a:t>subscript</a:t>
            </a:r>
            <a:r>
              <a:rPr lang="en-US" dirty="0" smtClean="0"/>
              <a:t> to access an item </a:t>
            </a:r>
            <a:r>
              <a:rPr lang="en-US" u="sng" dirty="0" smtClean="0"/>
              <a:t>unlike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FF00"/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00"/>
                </a:solidFill>
              </a:rPr>
              <a:t>List&lt;T&gt;</a:t>
            </a:r>
            <a:r>
              <a:rPr lang="en-US" dirty="0" smtClean="0"/>
              <a:t> may </a:t>
            </a:r>
            <a:r>
              <a:rPr lang="en-US" dirty="0">
                <a:solidFill>
                  <a:srgbClr val="FFFF00"/>
                </a:solidFill>
              </a:rPr>
              <a:t>grow/shrink</a:t>
            </a:r>
            <a:r>
              <a:rPr lang="en-US" dirty="0" smtClean="0"/>
              <a:t> over time as the needs of the program change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When </a:t>
            </a:r>
            <a:r>
              <a:rPr lang="en-US" dirty="0">
                <a:solidFill>
                  <a:srgbClr val="FFFF00"/>
                </a:solidFill>
              </a:rPr>
              <a:t>adding</a:t>
            </a:r>
            <a:r>
              <a:rPr lang="en-US" dirty="0" smtClean="0"/>
              <a:t> an item to the </a:t>
            </a:r>
            <a:r>
              <a:rPr lang="en-US" dirty="0">
                <a:solidFill>
                  <a:srgbClr val="FFFF00"/>
                </a:solidFill>
              </a:rPr>
              <a:t>List&lt;T&gt;</a:t>
            </a:r>
            <a:r>
              <a:rPr lang="en-US" dirty="0" smtClean="0"/>
              <a:t> object, its internal array, managed by the </a:t>
            </a:r>
            <a:r>
              <a:rPr lang="en-US" dirty="0" smtClean="0">
                <a:solidFill>
                  <a:srgbClr val="FFFF00"/>
                </a:solidFill>
              </a:rPr>
              <a:t>List&lt;T&gt;</a:t>
            </a:r>
            <a:r>
              <a:rPr lang="en-US" dirty="0" smtClean="0"/>
              <a:t> class itself, will </a:t>
            </a:r>
            <a:r>
              <a:rPr lang="en-US" dirty="0">
                <a:solidFill>
                  <a:srgbClr val="FFFF00"/>
                </a:solidFill>
              </a:rPr>
              <a:t>grow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if necessary</a:t>
            </a:r>
            <a:r>
              <a:rPr lang="en-US" dirty="0" smtClean="0"/>
              <a:t> to accommodate the new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0000FF"/>
          </a:solidFill>
        </a:ln>
      </a:spPr>
      <a:bodyPr rtlCol="0" anchor="ctr"/>
      <a:lstStyle>
        <a:defPPr algn="ctr">
          <a:defRPr sz="2400" dirty="0" smtClean="0"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13939</TotalTime>
  <Words>2984</Words>
  <Application>Microsoft Office PowerPoint</Application>
  <PresentationFormat>On-screen Show (4:3)</PresentationFormat>
  <Paragraphs>315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Rounded MT Bold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Generics, Lists, Interfaces</vt:lpstr>
      <vt:lpstr>.NET Collections and Generics</vt:lpstr>
      <vt:lpstr>.NET Collection Classes</vt:lpstr>
      <vt:lpstr>.NET Generic Collection Classes</vt:lpstr>
      <vt:lpstr>.NET Generic Collection Classes</vt:lpstr>
      <vt:lpstr>Very Simple Example</vt:lpstr>
      <vt:lpstr>.NET’s Generic Collections</vt:lpstr>
      <vt:lpstr>List&lt;T&gt;</vt:lpstr>
      <vt:lpstr>List&lt;T&gt;</vt:lpstr>
      <vt:lpstr>Count and Capacity of List&lt;T&gt;</vt:lpstr>
      <vt:lpstr>Constructors for List&lt;T&gt;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Properties</vt:lpstr>
      <vt:lpstr>Limitations and Restrictions</vt:lpstr>
      <vt:lpstr>Limitations and Restrictions</vt:lpstr>
      <vt:lpstr>Equality Comparer</vt:lpstr>
      <vt:lpstr>Equality Comparer</vt:lpstr>
      <vt:lpstr>Limitations and Restrictions</vt:lpstr>
      <vt:lpstr>IComparable &lt;User&gt;</vt:lpstr>
      <vt:lpstr>Other Limitations and Restrictions</vt:lpstr>
      <vt:lpstr>The IEquatable&lt;T&gt; Interface</vt:lpstr>
      <vt:lpstr>Partial  IEquatable&lt;T&gt;  Example</vt:lpstr>
      <vt:lpstr>Full Example</vt:lpstr>
      <vt:lpstr>IEquatable &lt;User&gt; Implementation</vt:lpstr>
      <vt:lpstr>The IComparable&lt;T&gt; Interface</vt:lpstr>
      <vt:lpstr>CompareTo &lt;T&gt;</vt:lpstr>
      <vt:lpstr>Rules CompareTo Must Follow</vt:lpstr>
      <vt:lpstr>Rules for CompareTo&lt;T&gt;</vt:lpstr>
      <vt:lpstr>Partial Example of IComparable&lt;T&gt;</vt:lpstr>
      <vt:lpstr>IComparable&lt;User&gt; Implementation</vt:lpstr>
      <vt:lpstr>IComparable&lt;T&gt; Example</vt:lpstr>
      <vt:lpstr>Example – IEquatable&lt;T&gt; continued</vt:lpstr>
      <vt:lpstr>Example</vt:lpstr>
      <vt:lpstr>Example (continued)</vt:lpstr>
    </vt:vector>
  </TitlesOfParts>
  <Company>ETSU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Bailes</dc:creator>
  <cp:lastModifiedBy>Bailes, Don</cp:lastModifiedBy>
  <cp:revision>174</cp:revision>
  <dcterms:created xsi:type="dcterms:W3CDTF">2010-09-15T11:42:48Z</dcterms:created>
  <dcterms:modified xsi:type="dcterms:W3CDTF">2015-09-09T18:11:45Z</dcterms:modified>
</cp:coreProperties>
</file>