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596" r:id="rId2"/>
    <p:sldId id="625" r:id="rId3"/>
    <p:sldId id="626" r:id="rId4"/>
    <p:sldId id="627" r:id="rId5"/>
    <p:sldId id="628" r:id="rId6"/>
    <p:sldId id="629" r:id="rId7"/>
    <p:sldId id="6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esh Nalavade- US" initials="MN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FFF99"/>
    <a:srgbClr val="9C84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0387" autoAdjust="0"/>
  </p:normalViewPr>
  <p:slideViewPr>
    <p:cSldViewPr snapToGrid="0">
      <p:cViewPr>
        <p:scale>
          <a:sx n="100" d="100"/>
          <a:sy n="100" d="100"/>
        </p:scale>
        <p:origin x="492" y="1494"/>
      </p:cViewPr>
      <p:guideLst>
        <p:guide orient="horz" pos="821"/>
        <p:guide pos="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20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fld id="{80F8A047-7027-4D81-A095-B47F9BA1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10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3"/>
          <p:cNvGrpSpPr/>
          <p:nvPr/>
        </p:nvGrpSpPr>
        <p:grpSpPr>
          <a:xfrm>
            <a:off x="2" y="5943602"/>
            <a:ext cx="9147765" cy="914399"/>
            <a:chOff x="-3765" y="4832896"/>
            <a:chExt cx="9147765" cy="2032188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883885"/>
              <a:ext cx="9144000" cy="19811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E:\Share\Xoriant Logo\Xoriant Logo - 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252845"/>
            <a:ext cx="1066800" cy="52895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3395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" name="Group 11"/>
          <p:cNvGrpSpPr/>
          <p:nvPr/>
        </p:nvGrpSpPr>
        <p:grpSpPr>
          <a:xfrm>
            <a:off x="2" y="5943602"/>
            <a:ext cx="9147765" cy="914399"/>
            <a:chOff x="-3765" y="4832896"/>
            <a:chExt cx="9147765" cy="2032188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883885"/>
              <a:ext cx="9144000" cy="19811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E:\Share\Xoriant Logo\Xoriant Logo - wh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6252845"/>
            <a:ext cx="1066800" cy="5289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0600" y="1638300"/>
            <a:ext cx="11023600" cy="33020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/>
              <a:t>Language Integrated Query: An introduction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r>
              <a:rPr lang="en-US" altLang="en-US" sz="4400" dirty="0"/>
              <a:t>What is LINQ?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70000" y="2768600"/>
            <a:ext cx="10464800" cy="5715000"/>
          </a:xfrm>
          <a:prstGeom prst="rect">
            <a:avLst/>
          </a:prstGeom>
          <a:ln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89000" fontAlgn="auto"/>
            <a:r>
              <a:rPr lang="en-US" altLang="en-US" sz="2800" smtClean="0"/>
              <a:t>Language Integrated Query</a:t>
            </a:r>
          </a:p>
          <a:p>
            <a:pPr marL="889000" fontAlgn="auto"/>
            <a:r>
              <a:rPr lang="en-US" altLang="en-US" sz="2800" smtClean="0"/>
              <a:t>Make query a part of the language</a:t>
            </a:r>
          </a:p>
          <a:p>
            <a:pPr marL="889000" fontAlgn="auto"/>
            <a:r>
              <a:rPr lang="en-US" altLang="en-US" sz="2800" smtClean="0"/>
              <a:t>Component of .NET Framework 3.5</a:t>
            </a:r>
          </a:p>
          <a:p>
            <a:pPr marL="889000" fontAlgn="auto"/>
            <a:r>
              <a:rPr lang="en-US" altLang="en-US" sz="2800" smtClean="0"/>
              <a:t>Now shipping with Visual Studio 2008</a:t>
            </a:r>
            <a:endParaRPr lang="en-US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z="3600" smtClean="0"/>
              <a:t>Query without LINQ</a:t>
            </a:r>
            <a:endParaRPr lang="en-US" altLang="en-US" sz="36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70000" y="2768600"/>
            <a:ext cx="10464800" cy="5715000"/>
          </a:xfrm>
          <a:prstGeom prst="rect">
            <a:avLst/>
          </a:prstGeom>
          <a:ln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89000" fontAlgn="auto"/>
            <a:r>
              <a:rPr lang="en-US" altLang="en-US" sz="2000" smtClean="0"/>
              <a:t>Objects using loops and conditions</a:t>
            </a:r>
            <a:br>
              <a:rPr lang="en-US" altLang="en-US" sz="2000" smtClean="0"/>
            </a:br>
            <a:r>
              <a:rPr lang="en-US" altLang="en-US" sz="2800" smtClean="0">
                <a:latin typeface="Inconsolata" charset="0"/>
                <a:sym typeface="Inconsolata" charset="0"/>
              </a:rPr>
              <a:t>foreach(Customer c in customers)</a:t>
            </a:r>
            <a: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altLang="en-US" sz="2800" smtClean="0">
                <a:latin typeface="Inconsolata" charset="0"/>
                <a:sym typeface="Inconsolata" charset="0"/>
              </a:rPr>
              <a:t>   if (c.Region == "UK") ...</a:t>
            </a:r>
            <a:endParaRPr lang="en-US" altLang="en-US" sz="2000" smtClean="0">
              <a:solidFill>
                <a:srgbClr val="E6E6E6"/>
              </a:solidFill>
            </a:endParaRPr>
          </a:p>
          <a:p>
            <a:pPr marL="889000" fontAlgn="auto"/>
            <a:r>
              <a:rPr lang="en-US" altLang="en-US" sz="2000" smtClean="0"/>
              <a:t>Databases using SQL</a:t>
            </a:r>
            <a:br>
              <a:rPr lang="en-US" altLang="en-US" sz="2000" smtClean="0"/>
            </a:br>
            <a:r>
              <a:rPr lang="en-US" altLang="en-US" sz="2800" smtClean="0">
                <a:latin typeface="Inconsolata" charset="0"/>
                <a:sym typeface="Inconsolata" charset="0"/>
              </a:rPr>
              <a:t>SELECT * FROM Customers WHERE Region='UK'</a:t>
            </a:r>
            <a:endParaRPr lang="en-US" altLang="en-US" sz="2800" smtClean="0">
              <a:latin typeface="Inconsolata" charset="0"/>
              <a:ea typeface="ヒラギノ角ゴ ProN W6" charset="-128"/>
              <a:sym typeface="Inconsolata" charset="0"/>
            </a:endParaRPr>
          </a:p>
          <a:p>
            <a:pPr marL="889000" fontAlgn="auto"/>
            <a:r>
              <a:rPr lang="en-US" altLang="en-US" sz="2000" smtClean="0"/>
              <a:t>XML using XPath/XQuery</a:t>
            </a:r>
            <a:br>
              <a:rPr lang="en-US" altLang="en-US" sz="2000" smtClean="0"/>
            </a:br>
            <a:r>
              <a:rPr lang="en-US" altLang="en-US" sz="2800" smtClean="0">
                <a:latin typeface="Inconsolata" charset="0"/>
                <a:sym typeface="Inconsolata" charset="0"/>
              </a:rPr>
              <a:t>//Customers/Customer[@Region='UK']</a:t>
            </a:r>
            <a:endParaRPr lang="en-US" altLang="en-US" sz="2800" dirty="0">
              <a:latin typeface="Inconsolata" charset="0"/>
              <a:ea typeface="ヒラギノ角ゴ ProN W6" charset="-128"/>
              <a:sym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644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z="3600" smtClean="0"/>
              <a:t>Query with LINQ</a:t>
            </a:r>
            <a:endParaRPr lang="en-US" altLang="en-US" sz="36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70000" y="2768600"/>
            <a:ext cx="10464800" cy="5715000"/>
          </a:xfrm>
          <a:prstGeom prst="rect">
            <a:avLst/>
          </a:prstGeom>
          <a:ln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buFont typeface="Calibri" charset="0"/>
              <a:buNone/>
            </a:pPr>
            <a:r>
              <a:rPr lang="en-US" altLang="en-US" sz="2000" smtClean="0"/>
              <a:t>C#</a:t>
            </a:r>
            <a:br>
              <a:rPr lang="en-US" altLang="en-US" sz="2000" smtClean="0"/>
            </a:br>
            <a:r>
              <a:rPr lang="en-US" altLang="en-US" sz="2800" smtClean="0">
                <a:latin typeface="Inconsolata" charset="0"/>
                <a:sym typeface="Inconsolata" charset="0"/>
              </a:rPr>
              <a:t>var myCustomers = from c in customers</a:t>
            </a:r>
            <a: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altLang="en-US" sz="2800" smtClean="0">
                <a:latin typeface="Inconsolata" charset="0"/>
                <a:sym typeface="Inconsolata" charset="0"/>
              </a:rPr>
              <a:t>    where c.Region == "UK"</a:t>
            </a:r>
            <a: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altLang="en-US" sz="2800" smtClean="0">
                <a:latin typeface="Inconsolata" charset="0"/>
                <a:sym typeface="Inconsolata" charset="0"/>
              </a:rPr>
              <a:t>    select c;</a:t>
            </a:r>
            <a:endParaRPr lang="en-US" altLang="en-US" sz="2800" smtClean="0">
              <a:latin typeface="Inconsolata" charset="0"/>
              <a:ea typeface="ヒラギノ角ゴ ProN W6" charset="-128"/>
              <a:sym typeface="Inconsolata" charset="0"/>
            </a:endParaRPr>
          </a:p>
          <a:p>
            <a:pPr marL="0" indent="0" fontAlgn="auto">
              <a:buFont typeface="Calibri" charset="0"/>
              <a:buNone/>
            </a:pPr>
            <a:r>
              <a:rPr lang="en-US" altLang="en-US" sz="2000" smtClean="0"/>
              <a:t>VB.NET</a:t>
            </a:r>
            <a:br>
              <a:rPr lang="en-US" altLang="en-US" sz="2000" smtClean="0"/>
            </a:br>
            <a:r>
              <a:rPr lang="en-US" altLang="en-US" sz="2800" smtClean="0">
                <a:latin typeface="Inconsolata" charset="0"/>
                <a:sym typeface="Inconsolata" charset="0"/>
              </a:rPr>
              <a:t>Dim myCustomers = From c In customers _</a:t>
            </a:r>
            <a: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altLang="en-US" sz="2800" smtClean="0">
                <a:latin typeface="Inconsolata" charset="0"/>
                <a:sym typeface="Inconsolata" charset="0"/>
              </a:rPr>
              <a:t>    Where c.Region = "UK" _</a:t>
            </a:r>
            <a: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  <a:t/>
            </a:r>
            <a:br>
              <a:rPr lang="en-US" altLang="en-US" sz="2800" smtClean="0">
                <a:latin typeface="Inconsolata" charset="0"/>
                <a:ea typeface="ヒラギノ角ゴ ProN W6" charset="-128"/>
                <a:sym typeface="Inconsolata" charset="0"/>
              </a:rPr>
            </a:br>
            <a:r>
              <a:rPr lang="en-US" altLang="en-US" sz="2800" smtClean="0">
                <a:latin typeface="Inconsolata" charset="0"/>
                <a:sym typeface="Inconsolata" charset="0"/>
              </a:rPr>
              <a:t>    Select c</a:t>
            </a:r>
            <a:endParaRPr lang="en-US" altLang="en-US" sz="2800" dirty="0">
              <a:latin typeface="Inconsolata" charset="0"/>
              <a:ea typeface="ヒラギノ角ゴ ProN W6" charset="-128"/>
              <a:sym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017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270000" y="-708025"/>
            <a:ext cx="10464800" cy="24384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z="2000" smtClean="0"/>
              <a:t>More LINQ queries</a:t>
            </a:r>
            <a:endParaRPr lang="en-US" altLang="en-US" sz="2000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1270000" y="1806575"/>
            <a:ext cx="442595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spcBef>
                <a:spcPts val="24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alibri" charset="0"/>
                <a:sym typeface="Calibri" charset="0"/>
              </a:rPr>
              <a:t>C#</a:t>
            </a:r>
            <a:br>
              <a:rPr lang="en-US" altLang="en-US" sz="1400" dirty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var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goodCusts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= (from c in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db.Customers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where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c.PostCode.StartsWith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("GY")</a:t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orderby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c.Sales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descending</a:t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select c).Skip(10).Take(10);</a:t>
            </a:r>
          </a:p>
          <a:p>
            <a:pPr algn="l">
              <a:spcBef>
                <a:spcPts val="24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alibri" charset="0"/>
                <a:sym typeface="Calibri" charset="0"/>
              </a:rPr>
              <a:t>VB.NET</a:t>
            </a:r>
            <a:br>
              <a:rPr lang="en-US" altLang="en-US" sz="1400" dirty="0">
                <a:solidFill>
                  <a:schemeClr val="tx1"/>
                </a:solidFill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Dim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goodCusts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= (From c In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db.Customers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_</a:t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Where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c.PostCode.StartsWith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("GY") _</a:t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Order By </a:t>
            </a:r>
            <a:r>
              <a:rPr lang="en-US" altLang="en-US" sz="2000" dirty="0" err="1">
                <a:solidFill>
                  <a:schemeClr val="tx1"/>
                </a:solidFill>
                <a:latin typeface="Inconsolata" charset="0"/>
                <a:sym typeface="Inconsolata" charset="0"/>
              </a:rPr>
              <a:t>c.Sales</a:t>
            </a: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Descending _</a:t>
            </a:r>
            <a:b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Inconsolata" charset="0"/>
                <a:sym typeface="Inconsolata" charset="0"/>
              </a:rPr>
              <a:t>    Select c).Skip(1).Take(10)</a:t>
            </a:r>
          </a:p>
        </p:txBody>
      </p:sp>
    </p:spTree>
    <p:extLst>
      <p:ext uri="{BB962C8B-B14F-4D97-AF65-F5344CB8AC3E}">
        <p14:creationId xmlns:p14="http://schemas.microsoft.com/office/powerpoint/2010/main" val="13027271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z="3200" smtClean="0"/>
              <a:t>Advantages</a:t>
            </a:r>
            <a:endParaRPr lang="en-US" altLang="en-US" sz="32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70000" y="2768600"/>
            <a:ext cx="10464800" cy="5715000"/>
          </a:xfrm>
          <a:prstGeom prst="rect">
            <a:avLst/>
          </a:prstGeom>
          <a:ln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89000" fontAlgn="auto"/>
            <a:r>
              <a:rPr lang="en-US" altLang="en-US" sz="1800" smtClean="0"/>
              <a:t>Unified data access</a:t>
            </a:r>
            <a:br>
              <a:rPr lang="en-US" altLang="en-US" sz="1800" smtClean="0"/>
            </a:br>
            <a:r>
              <a:rPr lang="en-US" altLang="en-US" sz="1800" smtClean="0"/>
              <a:t>Single syntax to learn and remember</a:t>
            </a:r>
          </a:p>
          <a:p>
            <a:pPr marL="889000" fontAlgn="auto"/>
            <a:r>
              <a:rPr lang="en-US" altLang="en-US" sz="1800" smtClean="0"/>
              <a:t>Strongly typed</a:t>
            </a:r>
            <a:br>
              <a:rPr lang="en-US" altLang="en-US" sz="1800" smtClean="0"/>
            </a:br>
            <a:r>
              <a:rPr lang="en-US" altLang="en-US" sz="3200" smtClean="0"/>
              <a:t>Catch errors during compilation</a:t>
            </a:r>
          </a:p>
          <a:p>
            <a:pPr marL="889000" fontAlgn="auto"/>
            <a:r>
              <a:rPr lang="en-US" altLang="en-US" sz="1800" smtClean="0"/>
              <a:t>IntelliSense</a:t>
            </a:r>
            <a:br>
              <a:rPr lang="en-US" altLang="en-US" sz="1800" smtClean="0"/>
            </a:br>
            <a:r>
              <a:rPr lang="en-US" altLang="en-US" sz="1800" smtClean="0"/>
              <a:t>Prompt for syntax and attributes</a:t>
            </a:r>
          </a:p>
          <a:p>
            <a:pPr marL="889000" fontAlgn="auto"/>
            <a:r>
              <a:rPr lang="en-US" altLang="en-US" sz="1800" smtClean="0"/>
              <a:t>Bindable result sets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17844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en-US" smtClean="0"/>
              <a:t>Architecture</a:t>
            </a:r>
            <a:endParaRPr lang="en-US" altLang="en-US"/>
          </a:p>
        </p:txBody>
      </p:sp>
      <p:sp>
        <p:nvSpPr>
          <p:cNvPr id="19" name="AutoShape 2"/>
          <p:cNvSpPr>
            <a:spLocks/>
          </p:cNvSpPr>
          <p:nvPr/>
        </p:nvSpPr>
        <p:spPr bwMode="auto">
          <a:xfrm>
            <a:off x="1003300" y="4775200"/>
            <a:ext cx="7950200" cy="2590800"/>
          </a:xfrm>
          <a:prstGeom prst="roundRect">
            <a:avLst>
              <a:gd name="adj" fmla="val 6944"/>
            </a:avLst>
          </a:prstGeom>
          <a:gradFill rotWithShape="0">
            <a:gsLst>
              <a:gs pos="0">
                <a:srgbClr val="808080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1"/>
          </a:gradFill>
          <a:ln w="25400">
            <a:solidFill>
              <a:schemeClr val="tx1">
                <a:alpha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3321844" y="5581650"/>
            <a:ext cx="6350000" cy="1571625"/>
          </a:xfrm>
          <a:prstGeom prst="roundRect">
            <a:avLst>
              <a:gd name="adj" fmla="val 9431"/>
            </a:avLst>
          </a:prstGeom>
          <a:gradFill rotWithShape="0">
            <a:gsLst>
              <a:gs pos="0">
                <a:srgbClr val="808080">
                  <a:alpha val="25000"/>
                </a:srgbClr>
              </a:gs>
              <a:gs pos="100000">
                <a:srgbClr val="FFFFFF">
                  <a:alpha val="25000"/>
                </a:srgbClr>
              </a:gs>
            </a:gsLst>
            <a:lin ang="5400000" scaled="1"/>
          </a:gradFill>
          <a:ln w="25400">
            <a:solidFill>
              <a:schemeClr val="tx1">
                <a:alpha val="2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4"/>
          <p:cNvSpPr>
            <a:spLocks/>
          </p:cNvSpPr>
          <p:nvPr/>
        </p:nvSpPr>
        <p:spPr bwMode="auto">
          <a:xfrm>
            <a:off x="6738937" y="2692400"/>
            <a:ext cx="1711325" cy="660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Others</a:t>
            </a:r>
          </a:p>
        </p:txBody>
      </p:sp>
      <p:sp>
        <p:nvSpPr>
          <p:cNvPr id="22" name="AutoShape 5"/>
          <p:cNvSpPr>
            <a:spLocks/>
          </p:cNvSpPr>
          <p:nvPr/>
        </p:nvSpPr>
        <p:spPr bwMode="auto">
          <a:xfrm>
            <a:off x="1270000" y="2692400"/>
            <a:ext cx="1663700" cy="5715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C#</a:t>
            </a:r>
          </a:p>
        </p:txBody>
      </p:sp>
      <p:sp>
        <p:nvSpPr>
          <p:cNvPr id="23" name="AutoShape 6"/>
          <p:cNvSpPr>
            <a:spLocks/>
          </p:cNvSpPr>
          <p:nvPr/>
        </p:nvSpPr>
        <p:spPr bwMode="auto">
          <a:xfrm>
            <a:off x="5080000" y="2692400"/>
            <a:ext cx="1416844" cy="660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VB.NET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>
            <a:off x="1143000" y="3662362"/>
            <a:ext cx="7004050" cy="9302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.NET Language Integrated Query (LINQ)</a:t>
            </a: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5431159" y="6407150"/>
            <a:ext cx="1955800" cy="746125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SQL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>
            <a:off x="1123950" y="6367462"/>
            <a:ext cx="1955800" cy="56515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Objects</a:t>
            </a:r>
          </a:p>
        </p:txBody>
      </p:sp>
      <p:sp>
        <p:nvSpPr>
          <p:cNvPr id="27" name="AutoShape 10"/>
          <p:cNvSpPr>
            <a:spLocks/>
          </p:cNvSpPr>
          <p:nvPr/>
        </p:nvSpPr>
        <p:spPr bwMode="auto">
          <a:xfrm>
            <a:off x="9779000" y="6731000"/>
            <a:ext cx="1955800" cy="63500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XML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>
            <a:off x="3409950" y="6367462"/>
            <a:ext cx="1955800" cy="746125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Datasets</a:t>
            </a:r>
          </a:p>
        </p:txBody>
      </p:sp>
      <p:sp>
        <p:nvSpPr>
          <p:cNvPr id="29" name="AutoShape 12"/>
          <p:cNvSpPr>
            <a:spLocks/>
          </p:cNvSpPr>
          <p:nvPr/>
        </p:nvSpPr>
        <p:spPr bwMode="auto">
          <a:xfrm>
            <a:off x="7594600" y="6731000"/>
            <a:ext cx="1955800" cy="746125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LINQ</a:t>
            </a:r>
            <a:b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</a:b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sym typeface="Calibri" charset="0"/>
              </a:rPr>
              <a:t>to Entities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387850" y="4974708"/>
            <a:ext cx="3375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sym typeface="Calibri" charset="0"/>
              </a:rPr>
              <a:t>LINQ data source providers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4442222" y="5700751"/>
            <a:ext cx="329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sym typeface="Calibri" charset="0"/>
              </a:rPr>
              <a:t>ADO.NET support for LINQ</a:t>
            </a:r>
          </a:p>
        </p:txBody>
      </p:sp>
    </p:spTree>
    <p:extLst>
      <p:ext uri="{BB962C8B-B14F-4D97-AF65-F5344CB8AC3E}">
        <p14:creationId xmlns:p14="http://schemas.microsoft.com/office/powerpoint/2010/main" val="350154738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X-Sept2014-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TechX-Sept2014-template</Template>
  <TotalTime>42688</TotalTime>
  <Words>80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TechX-Sept2014-template</vt:lpstr>
      <vt:lpstr>PowerPoint Presentation</vt:lpstr>
      <vt:lpstr>What is LINQ?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XORIANT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Xoriant - Financial Services</dc:title>
  <dc:creator>Xoriant</dc:creator>
  <cp:lastModifiedBy>Gokul Bankar</cp:lastModifiedBy>
  <cp:revision>1778</cp:revision>
  <dcterms:created xsi:type="dcterms:W3CDTF">2012-11-01T01:28:26Z</dcterms:created>
  <dcterms:modified xsi:type="dcterms:W3CDTF">2016-10-03T09:27:46Z</dcterms:modified>
</cp:coreProperties>
</file>