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7" r:id="rId5"/>
    <p:sldId id="261" r:id="rId6"/>
    <p:sldId id="278" r:id="rId7"/>
    <p:sldId id="263" r:id="rId8"/>
    <p:sldId id="279" r:id="rId9"/>
    <p:sldId id="280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Write a program to implement logging to a text file.</a:t>
            </a:r>
          </a:p>
          <a:p>
            <a:endParaRPr lang="en-US" sz="1800" dirty="0"/>
          </a:p>
          <a:p>
            <a:r>
              <a:rPr lang="en-US" sz="1800" dirty="0"/>
              <a:t>Write a program to verify that the phone number is in the correct format, "xxx-</a:t>
            </a:r>
            <a:r>
              <a:rPr lang="en-US" sz="1800" dirty="0" err="1"/>
              <a:t>xxxx</a:t>
            </a:r>
            <a:r>
              <a:rPr lang="en-US" sz="1800" dirty="0"/>
              <a:t>", where each "x" is a digit.</a:t>
            </a:r>
          </a:p>
          <a:p>
            <a:endParaRPr lang="en-US" sz="1800" dirty="0"/>
          </a:p>
          <a:p>
            <a:r>
              <a:rPr lang="en-US" sz="1800" dirty="0"/>
              <a:t>Write a program to replace extra white space in input string.</a:t>
            </a:r>
          </a:p>
          <a:p>
            <a:endParaRPr lang="en-US" sz="1800" dirty="0"/>
          </a:p>
          <a:p>
            <a:r>
              <a:rPr lang="en-US" sz="1800" dirty="0"/>
              <a:t>Write a program to create a collection, add elements to collection, update the items in collection and delete items from collection.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56970">
            <a:off x="4810417" y="435992"/>
            <a:ext cx="3303425" cy="1703439"/>
            <a:chOff x="8026268" y="4231470"/>
            <a:chExt cx="3836893" cy="2196771"/>
          </a:xfrm>
        </p:grpSpPr>
        <p:sp>
          <p:nvSpPr>
            <p:cNvPr id="12" name="Rectangle 11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Subtitle 4"/>
            <p:cNvSpPr txBox="1">
              <a:spLocks/>
            </p:cNvSpPr>
            <p:nvPr/>
          </p:nvSpPr>
          <p:spPr bwMode="auto">
            <a:xfrm rot="21027718">
              <a:off x="8026268" y="4396633"/>
              <a:ext cx="2826460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Calibri" pitchFamily="34" charset="0"/>
                  <a:cs typeface="Arial" charset="0"/>
                </a:rPr>
                <a:t>Name – </a:t>
              </a:r>
              <a:r>
                <a:rPr lang="en-US" b="1" dirty="0" err="1">
                  <a:latin typeface="Calibri" pitchFamily="34" charset="0"/>
                  <a:cs typeface="Arial" charset="0"/>
                </a:rPr>
                <a:t>Manoj</a:t>
              </a:r>
              <a:r>
                <a:rPr lang="en-US" b="1" dirty="0">
                  <a:latin typeface="Calibri" pitchFamily="34" charset="0"/>
                  <a:cs typeface="Arial" charset="0"/>
                </a:rPr>
                <a:t> </a:t>
              </a:r>
              <a:r>
                <a:rPr lang="en-US" b="1" dirty="0" err="1">
                  <a:latin typeface="Calibri" pitchFamily="34" charset="0"/>
                  <a:cs typeface="Arial" charset="0"/>
                </a:rPr>
                <a:t>Ambhore</a:t>
              </a:r>
              <a:r>
                <a:rPr lang="en-US" b="1" dirty="0">
                  <a:latin typeface="Calibri" pitchFamily="34" charset="0"/>
                  <a:cs typeface="Arial" charset="0"/>
                </a:rPr>
                <a:t>.</a:t>
              </a:r>
            </a:p>
            <a:p>
              <a:r>
                <a:rPr lang="en-US" dirty="0">
                  <a:latin typeface="Calibri" pitchFamily="34" charset="0"/>
                  <a:cs typeface="Arial" charset="0"/>
                </a:rPr>
                <a:t>Designation – Sr. Software Engineer.</a:t>
              </a:r>
            </a:p>
            <a:p>
              <a:r>
                <a:rPr lang="en-US" dirty="0">
                  <a:latin typeface="Calibri" pitchFamily="34" charset="0"/>
                  <a:cs typeface="Arial" charset="0"/>
                </a:rPr>
                <a:t>Mobile: +91 9545996222</a:t>
              </a:r>
            </a:p>
            <a:p>
              <a:r>
                <a:rPr lang="en-US" dirty="0">
                  <a:latin typeface="Calibri" pitchFamily="34" charset="0"/>
                  <a:cs typeface="Arial" charset="0"/>
                </a:rPr>
                <a:t>Desk:  6287</a:t>
              </a:r>
            </a:p>
            <a:p>
              <a:r>
                <a:rPr lang="en-US" dirty="0">
                  <a:latin typeface="Calibri" pitchFamily="34" charset="0"/>
                  <a:cs typeface="Arial" charset="0"/>
                </a:rPr>
                <a:t>manoj.ambhore@xoriant.com</a:t>
              </a:r>
            </a:p>
            <a:p>
              <a:r>
                <a:rPr lang="en-US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4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Strings</a:t>
            </a:r>
          </a:p>
          <a:p>
            <a:endParaRPr lang="en-US" dirty="0"/>
          </a:p>
          <a:p>
            <a:r>
              <a:rPr lang="en-US" dirty="0"/>
              <a:t>Regular Expressions</a:t>
            </a:r>
          </a:p>
          <a:p>
            <a:endParaRPr lang="en-US" dirty="0"/>
          </a:p>
          <a:p>
            <a:r>
              <a:rPr lang="en-US" dirty="0"/>
              <a:t>Lists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Collections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792162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772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 string is an array of characters.</a:t>
            </a:r>
          </a:p>
          <a:p>
            <a:endParaRPr lang="en-US" sz="1800" dirty="0"/>
          </a:p>
          <a:p>
            <a:r>
              <a:rPr lang="en-US" sz="1800" dirty="0"/>
              <a:t>The string keyword is an alias for </a:t>
            </a:r>
            <a:r>
              <a:rPr lang="en-US" sz="1800" b="1" dirty="0" err="1"/>
              <a:t>System.String</a:t>
            </a:r>
            <a:r>
              <a:rPr lang="en-US" sz="1800" dirty="0"/>
              <a:t> class.</a:t>
            </a:r>
          </a:p>
          <a:p>
            <a:endParaRPr lang="en-US" sz="1800" dirty="0"/>
          </a:p>
          <a:p>
            <a:r>
              <a:rPr lang="en-US" sz="1800" dirty="0"/>
              <a:t>A string is a </a:t>
            </a:r>
            <a:r>
              <a:rPr lang="en-US" sz="1800" b="1" dirty="0"/>
              <a:t>reference</a:t>
            </a:r>
            <a:r>
              <a:rPr lang="en-US" sz="1800" dirty="0"/>
              <a:t> type, hence its default value is </a:t>
            </a:r>
            <a:r>
              <a:rPr lang="en-US" sz="1800" b="1" dirty="0"/>
              <a:t>NULL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string is stored on </a:t>
            </a:r>
            <a:r>
              <a:rPr lang="en-US" sz="1800" b="1" dirty="0"/>
              <a:t>Heap</a:t>
            </a:r>
            <a:r>
              <a:rPr lang="en-US" sz="1800" dirty="0"/>
              <a:t> memory.</a:t>
            </a:r>
          </a:p>
          <a:p>
            <a:endParaRPr lang="en-US" sz="1800" dirty="0"/>
          </a:p>
          <a:p>
            <a:r>
              <a:rPr lang="en-US" sz="1800" dirty="0"/>
              <a:t>String has various inbuilt methods (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Compare,Contains,Format</a:t>
            </a:r>
            <a:r>
              <a:rPr lang="en-US" sz="1800" dirty="0"/>
              <a:t>, Substring,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Eg</a:t>
            </a:r>
            <a:r>
              <a:rPr lang="en-US" sz="1800" dirty="0"/>
              <a:t>: string </a:t>
            </a:r>
            <a:r>
              <a:rPr lang="en-US" sz="1800" dirty="0" err="1"/>
              <a:t>cName</a:t>
            </a:r>
            <a:r>
              <a:rPr lang="en-US" sz="1800" dirty="0"/>
              <a:t>; //string declaration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dirty="0" err="1"/>
              <a:t>cName</a:t>
            </a:r>
            <a:r>
              <a:rPr lang="en-US" sz="1800" dirty="0"/>
              <a:t> = “</a:t>
            </a:r>
            <a:r>
              <a:rPr lang="en-US" sz="1800" dirty="0" err="1"/>
              <a:t>Xoriant</a:t>
            </a:r>
            <a:r>
              <a:rPr lang="en-US" sz="1800" dirty="0"/>
              <a:t>”; //string initialization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String is </a:t>
            </a:r>
            <a:r>
              <a:rPr lang="en-US" sz="1800" b="1" dirty="0"/>
              <a:t>Immutable</a:t>
            </a:r>
            <a:r>
              <a:rPr lang="en-US" sz="1800" dirty="0"/>
              <a:t> </a:t>
            </a:r>
            <a:r>
              <a:rPr lang="en-US" sz="1800" dirty="0" err="1"/>
              <a:t>ie</a:t>
            </a:r>
            <a:r>
              <a:rPr lang="en-US" sz="1800" dirty="0"/>
              <a:t>. When you alter a String variable, then it will create a new instance of String, instead of changing/updating the old one.</a:t>
            </a:r>
          </a:p>
          <a:p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string </a:t>
            </a:r>
            <a:r>
              <a:rPr lang="en-US" sz="1800" dirty="0" err="1"/>
              <a:t>str</a:t>
            </a:r>
            <a:r>
              <a:rPr lang="en-US" sz="1800" dirty="0"/>
              <a:t> = “Hello";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str</a:t>
            </a:r>
            <a:r>
              <a:rPr lang="en-US" sz="1800" dirty="0"/>
              <a:t> += “World"; // A new instance of String is created.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StringBuilder</a:t>
            </a:r>
            <a:r>
              <a:rPr lang="en-US" sz="1800" dirty="0"/>
              <a:t> is </a:t>
            </a:r>
            <a:r>
              <a:rPr lang="en-US" sz="1800" b="1" dirty="0"/>
              <a:t>Mutable</a:t>
            </a:r>
            <a:r>
              <a:rPr lang="en-US" sz="1800" dirty="0"/>
              <a:t> </a:t>
            </a:r>
            <a:r>
              <a:rPr lang="en-US" sz="1800" dirty="0" err="1"/>
              <a:t>ie</a:t>
            </a:r>
            <a:r>
              <a:rPr lang="en-US" sz="1800" dirty="0"/>
              <a:t>. we can perform any operation like insert, replace or append, without creating new instance every time.</a:t>
            </a:r>
          </a:p>
          <a:p>
            <a:endParaRPr lang="en-US" sz="1800" dirty="0"/>
          </a:p>
          <a:p>
            <a:r>
              <a:rPr lang="en-US" sz="1800" dirty="0"/>
              <a:t>Performance wise </a:t>
            </a:r>
            <a:r>
              <a:rPr lang="en-US" sz="1800" b="1" dirty="0"/>
              <a:t>String is slow than </a:t>
            </a:r>
            <a:r>
              <a:rPr lang="en-US" sz="1800" b="1" dirty="0" err="1"/>
              <a:t>StringBuilder</a:t>
            </a:r>
            <a:r>
              <a:rPr lang="en-US" sz="1800" dirty="0"/>
              <a:t>, because every time it will create a new instance for change in String.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400050" lvl="1" indent="0">
              <a:buNone/>
            </a:pPr>
            <a:r>
              <a:rPr lang="en-US" sz="1800" dirty="0" err="1"/>
              <a:t>StringBuilder</a:t>
            </a:r>
            <a:r>
              <a:rPr lang="en-US" sz="1800" dirty="0"/>
              <a:t> </a:t>
            </a:r>
            <a:r>
              <a:rPr lang="en-US" sz="1800" dirty="0" err="1"/>
              <a:t>sb</a:t>
            </a:r>
            <a:r>
              <a:rPr lang="en-US" sz="1800" dirty="0"/>
              <a:t> = new </a:t>
            </a:r>
            <a:r>
              <a:rPr lang="en-US" sz="1800" dirty="0" err="1"/>
              <a:t>StringBuilder</a:t>
            </a:r>
            <a:r>
              <a:rPr lang="en-US" sz="1800" dirty="0"/>
              <a:t>();</a:t>
            </a:r>
          </a:p>
          <a:p>
            <a:pPr marL="400050" lvl="1" indent="0">
              <a:buNone/>
            </a:pPr>
            <a:r>
              <a:rPr lang="en-US" sz="1800" dirty="0" err="1"/>
              <a:t>sb.Append</a:t>
            </a:r>
            <a:r>
              <a:rPr lang="en-US" sz="1800" dirty="0"/>
              <a:t>(“Hello");</a:t>
            </a:r>
          </a:p>
          <a:p>
            <a:pPr marL="400050" lvl="1" indent="0">
              <a:buNone/>
            </a:pPr>
            <a:r>
              <a:rPr lang="en-US" sz="1800" dirty="0" err="1"/>
              <a:t>sb.Append</a:t>
            </a:r>
            <a:r>
              <a:rPr lang="en-US" sz="1800" dirty="0"/>
              <a:t>(“World");</a:t>
            </a:r>
          </a:p>
          <a:p>
            <a:pPr marL="400050" lvl="1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str</a:t>
            </a:r>
            <a:r>
              <a:rPr lang="en-US" sz="1800" dirty="0"/>
              <a:t> = </a:t>
            </a:r>
            <a:r>
              <a:rPr lang="en-US" sz="1800" dirty="0" err="1"/>
              <a:t>sb.ToString</a:t>
            </a:r>
            <a:r>
              <a:rPr lang="en-US" sz="1800" dirty="0"/>
              <a:t>();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61556"/>
            <a:ext cx="65" cy="123111"/>
          </a:xfrm>
          <a:prstGeom prst="rect">
            <a:avLst/>
          </a:prstGeom>
          <a:solidFill>
            <a:srgbClr val="F6F4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96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2562"/>
            <a:ext cx="7696200" cy="655638"/>
          </a:xfrm>
        </p:spPr>
        <p:txBody>
          <a:bodyPr>
            <a:normAutofit/>
          </a:bodyPr>
          <a:lstStyle/>
          <a:p>
            <a:r>
              <a:rPr lang="en-US" sz="2400" dirty="0"/>
              <a:t>Regular Expressions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A regular expression is a pattern that could be matched against an input text.</a:t>
            </a:r>
          </a:p>
          <a:p>
            <a:pPr lvl="0">
              <a:buNone/>
            </a:pPr>
            <a:endParaRPr lang="en-US" sz="1600" dirty="0"/>
          </a:p>
          <a:p>
            <a:pPr lvl="0"/>
            <a:r>
              <a:rPr lang="en-US" sz="1600" dirty="0"/>
              <a:t>The Regex class is used for representing a regular expression.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Regex class has multiple inbuilt overloaded </a:t>
            </a:r>
            <a:r>
              <a:rPr lang="en-US" sz="1600" dirty="0" err="1"/>
              <a:t>IsMatch</a:t>
            </a:r>
            <a:r>
              <a:rPr lang="en-US" sz="1600" dirty="0"/>
              <a:t>()  methods, used to find a match in the specified input string.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52800"/>
            <a:ext cx="594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0774630"/>
              </p:ext>
            </p:extLst>
          </p:nvPr>
        </p:nvGraphicFramePr>
        <p:xfrm>
          <a:off x="914400" y="1447800"/>
          <a:ext cx="7239000" cy="510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Pattern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word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non-word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white-space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non-white-space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\d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decimal digit.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character other than a decimal digit.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zero or more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one or more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zero or one time.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^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match must start at the beginning of the string or line.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|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one element separated by the vertical bar (|)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 n 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exactly n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match must occur at the end of the 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\b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Match the beginning or end of a word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9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A list is an object which holds variables in a specific order. </a:t>
            </a:r>
          </a:p>
          <a:p>
            <a:endParaRPr lang="en-US" sz="2000" dirty="0"/>
          </a:p>
          <a:p>
            <a:r>
              <a:rPr lang="en-US" sz="2000" dirty="0"/>
              <a:t>List&lt;T&gt; is a generic class, where T is the type.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Eg</a:t>
            </a:r>
            <a:r>
              <a:rPr lang="en-US" sz="2000" dirty="0"/>
              <a:t>: List&lt;</a:t>
            </a:r>
            <a:r>
              <a:rPr lang="en-US" sz="2000" dirty="0" err="1"/>
              <a:t>int</a:t>
            </a:r>
            <a:r>
              <a:rPr lang="en-US" sz="2000" dirty="0"/>
              <a:t>&gt; numbers = new List&lt;</a:t>
            </a:r>
            <a:r>
              <a:rPr lang="en-US" sz="2000" dirty="0" err="1"/>
              <a:t>int</a:t>
            </a:r>
            <a:r>
              <a:rPr lang="en-US" sz="2000" dirty="0"/>
              <a:t>&gt;();</a:t>
            </a:r>
          </a:p>
          <a:p>
            <a:endParaRPr lang="en-US" sz="2000" dirty="0"/>
          </a:p>
          <a:p>
            <a:r>
              <a:rPr lang="en-US" sz="2000" dirty="0"/>
              <a:t>You can use Add() method to insert elements in List and Remove() to remove elements from List. Use </a:t>
            </a:r>
            <a:r>
              <a:rPr lang="en-US" sz="2000" dirty="0" err="1"/>
              <a:t>RemoveAt</a:t>
            </a:r>
            <a:r>
              <a:rPr lang="en-US" sz="2000" dirty="0"/>
              <a:t>() to specify an index of an item to remove from List.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AddRange</a:t>
            </a:r>
            <a:r>
              <a:rPr lang="en-US" sz="2000" dirty="0"/>
              <a:t>() function to add a whole array to a list. </a:t>
            </a:r>
          </a:p>
          <a:p>
            <a:endParaRPr lang="en-US" sz="2000" dirty="0"/>
          </a:p>
          <a:p>
            <a:r>
              <a:rPr lang="en-US" sz="2000" dirty="0"/>
              <a:t>List is </a:t>
            </a:r>
            <a:r>
              <a:rPr lang="en-US" sz="2000"/>
              <a:t>dynamic sized whereas </a:t>
            </a:r>
            <a:r>
              <a:rPr lang="en-US" sz="2000" dirty="0"/>
              <a:t>Array is fixed size data structure.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Collection classes are specialized classes for data storage and retrieval.</a:t>
            </a:r>
          </a:p>
          <a:p>
            <a:endParaRPr lang="en-US" sz="1800" dirty="0"/>
          </a:p>
          <a:p>
            <a:r>
              <a:rPr lang="en-US" sz="1800" dirty="0"/>
              <a:t>These classes provide support for stacks, queues, lists, and hash tables.</a:t>
            </a:r>
          </a:p>
          <a:p>
            <a:endParaRPr lang="en-US" sz="1800" dirty="0"/>
          </a:p>
          <a:p>
            <a:r>
              <a:rPr lang="en-US" sz="1800" dirty="0"/>
              <a:t>Collection classes belong to </a:t>
            </a:r>
            <a:r>
              <a:rPr lang="en-US" sz="1800" dirty="0" err="1"/>
              <a:t>Sysstem.Collection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93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Collections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7668742"/>
              </p:ext>
            </p:extLst>
          </p:nvPr>
        </p:nvGraphicFramePr>
        <p:xfrm>
          <a:off x="457200" y="1447799"/>
          <a:ext cx="7848600" cy="4343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ArrayList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It represents ordered collection of an object that can be indexed individually.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Hashtable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It is a key/value pair collection. It uses a key to access the elements in  collection.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SortedList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 sorted list is a combination of an array and a hash table. It contains a list of items that can be accessed using a key or an index.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It represents a last-in, first out collection of object.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Queue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It represents a first-in, first out collection of object.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5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BitArray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It represents an array of the binary representation using the values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1 and 0.It is used when you need to store the bits but do not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know the number of bits in advance.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442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517</TotalTime>
  <Words>784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Theme2</vt:lpstr>
      <vt:lpstr>Programming In C#</vt:lpstr>
      <vt:lpstr>Objectives</vt:lpstr>
      <vt:lpstr>Strings</vt:lpstr>
      <vt:lpstr>String And StringBuilder</vt:lpstr>
      <vt:lpstr>Regular Expressions</vt:lpstr>
      <vt:lpstr>Common Patterns</vt:lpstr>
      <vt:lpstr>Lists</vt:lpstr>
      <vt:lpstr>Collections</vt:lpstr>
      <vt:lpstr>Type of Collections</vt:lpstr>
      <vt:lpstr>To Do….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Dhume</dc:creator>
  <cp:lastModifiedBy>Shailesh Pardesi</cp:lastModifiedBy>
  <cp:revision>81</cp:revision>
  <dcterms:created xsi:type="dcterms:W3CDTF">2006-08-16T00:00:00Z</dcterms:created>
  <dcterms:modified xsi:type="dcterms:W3CDTF">2016-11-10T05:43:26Z</dcterms:modified>
</cp:coreProperties>
</file>