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3" r:id="rId6"/>
    <p:sldId id="264" r:id="rId7"/>
    <p:sldId id="265" r:id="rId8"/>
    <p:sldId id="258" r:id="rId9"/>
    <p:sldId id="257"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10/9/2016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10/9/2016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10/9/2016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10/9/2016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10/9/2016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10/9/2016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10/9/2016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10/9/2016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10/9/2016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sdn.microsoft.com/en-us/library/zkacc7k1.aspx" TargetMode="External"/><Relationship Id="rId2" Type="http://schemas.openxmlformats.org/officeDocument/2006/relationships/hyperlink" Target="https://msdn.microsoft.com/en-us/library/sbf85k1c.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2a723cdk.aspx" TargetMode="External"/><Relationship Id="rId5" Type="http://schemas.openxmlformats.org/officeDocument/2006/relationships/hyperlink" Target="https://msdn.microsoft.com/en-us/library/6373h346.aspx" TargetMode="External"/><Relationship Id="rId4" Type="http://schemas.openxmlformats.org/officeDocument/2006/relationships/hyperlink" Target="https://msdn.microsoft.com/en-us/library/kxszd0kx.aspx"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msdn.microsoft.com/en-us/library/e669ax02.aspx" TargetMode="External"/><Relationship Id="rId13" Type="http://schemas.openxmlformats.org/officeDocument/2006/relationships/hyperlink" Target="https://msdn.microsoft.com/en-us/library/bb311046.aspx" TargetMode="External"/><Relationship Id="rId3" Type="http://schemas.openxmlformats.org/officeDocument/2006/relationships/hyperlink" Target="https://msdn.microsoft.com/en-us/library/sa7629ew.aspx" TargetMode="External"/><Relationship Id="rId7" Type="http://schemas.openxmlformats.org/officeDocument/2006/relationships/hyperlink" Target="https://msdn.microsoft.com/en-us/library/ydwa9zh0.aspx" TargetMode="External"/><Relationship Id="rId12" Type="http://schemas.openxmlformats.org/officeDocument/2006/relationships/hyperlink" Target="https://msdn.microsoft.com/en-us/library/23as4533.aspx" TargetMode="External"/><Relationship Id="rId2" Type="http://schemas.openxmlformats.org/officeDocument/2006/relationships/hyperlink" Target="https://msdn.microsoft.com/en-us/library/sbkb459w.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d31sybc9.aspx" TargetMode="External"/><Relationship Id="rId11" Type="http://schemas.openxmlformats.org/officeDocument/2006/relationships/hyperlink" Target="https://msdn.microsoft.com/en-us/library/ayt2kcfb.aspx" TargetMode="External"/><Relationship Id="rId5" Type="http://schemas.openxmlformats.org/officeDocument/2006/relationships/hyperlink" Target="https://msdn.microsoft.com/en-us/library/s2bkaksf.aspx" TargetMode="External"/><Relationship Id="rId10" Type="http://schemas.openxmlformats.org/officeDocument/2006/relationships/hyperlink" Target="https://msdn.microsoft.com/en-us/library/0zbsw2z6.aspx" TargetMode="External"/><Relationship Id="rId4" Type="http://schemas.openxmlformats.org/officeDocument/2006/relationships/hyperlink" Target="https://msdn.microsoft.com/en-us/library/2y9zhhx1.aspx" TargetMode="External"/><Relationship Id="rId9" Type="http://schemas.openxmlformats.org/officeDocument/2006/relationships/hyperlink" Target="https://msdn.microsoft.com/en-us/library/h5f1zzaw.asp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Operators and Casts in C#</a:t>
            </a:r>
            <a:endParaRPr lang="en-US" dirty="0"/>
          </a:p>
        </p:txBody>
      </p:sp>
      <p:sp>
        <p:nvSpPr>
          <p:cNvPr id="3" name="Subtitle 2"/>
          <p:cNvSpPr>
            <a:spLocks noGrp="1"/>
          </p:cNvSpPr>
          <p:nvPr>
            <p:ph type="subTitle" idx="1"/>
          </p:nvPr>
        </p:nvSpPr>
        <p:spPr/>
        <p:txBody>
          <a:bodyPr/>
          <a:lstStyle/>
          <a:p>
            <a:r>
              <a:rPr lang="en-US" dirty="0" smtClean="0"/>
              <a:t>Prasad </a:t>
            </a:r>
            <a:r>
              <a:rPr lang="en-US" dirty="0" err="1" smtClean="0"/>
              <a:t>sabnis</a:t>
            </a:r>
            <a:endParaRPr lang="en-US" dirty="0"/>
          </a:p>
        </p:txBody>
      </p:sp>
    </p:spTree>
    <p:extLst>
      <p:ext uri="{BB962C8B-B14F-4D97-AF65-F5344CB8AC3E}">
        <p14:creationId xmlns:p14="http://schemas.microsoft.com/office/powerpoint/2010/main" val="1664767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 and Type Conversion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Implicit conversions: No special syntax is required because the conversion is type safe and no data will be lost. Examples include conversions from smaller to larger integral types, and conversions from derived classes to base classes.</a:t>
            </a:r>
          </a:p>
          <a:p>
            <a:r>
              <a:rPr lang="en-US" dirty="0"/>
              <a:t>Explicit conversions (casts): Explicit conversions require a cast operator. Casting is required when information might be lost in the conversion, or when the conversion might not succeed for other reasons.  Typical examples include numeric conversion to a type that has less precision or a smaller range, and conversion of a base-class instance to a derived class.</a:t>
            </a:r>
          </a:p>
          <a:p>
            <a:r>
              <a:rPr lang="en-US" dirty="0">
                <a:solidFill>
                  <a:srgbClr val="FF0000"/>
                </a:solidFill>
              </a:rPr>
              <a:t>User-defined conversions: User-defined conversions are performed by special methods that you can define to enable explicit and implicit conversions between custom types that do not have a base class–derived class relationship. For more information, see Conversion Operators (C# Programming Guide).</a:t>
            </a:r>
          </a:p>
          <a:p>
            <a:r>
              <a:rPr lang="en-US" dirty="0">
                <a:solidFill>
                  <a:srgbClr val="FF0000"/>
                </a:solidFill>
              </a:rPr>
              <a:t>Conversions with helper classes: To convert between non-compatible types, such as integers and </a:t>
            </a:r>
            <a:r>
              <a:rPr lang="en-US" dirty="0" err="1">
                <a:solidFill>
                  <a:srgbClr val="FF0000"/>
                </a:solidFill>
              </a:rPr>
              <a:t>System.DateTime</a:t>
            </a:r>
            <a:r>
              <a:rPr lang="en-US" dirty="0">
                <a:solidFill>
                  <a:srgbClr val="FF0000"/>
                </a:solidFill>
              </a:rPr>
              <a:t> objects, or hexadecimal strings and byte arrays, you can use the </a:t>
            </a:r>
            <a:r>
              <a:rPr lang="en-US" dirty="0" err="1">
                <a:solidFill>
                  <a:srgbClr val="FF0000"/>
                </a:solidFill>
              </a:rPr>
              <a:t>System.BitConverter</a:t>
            </a:r>
            <a:r>
              <a:rPr lang="en-US" dirty="0">
                <a:solidFill>
                  <a:srgbClr val="FF0000"/>
                </a:solidFill>
              </a:rPr>
              <a:t> class, the </a:t>
            </a:r>
            <a:r>
              <a:rPr lang="en-US" dirty="0" err="1">
                <a:solidFill>
                  <a:srgbClr val="FF0000"/>
                </a:solidFill>
              </a:rPr>
              <a:t>System.Convert</a:t>
            </a:r>
            <a:r>
              <a:rPr lang="en-US" dirty="0">
                <a:solidFill>
                  <a:srgbClr val="FF0000"/>
                </a:solidFill>
              </a:rPr>
              <a:t> class, and the Parse methods of the built-in numeric types, such as Int32.Parse. For more information, see How to: Convert a byte Array to an </a:t>
            </a:r>
            <a:r>
              <a:rPr lang="en-US" dirty="0" err="1">
                <a:solidFill>
                  <a:srgbClr val="FF0000"/>
                </a:solidFill>
              </a:rPr>
              <a:t>int</a:t>
            </a:r>
            <a:r>
              <a:rPr lang="en-US" dirty="0">
                <a:solidFill>
                  <a:srgbClr val="FF0000"/>
                </a:solidFill>
              </a:rPr>
              <a:t> (C# Programming Guide), How to: Convert a String to a Number (C# Programming Guide), and How to: Convert Between Hexadecimal Strings and Numeric Types (C# Programming Guide).</a:t>
            </a:r>
          </a:p>
        </p:txBody>
      </p:sp>
    </p:spTree>
    <p:extLst>
      <p:ext uri="{BB962C8B-B14F-4D97-AF65-F5344CB8AC3E}">
        <p14:creationId xmlns:p14="http://schemas.microsoft.com/office/powerpoint/2010/main" val="2241903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0728" y="2304111"/>
            <a:ext cx="4350328" cy="4350328"/>
          </a:xfrm>
        </p:spPr>
      </p:pic>
    </p:spTree>
    <p:extLst>
      <p:ext uri="{BB962C8B-B14F-4D97-AF65-F5344CB8AC3E}">
        <p14:creationId xmlns:p14="http://schemas.microsoft.com/office/powerpoint/2010/main" val="990839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Primary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x.y</a:t>
            </a:r>
            <a:r>
              <a:rPr lang="en-US" dirty="0"/>
              <a:t> – member access.</a:t>
            </a:r>
          </a:p>
          <a:p>
            <a:r>
              <a:rPr lang="en-US" dirty="0" err="1"/>
              <a:t>x?.y</a:t>
            </a:r>
            <a:r>
              <a:rPr lang="en-US" dirty="0"/>
              <a:t> – null conditional member access. Returns null if the left hand operand is null.</a:t>
            </a:r>
          </a:p>
          <a:p>
            <a:r>
              <a:rPr lang="en-US" dirty="0" smtClean="0"/>
              <a:t>a</a:t>
            </a:r>
            <a:r>
              <a:rPr lang="en-US" dirty="0"/>
              <a:t>?[x] – null conditional indexing. Returns null if the left hand operand is null.</a:t>
            </a:r>
          </a:p>
          <a:p>
            <a:r>
              <a:rPr lang="en-US" dirty="0"/>
              <a:t>x++ – postfix increment. Returns the value of x and then updates the storage location with the value of x that is one greater (typically adds the integer 1).</a:t>
            </a:r>
          </a:p>
          <a:p>
            <a:r>
              <a:rPr lang="en-US" dirty="0"/>
              <a:t>x-- – postfix decrement. Returns the value of x and then updates the storage location with the value of x that is one less (typically subtracts the integer 1).</a:t>
            </a:r>
          </a:p>
          <a:p>
            <a:r>
              <a:rPr lang="en-US" dirty="0"/>
              <a:t>New – type instantiation.</a:t>
            </a:r>
          </a:p>
          <a:p>
            <a:r>
              <a:rPr lang="en-US" dirty="0" err="1"/>
              <a:t>Typeof</a:t>
            </a:r>
            <a:r>
              <a:rPr lang="en-US" dirty="0"/>
              <a:t> – returns the </a:t>
            </a:r>
            <a:r>
              <a:rPr lang="en-US" dirty="0" err="1"/>
              <a:t>System.Type</a:t>
            </a:r>
            <a:r>
              <a:rPr lang="en-US" dirty="0"/>
              <a:t> object representing the operand.</a:t>
            </a:r>
          </a:p>
        </p:txBody>
      </p:sp>
    </p:spTree>
    <p:extLst>
      <p:ext uri="{BB962C8B-B14F-4D97-AF65-F5344CB8AC3E}">
        <p14:creationId xmlns:p14="http://schemas.microsoft.com/office/powerpoint/2010/main" val="3346181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Arithmetic</a:t>
            </a:r>
            <a:endParaRPr lang="en-US" dirty="0"/>
          </a:p>
        </p:txBody>
      </p:sp>
      <p:sp>
        <p:nvSpPr>
          <p:cNvPr id="3" name="Content Placeholder 2"/>
          <p:cNvSpPr>
            <a:spLocks noGrp="1"/>
          </p:cNvSpPr>
          <p:nvPr>
            <p:ph idx="1"/>
          </p:nvPr>
        </p:nvSpPr>
        <p:spPr/>
        <p:txBody>
          <a:bodyPr/>
          <a:lstStyle/>
          <a:p>
            <a:r>
              <a:rPr lang="en-US" dirty="0" err="1" smtClean="0"/>
              <a:t>X+y</a:t>
            </a:r>
            <a:r>
              <a:rPr lang="en-US" dirty="0" smtClean="0"/>
              <a:t>: Addition</a:t>
            </a:r>
          </a:p>
          <a:p>
            <a:r>
              <a:rPr lang="en-US" dirty="0" smtClean="0"/>
              <a:t>X-y: subtraction</a:t>
            </a:r>
          </a:p>
          <a:p>
            <a:r>
              <a:rPr lang="en-US" dirty="0" smtClean="0"/>
              <a:t>X*y: Multiplication</a:t>
            </a:r>
          </a:p>
          <a:p>
            <a:r>
              <a:rPr lang="en-US" dirty="0" smtClean="0"/>
              <a:t>X/y: Division</a:t>
            </a:r>
          </a:p>
          <a:p>
            <a:r>
              <a:rPr lang="en-US" dirty="0" err="1" smtClean="0"/>
              <a:t>X%y</a:t>
            </a:r>
            <a:r>
              <a:rPr lang="en-US" dirty="0" smtClean="0"/>
              <a:t>: Modulus</a:t>
            </a:r>
            <a:endParaRPr lang="en-US" dirty="0"/>
          </a:p>
        </p:txBody>
      </p:sp>
    </p:spTree>
    <p:extLst>
      <p:ext uri="{BB962C8B-B14F-4D97-AF65-F5344CB8AC3E}">
        <p14:creationId xmlns:p14="http://schemas.microsoft.com/office/powerpoint/2010/main" val="3535812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Relational</a:t>
            </a:r>
            <a:endParaRPr lang="en-US" dirty="0"/>
          </a:p>
        </p:txBody>
      </p:sp>
      <p:sp>
        <p:nvSpPr>
          <p:cNvPr id="3" name="Content Placeholder 2"/>
          <p:cNvSpPr>
            <a:spLocks noGrp="1"/>
          </p:cNvSpPr>
          <p:nvPr>
            <p:ph idx="1"/>
          </p:nvPr>
        </p:nvSpPr>
        <p:spPr/>
        <p:txBody>
          <a:bodyPr/>
          <a:lstStyle/>
          <a:p>
            <a:r>
              <a:rPr lang="en-US" dirty="0"/>
              <a:t>x &lt; y – less than (true if x is less than y).</a:t>
            </a:r>
          </a:p>
          <a:p>
            <a:r>
              <a:rPr lang="en-US" dirty="0"/>
              <a:t>x &gt; y – greater than (true if x is greater than y).</a:t>
            </a:r>
          </a:p>
          <a:p>
            <a:r>
              <a:rPr lang="en-US" dirty="0"/>
              <a:t>x &lt;= y – less than or equal to.</a:t>
            </a:r>
          </a:p>
          <a:p>
            <a:r>
              <a:rPr lang="en-US" dirty="0"/>
              <a:t>x &gt;= y – greater than or equal to.</a:t>
            </a:r>
          </a:p>
          <a:p>
            <a:r>
              <a:rPr lang="en-US" dirty="0"/>
              <a:t>Is – type compatibility. Returns true if the evaluated left operand can be cast to the type specified in the right operand (a static type).</a:t>
            </a:r>
          </a:p>
          <a:p>
            <a:r>
              <a:rPr lang="en-US" dirty="0"/>
              <a:t>As – </a:t>
            </a:r>
            <a:r>
              <a:rPr lang="en-US" dirty="0">
                <a:solidFill>
                  <a:srgbClr val="FF0000"/>
                </a:solidFill>
              </a:rPr>
              <a:t>type conversion. Returns the left operand cast to the type specified by the right operand (a static type), but as returns null where (T)x would throw an exception.</a:t>
            </a:r>
          </a:p>
        </p:txBody>
      </p:sp>
    </p:spTree>
    <p:extLst>
      <p:ext uri="{BB962C8B-B14F-4D97-AF65-F5344CB8AC3E}">
        <p14:creationId xmlns:p14="http://schemas.microsoft.com/office/powerpoint/2010/main" val="2070769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Equality</a:t>
            </a:r>
            <a:endParaRPr lang="en-US" dirty="0"/>
          </a:p>
        </p:txBody>
      </p:sp>
      <p:sp>
        <p:nvSpPr>
          <p:cNvPr id="3" name="Content Placeholder 2"/>
          <p:cNvSpPr>
            <a:spLocks noGrp="1"/>
          </p:cNvSpPr>
          <p:nvPr>
            <p:ph idx="1"/>
          </p:nvPr>
        </p:nvSpPr>
        <p:spPr/>
        <p:txBody>
          <a:bodyPr/>
          <a:lstStyle/>
          <a:p>
            <a:r>
              <a:rPr lang="en-US" dirty="0"/>
              <a:t>x == y – equality. By default, for reference types other than string, this returns reference equality (identity test). However, types can overload ==, so if your intent is to test identity, it is best to use the </a:t>
            </a:r>
            <a:r>
              <a:rPr lang="en-US" dirty="0" err="1"/>
              <a:t>ReferenceEquals</a:t>
            </a:r>
            <a:r>
              <a:rPr lang="en-US" dirty="0"/>
              <a:t> method on object.</a:t>
            </a:r>
          </a:p>
          <a:p>
            <a:r>
              <a:rPr lang="en-US" dirty="0"/>
              <a:t>x != y – not equal. See comment for ==. If a type overloads ==, then it must overload !=.</a:t>
            </a:r>
          </a:p>
        </p:txBody>
      </p:sp>
    </p:spTree>
    <p:extLst>
      <p:ext uri="{BB962C8B-B14F-4D97-AF65-F5344CB8AC3E}">
        <p14:creationId xmlns:p14="http://schemas.microsoft.com/office/powerpoint/2010/main" val="698982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Logical</a:t>
            </a:r>
            <a:endParaRPr lang="en-US" dirty="0"/>
          </a:p>
        </p:txBody>
      </p:sp>
      <p:sp>
        <p:nvSpPr>
          <p:cNvPr id="3" name="Content Placeholder 2"/>
          <p:cNvSpPr>
            <a:spLocks noGrp="1"/>
          </p:cNvSpPr>
          <p:nvPr>
            <p:ph idx="1"/>
          </p:nvPr>
        </p:nvSpPr>
        <p:spPr/>
        <p:txBody>
          <a:bodyPr/>
          <a:lstStyle/>
          <a:p>
            <a:r>
              <a:rPr lang="en-US" dirty="0">
                <a:hlinkClick r:id="rId2"/>
              </a:rPr>
              <a:t>x &amp; y</a:t>
            </a:r>
            <a:r>
              <a:rPr lang="en-US" dirty="0"/>
              <a:t> – logical or bitwise AND. Use with integer types and </a:t>
            </a:r>
            <a:r>
              <a:rPr lang="en-US" b="1" dirty="0" err="1"/>
              <a:t>enum</a:t>
            </a:r>
            <a:r>
              <a:rPr lang="en-US" dirty="0"/>
              <a:t> types is generally allowed</a:t>
            </a:r>
            <a:r>
              <a:rPr lang="en-US" dirty="0" smtClean="0"/>
              <a:t>.</a:t>
            </a:r>
          </a:p>
          <a:p>
            <a:r>
              <a:rPr lang="en-US" dirty="0">
                <a:hlinkClick r:id="rId3"/>
              </a:rPr>
              <a:t>x ^ y</a:t>
            </a:r>
            <a:r>
              <a:rPr lang="en-US" dirty="0"/>
              <a:t> – logical or bitwise XOR. You can generally use this with integer types and </a:t>
            </a:r>
            <a:r>
              <a:rPr lang="en-US" b="1" dirty="0" err="1"/>
              <a:t>enum</a:t>
            </a:r>
            <a:r>
              <a:rPr lang="en-US" dirty="0"/>
              <a:t> types</a:t>
            </a:r>
            <a:r>
              <a:rPr lang="en-US" dirty="0" smtClean="0"/>
              <a:t>.</a:t>
            </a:r>
          </a:p>
          <a:p>
            <a:r>
              <a:rPr lang="en-US" dirty="0">
                <a:hlinkClick r:id="rId4"/>
              </a:rPr>
              <a:t>x | y</a:t>
            </a:r>
            <a:r>
              <a:rPr lang="en-US" dirty="0"/>
              <a:t> – logical or bitwise OR. Use with integer types and </a:t>
            </a:r>
            <a:r>
              <a:rPr lang="en-US" b="1" dirty="0" err="1"/>
              <a:t>enum</a:t>
            </a:r>
            <a:r>
              <a:rPr lang="en-US" dirty="0"/>
              <a:t> types is generally allowed</a:t>
            </a:r>
            <a:r>
              <a:rPr lang="en-US" dirty="0" smtClean="0"/>
              <a:t>.</a:t>
            </a:r>
          </a:p>
          <a:p>
            <a:r>
              <a:rPr lang="en-US" dirty="0">
                <a:hlinkClick r:id="rId5"/>
              </a:rPr>
              <a:t>x || y</a:t>
            </a:r>
            <a:r>
              <a:rPr lang="en-US" dirty="0"/>
              <a:t> – logical OR. If the first operand is true, then C# does not evaluate the second operand</a:t>
            </a:r>
            <a:r>
              <a:rPr lang="en-US" dirty="0" smtClean="0"/>
              <a:t>.</a:t>
            </a:r>
          </a:p>
          <a:p>
            <a:r>
              <a:rPr lang="en-US" dirty="0">
                <a:hlinkClick r:id="rId6"/>
              </a:rPr>
              <a:t>x &amp;&amp; y</a:t>
            </a:r>
            <a:r>
              <a:rPr lang="en-US" dirty="0"/>
              <a:t> – logical AND. If the first operand is false, then C# does not evaluate the second operand.</a:t>
            </a:r>
            <a:endParaRPr lang="en-US" dirty="0"/>
          </a:p>
        </p:txBody>
      </p:sp>
    </p:spTree>
    <p:extLst>
      <p:ext uri="{BB962C8B-B14F-4D97-AF65-F5344CB8AC3E}">
        <p14:creationId xmlns:p14="http://schemas.microsoft.com/office/powerpoint/2010/main" val="179891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Assignment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a:hlinkClick r:id="rId2"/>
              </a:rPr>
              <a:t>x = y</a:t>
            </a:r>
            <a:r>
              <a:rPr lang="en-US" dirty="0"/>
              <a:t> – assignment.</a:t>
            </a:r>
          </a:p>
          <a:p>
            <a:r>
              <a:rPr lang="en-US" dirty="0">
                <a:hlinkClick r:id="rId3"/>
              </a:rPr>
              <a:t>x += y</a:t>
            </a:r>
            <a:r>
              <a:rPr lang="en-US" dirty="0"/>
              <a:t> – increment. Add the value of y to the value of x, store the result in x, and return the new value. If x designates an </a:t>
            </a:r>
            <a:r>
              <a:rPr lang="en-US" b="1" dirty="0"/>
              <a:t>event</a:t>
            </a:r>
            <a:r>
              <a:rPr lang="en-US" dirty="0"/>
              <a:t>, then y must be an appropriate function that C# adds as an event handler.</a:t>
            </a:r>
          </a:p>
          <a:p>
            <a:r>
              <a:rPr lang="en-US" dirty="0">
                <a:hlinkClick r:id="rId4"/>
              </a:rPr>
              <a:t>x -= y</a:t>
            </a:r>
            <a:r>
              <a:rPr lang="en-US" dirty="0"/>
              <a:t> – decrement. Subtract the value of y from the value of x, store the result in x, and return the new value. If x designates an </a:t>
            </a:r>
            <a:r>
              <a:rPr lang="en-US" b="1" dirty="0"/>
              <a:t>event</a:t>
            </a:r>
            <a:r>
              <a:rPr lang="en-US" dirty="0"/>
              <a:t>, then y must be an appropriate function that C# removes as an event handler</a:t>
            </a:r>
          </a:p>
          <a:p>
            <a:r>
              <a:rPr lang="en-US" dirty="0">
                <a:hlinkClick r:id="rId5"/>
              </a:rPr>
              <a:t>x *= y</a:t>
            </a:r>
            <a:r>
              <a:rPr lang="en-US" dirty="0"/>
              <a:t> – multiplication assignment. Multiply the value of y to the value of x, store the result in x, and return the new value.</a:t>
            </a:r>
          </a:p>
          <a:p>
            <a:r>
              <a:rPr lang="en-US" dirty="0">
                <a:hlinkClick r:id="rId6"/>
              </a:rPr>
              <a:t>x /= y</a:t>
            </a:r>
            <a:r>
              <a:rPr lang="en-US" dirty="0"/>
              <a:t> – division assignment. Divide the value of x by the value of y, store the result in x, and return the new value.</a:t>
            </a:r>
          </a:p>
          <a:p>
            <a:r>
              <a:rPr lang="en-US" dirty="0">
                <a:hlinkClick r:id="rId7"/>
              </a:rPr>
              <a:t>x %= y</a:t>
            </a:r>
            <a:r>
              <a:rPr lang="en-US" dirty="0"/>
              <a:t> – modulus assignment. Divide the value of x by the value of y, store the remainder in x, and return the new value.</a:t>
            </a:r>
          </a:p>
          <a:p>
            <a:r>
              <a:rPr lang="en-US" dirty="0">
                <a:hlinkClick r:id="rId8"/>
              </a:rPr>
              <a:t>x &amp;= y</a:t>
            </a:r>
            <a:r>
              <a:rPr lang="en-US" dirty="0"/>
              <a:t> – AND assignment. AND the value of y with the value of x, store the result in x, and return the new value.</a:t>
            </a:r>
          </a:p>
          <a:p>
            <a:r>
              <a:rPr lang="en-US" dirty="0">
                <a:hlinkClick r:id="rId9"/>
              </a:rPr>
              <a:t>x |= y</a:t>
            </a:r>
            <a:r>
              <a:rPr lang="en-US" dirty="0"/>
              <a:t> – OR assignment. OR the value of y with the value of x, store the result in x, and return the new value.</a:t>
            </a:r>
          </a:p>
          <a:p>
            <a:r>
              <a:rPr lang="en-US" dirty="0">
                <a:hlinkClick r:id="rId10"/>
              </a:rPr>
              <a:t>x ^= y</a:t>
            </a:r>
            <a:r>
              <a:rPr lang="en-US" dirty="0"/>
              <a:t> – XOR assignment. XOR the value of y with the value of x, store the result in x, and return the new value.</a:t>
            </a:r>
          </a:p>
          <a:p>
            <a:r>
              <a:rPr lang="en-US" dirty="0">
                <a:hlinkClick r:id="rId11"/>
              </a:rPr>
              <a:t>x &lt;&lt;= y</a:t>
            </a:r>
            <a:r>
              <a:rPr lang="en-US" dirty="0"/>
              <a:t> – left-shift assignment. Shift the value of x left by y places, store the result in x, and return the new value.</a:t>
            </a:r>
          </a:p>
          <a:p>
            <a:r>
              <a:rPr lang="en-US" dirty="0">
                <a:hlinkClick r:id="rId12"/>
              </a:rPr>
              <a:t>x &gt;&gt;= y</a:t>
            </a:r>
            <a:r>
              <a:rPr lang="en-US" dirty="0"/>
              <a:t> – right-shift assignment. Shift the value of x right by y places, store the result in x, and return the new value.</a:t>
            </a:r>
          </a:p>
          <a:p>
            <a:r>
              <a:rPr lang="en-US" dirty="0">
                <a:hlinkClick r:id="rId13"/>
              </a:rPr>
              <a:t>=&gt;</a:t>
            </a:r>
            <a:r>
              <a:rPr lang="en-US" dirty="0"/>
              <a:t> – lambda declaration.</a:t>
            </a:r>
          </a:p>
          <a:p>
            <a:endParaRPr lang="en-US" dirty="0"/>
          </a:p>
        </p:txBody>
      </p:sp>
    </p:spTree>
    <p:extLst>
      <p:ext uri="{BB962C8B-B14F-4D97-AF65-F5344CB8AC3E}">
        <p14:creationId xmlns:p14="http://schemas.microsoft.com/office/powerpoint/2010/main" val="3664218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Safe Language</a:t>
            </a:r>
            <a:endParaRPr lang="en-US" dirty="0"/>
          </a:p>
        </p:txBody>
      </p:sp>
      <p:sp>
        <p:nvSpPr>
          <p:cNvPr id="3" name="Content Placeholder 2"/>
          <p:cNvSpPr>
            <a:spLocks noGrp="1"/>
          </p:cNvSpPr>
          <p:nvPr>
            <p:ph idx="1"/>
          </p:nvPr>
        </p:nvSpPr>
        <p:spPr/>
        <p:txBody>
          <a:bodyPr/>
          <a:lstStyle/>
          <a:p>
            <a:r>
              <a:rPr lang="en-US" dirty="0" smtClean="0"/>
              <a:t>C# is type safe language</a:t>
            </a:r>
          </a:p>
          <a:p>
            <a:r>
              <a:rPr lang="en-US" dirty="0" smtClean="0"/>
              <a:t>JavaScript is NOT.</a:t>
            </a:r>
          </a:p>
          <a:p>
            <a:pPr lvl="1"/>
            <a:r>
              <a:rPr lang="en-US" dirty="0" smtClean="0"/>
              <a:t>&lt;Script&gt;</a:t>
            </a:r>
          </a:p>
          <a:p>
            <a:pPr lvl="1"/>
            <a:r>
              <a:rPr lang="en-US" dirty="0" err="1" smtClean="0"/>
              <a:t>Var</a:t>
            </a:r>
            <a:r>
              <a:rPr lang="en-US" dirty="0" smtClean="0"/>
              <a:t> </a:t>
            </a:r>
            <a:r>
              <a:rPr lang="en-US" dirty="0" err="1" smtClean="0"/>
              <a:t>num</a:t>
            </a:r>
            <a:r>
              <a:rPr lang="en-US" dirty="0" smtClean="0"/>
              <a:t> =  5;</a:t>
            </a:r>
          </a:p>
          <a:p>
            <a:pPr lvl="1"/>
            <a:r>
              <a:rPr lang="en-US" dirty="0" err="1" smtClean="0"/>
              <a:t>Var</a:t>
            </a:r>
            <a:r>
              <a:rPr lang="en-US" dirty="0" smtClean="0"/>
              <a:t> </a:t>
            </a:r>
            <a:r>
              <a:rPr lang="en-US" dirty="0" err="1" smtClean="0"/>
              <a:t>str</a:t>
            </a:r>
            <a:r>
              <a:rPr lang="en-US" dirty="0" smtClean="0"/>
              <a:t> =  “5”;</a:t>
            </a:r>
          </a:p>
          <a:p>
            <a:pPr lvl="1"/>
            <a:r>
              <a:rPr lang="en-US" dirty="0" err="1" smtClean="0"/>
              <a:t>Var</a:t>
            </a:r>
            <a:r>
              <a:rPr lang="en-US" dirty="0" smtClean="0"/>
              <a:t> result = </a:t>
            </a:r>
            <a:r>
              <a:rPr lang="en-US" dirty="0" err="1" smtClean="0"/>
              <a:t>num</a:t>
            </a:r>
            <a:r>
              <a:rPr lang="en-US" dirty="0" smtClean="0"/>
              <a:t> + </a:t>
            </a:r>
            <a:r>
              <a:rPr lang="en-US" dirty="0" err="1" smtClean="0"/>
              <a:t>str</a:t>
            </a:r>
            <a:r>
              <a:rPr lang="en-US" dirty="0" smtClean="0"/>
              <a:t>;</a:t>
            </a:r>
          </a:p>
          <a:p>
            <a:pPr lvl="1"/>
            <a:r>
              <a:rPr lang="en-US" dirty="0" smtClean="0"/>
              <a:t>Alert(result);</a:t>
            </a:r>
          </a:p>
          <a:p>
            <a:pPr lvl="1"/>
            <a:r>
              <a:rPr lang="en-US" dirty="0" smtClean="0"/>
              <a:t>&lt;/script&gt;</a:t>
            </a:r>
            <a:endParaRPr lang="en-US" dirty="0"/>
          </a:p>
        </p:txBody>
      </p:sp>
    </p:spTree>
    <p:extLst>
      <p:ext uri="{BB962C8B-B14F-4D97-AF65-F5344CB8AC3E}">
        <p14:creationId xmlns:p14="http://schemas.microsoft.com/office/powerpoint/2010/main" val="259689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Safety- Casting</a:t>
            </a:r>
            <a:endParaRPr lang="en-US" dirty="0"/>
          </a:p>
        </p:txBody>
      </p:sp>
      <p:sp>
        <p:nvSpPr>
          <p:cNvPr id="3" name="Content Placeholder 2"/>
          <p:cNvSpPr>
            <a:spLocks noGrp="1"/>
          </p:cNvSpPr>
          <p:nvPr>
            <p:ph idx="1"/>
          </p:nvPr>
        </p:nvSpPr>
        <p:spPr/>
        <p:txBody>
          <a:bodyPr/>
          <a:lstStyle/>
          <a:p>
            <a:r>
              <a:rPr lang="en-US" dirty="0" smtClean="0"/>
              <a:t>Type Safety: Avoiding errors and issues due to assignment of objects of one data type to another data type object.</a:t>
            </a:r>
          </a:p>
          <a:p>
            <a:r>
              <a:rPr lang="en-US" dirty="0" smtClean="0"/>
              <a:t>Casting: Moving of one data type to another data type</a:t>
            </a:r>
          </a:p>
          <a:p>
            <a:pPr lvl="1"/>
            <a:r>
              <a:rPr lang="en-US" dirty="0" smtClean="0"/>
              <a:t>Double </a:t>
            </a:r>
            <a:r>
              <a:rPr lang="en-US" dirty="0" err="1" smtClean="0"/>
              <a:t>dValue</a:t>
            </a:r>
            <a:r>
              <a:rPr lang="en-US" dirty="0" smtClean="0"/>
              <a:t> = 100.25;</a:t>
            </a:r>
          </a:p>
          <a:p>
            <a:pPr lvl="1"/>
            <a:r>
              <a:rPr lang="en-US" dirty="0" err="1" smtClean="0"/>
              <a:t>Int</a:t>
            </a:r>
            <a:r>
              <a:rPr lang="en-US" dirty="0" smtClean="0"/>
              <a:t> </a:t>
            </a:r>
            <a:r>
              <a:rPr lang="en-US" dirty="0" err="1" smtClean="0"/>
              <a:t>iValue</a:t>
            </a:r>
            <a:r>
              <a:rPr lang="en-US" dirty="0" smtClean="0"/>
              <a:t> = (</a:t>
            </a:r>
            <a:r>
              <a:rPr lang="en-US" dirty="0" err="1" smtClean="0"/>
              <a:t>int</a:t>
            </a:r>
            <a:r>
              <a:rPr lang="en-US" dirty="0" smtClean="0"/>
              <a:t>) </a:t>
            </a:r>
            <a:r>
              <a:rPr lang="en-US" dirty="0" err="1" smtClean="0"/>
              <a:t>dValue</a:t>
            </a:r>
            <a:r>
              <a:rPr lang="en-US" dirty="0" smtClean="0"/>
              <a:t>; //(Explicit)</a:t>
            </a:r>
          </a:p>
          <a:p>
            <a:pPr lvl="1"/>
            <a:r>
              <a:rPr lang="en-US" dirty="0" err="1" smtClean="0"/>
              <a:t>dValue</a:t>
            </a:r>
            <a:r>
              <a:rPr lang="en-US" dirty="0" smtClean="0"/>
              <a:t> = </a:t>
            </a:r>
            <a:r>
              <a:rPr lang="en-US" dirty="0" err="1" smtClean="0"/>
              <a:t>iValue</a:t>
            </a:r>
            <a:r>
              <a:rPr lang="en-US" dirty="0" smtClean="0"/>
              <a:t>; // Implicit Casting – Handled by </a:t>
            </a:r>
            <a:r>
              <a:rPr lang="en-US" dirty="0" err="1" smtClean="0"/>
              <a:t>.Net</a:t>
            </a:r>
            <a:r>
              <a:rPr lang="en-US" dirty="0" smtClean="0"/>
              <a:t> Framework</a:t>
            </a:r>
          </a:p>
          <a:p>
            <a:r>
              <a:rPr lang="en-US" dirty="0" smtClean="0"/>
              <a:t>Implicit type casting is allowed only when there is no data loss. This means you can move value from higher bit to lower bit like Double to Integer is allowed but reverse is not true.</a:t>
            </a:r>
            <a:endParaRPr lang="en-US" dirty="0"/>
          </a:p>
        </p:txBody>
      </p:sp>
    </p:spTree>
    <p:extLst>
      <p:ext uri="{BB962C8B-B14F-4D97-AF65-F5344CB8AC3E}">
        <p14:creationId xmlns:p14="http://schemas.microsoft.com/office/powerpoint/2010/main" val="29329163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401</TotalTime>
  <Words>746</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Operators and Casts in C#</vt:lpstr>
      <vt:lpstr>Operators- Primary</vt:lpstr>
      <vt:lpstr>Operators- Arithmetic</vt:lpstr>
      <vt:lpstr>Operators- Relational</vt:lpstr>
      <vt:lpstr>Operators- Equality</vt:lpstr>
      <vt:lpstr>Operators- Logical</vt:lpstr>
      <vt:lpstr>Operators- Assignment</vt:lpstr>
      <vt:lpstr>Type Safe Language</vt:lpstr>
      <vt:lpstr>Type Safety- Casting</vt:lpstr>
      <vt:lpstr>Casting and Type Conversion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Operators and Casts in C#</dc:title>
  <dc:creator>Prasad Sabnis</dc:creator>
  <cp:lastModifiedBy>Prasad Sabnis</cp:lastModifiedBy>
  <cp:revision>20</cp:revision>
  <dcterms:created xsi:type="dcterms:W3CDTF">2016-10-09T11:00:09Z</dcterms:created>
  <dcterms:modified xsi:type="dcterms:W3CDTF">2016-10-09T17:42:06Z</dcterms:modified>
</cp:coreProperties>
</file>