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4" r:id="rId3"/>
    <p:sldId id="259" r:id="rId4"/>
    <p:sldId id="306" r:id="rId5"/>
    <p:sldId id="307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9" r:id="rId15"/>
    <p:sldId id="320" r:id="rId16"/>
    <p:sldId id="321" r:id="rId17"/>
    <p:sldId id="348" r:id="rId18"/>
    <p:sldId id="322" r:id="rId19"/>
    <p:sldId id="357" r:id="rId20"/>
    <p:sldId id="358" r:id="rId21"/>
    <p:sldId id="369" r:id="rId22"/>
    <p:sldId id="361" r:id="rId23"/>
    <p:sldId id="362" r:id="rId24"/>
    <p:sldId id="363" r:id="rId25"/>
    <p:sldId id="365" r:id="rId26"/>
    <p:sldId id="324" r:id="rId27"/>
    <p:sldId id="326" r:id="rId28"/>
    <p:sldId id="327" r:id="rId29"/>
    <p:sldId id="328" r:id="rId30"/>
    <p:sldId id="330" r:id="rId31"/>
    <p:sldId id="329" r:id="rId32"/>
    <p:sldId id="331" r:id="rId33"/>
    <p:sldId id="332" r:id="rId34"/>
    <p:sldId id="333" r:id="rId35"/>
    <p:sldId id="356" r:id="rId36"/>
    <p:sldId id="334" r:id="rId37"/>
    <p:sldId id="354" r:id="rId38"/>
    <p:sldId id="351" r:id="rId39"/>
    <p:sldId id="352" r:id="rId40"/>
    <p:sldId id="281" r:id="rId41"/>
    <p:sldId id="366" r:id="rId42"/>
    <p:sldId id="367" r:id="rId43"/>
    <p:sldId id="368" r:id="rId44"/>
    <p:sldId id="283" r:id="rId45"/>
    <p:sldId id="284" r:id="rId46"/>
    <p:sldId id="287" r:id="rId47"/>
    <p:sldId id="289" r:id="rId48"/>
    <p:sldId id="291" r:id="rId49"/>
    <p:sldId id="293" r:id="rId50"/>
    <p:sldId id="263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000" autoAdjust="0"/>
  </p:normalViewPr>
  <p:slideViewPr>
    <p:cSldViewPr snapToGrid="0" snapToObjects="1">
      <p:cViewPr varScale="1">
        <p:scale>
          <a:sx n="100" d="100"/>
          <a:sy n="100" d="100"/>
        </p:scale>
        <p:origin x="54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64" y="1702392"/>
            <a:ext cx="7772400" cy="1102519"/>
          </a:xfrm>
        </p:spPr>
        <p:txBody>
          <a:bodyPr/>
          <a:lstStyle/>
          <a:p>
            <a:r>
              <a:rPr lang="en-US" b="1" dirty="0" err="1" smtClean="0"/>
              <a:t>.Net</a:t>
            </a:r>
            <a:r>
              <a:rPr lang="en-US" b="1" dirty="0" smtClean="0"/>
              <a:t> Framework Overview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64" y="2728711"/>
            <a:ext cx="6400800" cy="6370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to </a:t>
            </a:r>
            <a:r>
              <a:rPr lang="en-US" sz="2800" dirty="0" err="1" smtClean="0"/>
              <a:t>.Net</a:t>
            </a:r>
            <a:r>
              <a:rPr lang="en-US" sz="2800" dirty="0" smtClean="0"/>
              <a:t> framework</a:t>
            </a:r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1965325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September 9, 2016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Windows Communication Foundation (WCF) and Windows Workflow Foundation (WWF) for SOA world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29" y="1904738"/>
            <a:ext cx="5467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2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User Interface technologies: Web based, Windows GUI, WPF, Silverlight, Mobile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92" y="1973820"/>
            <a:ext cx="5429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4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Programming Language on your flavor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38" y="1606689"/>
            <a:ext cx="54673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Common Language Runtime (CLR)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09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Common Language Runtime (CLR)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Managed Execution environment</a:t>
            </a:r>
          </a:p>
          <a:p>
            <a:pPr lvl="1"/>
            <a:r>
              <a:rPr lang="en-US" dirty="0" smtClean="0"/>
              <a:t>Controls execution of managed </a:t>
            </a:r>
            <a:r>
              <a:rPr lang="en-US" dirty="0" err="1" smtClean="0"/>
              <a:t>.Net</a:t>
            </a:r>
            <a:r>
              <a:rPr lang="en-US" dirty="0" smtClean="0"/>
              <a:t> programming code</a:t>
            </a:r>
          </a:p>
          <a:p>
            <a:r>
              <a:rPr lang="en-US" dirty="0" smtClean="0"/>
              <a:t>Something like Virtual Machine </a:t>
            </a:r>
          </a:p>
          <a:p>
            <a:pPr lvl="1"/>
            <a:r>
              <a:rPr lang="en-US" dirty="0" smtClean="0"/>
              <a:t>Like Java Virtual Machine</a:t>
            </a:r>
          </a:p>
          <a:p>
            <a:r>
              <a:rPr lang="en-US" dirty="0" smtClean="0"/>
              <a:t>Not an Interpreter</a:t>
            </a:r>
          </a:p>
          <a:p>
            <a:pPr lvl="1"/>
            <a:r>
              <a:rPr lang="en-US" dirty="0" smtClean="0"/>
              <a:t>Compilation on-demand is used</a:t>
            </a:r>
          </a:p>
          <a:p>
            <a:pPr lvl="1"/>
            <a:r>
              <a:rPr lang="en-US" dirty="0" smtClean="0"/>
              <a:t>Known as Just-In-Time (JIT) compilation</a:t>
            </a:r>
          </a:p>
          <a:p>
            <a:r>
              <a:rPr lang="en-US" dirty="0" smtClean="0"/>
              <a:t>Possible compilation  in advance (ngen.exe)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Responsibilities of CLR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IL code and the JIT compilation</a:t>
            </a:r>
          </a:p>
          <a:p>
            <a:r>
              <a:rPr lang="en-US" dirty="0" smtClean="0"/>
              <a:t>Managing memory and application resources</a:t>
            </a:r>
          </a:p>
          <a:p>
            <a:r>
              <a:rPr lang="en-US" dirty="0" smtClean="0"/>
              <a:t>Ensuring Type Safety</a:t>
            </a:r>
          </a:p>
          <a:p>
            <a:r>
              <a:rPr lang="en-US" dirty="0" smtClean="0"/>
              <a:t>Interaction with the OS</a:t>
            </a:r>
          </a:p>
          <a:p>
            <a:r>
              <a:rPr lang="en-US" dirty="0" smtClean="0"/>
              <a:t>Managing Security</a:t>
            </a:r>
          </a:p>
          <a:p>
            <a:pPr lvl="1"/>
            <a:r>
              <a:rPr lang="en-US" dirty="0" smtClean="0"/>
              <a:t>Code Access Security</a:t>
            </a:r>
          </a:p>
          <a:p>
            <a:pPr lvl="1"/>
            <a:r>
              <a:rPr lang="en-US" dirty="0" smtClean="0"/>
              <a:t>Role Based  Security</a:t>
            </a:r>
          </a:p>
          <a:p>
            <a:r>
              <a:rPr lang="en-US" dirty="0" smtClean="0"/>
              <a:t>Managing Exceptions</a:t>
            </a:r>
          </a:p>
          <a:p>
            <a:r>
              <a:rPr lang="en-US" dirty="0" smtClean="0"/>
              <a:t>Managing Concurrency – controlling the parallel execution of application threads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9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Responsibilities of CLR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Managing application domains and their isolations</a:t>
            </a:r>
          </a:p>
          <a:p>
            <a:r>
              <a:rPr lang="en-US" dirty="0" smtClean="0"/>
              <a:t>Interaction with Unmanaged code</a:t>
            </a:r>
          </a:p>
          <a:p>
            <a:r>
              <a:rPr lang="en-US" dirty="0" smtClean="0"/>
              <a:t>Supporting debug /profile of </a:t>
            </a:r>
            <a:r>
              <a:rPr lang="en-US" dirty="0" err="1" smtClean="0"/>
              <a:t>.Net</a:t>
            </a:r>
            <a:r>
              <a:rPr lang="en-US" dirty="0" smtClean="0"/>
              <a:t>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9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CLR is implemented as a set of in-process DLLs</a:t>
            </a:r>
          </a:p>
          <a:p>
            <a:pPr lvl="1"/>
            <a:r>
              <a:rPr lang="en-US" sz="1200" dirty="0" smtClean="0"/>
              <a:t>Loaded only into processes that run managed code</a:t>
            </a:r>
          </a:p>
          <a:p>
            <a:pPr lvl="1"/>
            <a:r>
              <a:rPr lang="en-US" sz="1200" dirty="0" smtClean="0"/>
              <a:t>Different apps can load different version of CLR</a:t>
            </a:r>
          </a:p>
          <a:p>
            <a:pPr lvl="1"/>
            <a:r>
              <a:rPr lang="en-US" sz="1200" dirty="0" smtClean="0"/>
              <a:t>Each process has its own run-time resource </a:t>
            </a:r>
            <a:r>
              <a:rPr lang="en-US" sz="1200" dirty="0"/>
              <a:t>E.g. head, </a:t>
            </a:r>
            <a:r>
              <a:rPr lang="en-US" sz="1200" dirty="0" smtClean="0"/>
              <a:t>thread-pool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The Common Language Runtime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98" y="2293483"/>
            <a:ext cx="5876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CLR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0" y="918252"/>
            <a:ext cx="4629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01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Common Type System (CTS)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02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Assemblies</a:t>
            </a:r>
            <a:endParaRPr lang="en-US" dirty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Common Type System (CTS)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CTS defines the CLR supported types of data and the operations over them</a:t>
            </a:r>
          </a:p>
          <a:p>
            <a:pPr lvl="1"/>
            <a:r>
              <a:rPr lang="en-US" dirty="0" smtClean="0"/>
              <a:t>Ensures data level compatibility between different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languges</a:t>
            </a:r>
            <a:r>
              <a:rPr lang="en-US" dirty="0" smtClean="0"/>
              <a:t>. E.g. String in C# is same like in VB.NET and J#</a:t>
            </a:r>
          </a:p>
          <a:p>
            <a:pPr lvl="1"/>
            <a:r>
              <a:rPr lang="en-US" dirty="0" smtClean="0"/>
              <a:t>Value types </a:t>
            </a:r>
            <a:r>
              <a:rPr lang="en-US" dirty="0" smtClean="0"/>
              <a:t>and </a:t>
            </a:r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All types derive form </a:t>
            </a:r>
            <a:r>
              <a:rPr lang="en-US" dirty="0" err="1" smtClean="0"/>
              <a:t>System.Object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Common Type System (CTS)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857250"/>
            <a:ext cx="5553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Framework Class Libraries (FCL)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67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Framework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Framework Class Library is a standard </a:t>
            </a:r>
            <a:r>
              <a:rPr lang="en-US" dirty="0" err="1" smtClean="0"/>
              <a:t>.Net</a:t>
            </a:r>
            <a:r>
              <a:rPr lang="en-US" dirty="0" smtClean="0"/>
              <a:t> Framework library of out-of-box reusable classes and components (API)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971675"/>
            <a:ext cx="54006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9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FCL Namespaces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038225"/>
            <a:ext cx="54006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6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29142"/>
            <a:ext cx="6832042" cy="42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9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/>
              <a:t>Managed and </a:t>
            </a:r>
            <a:r>
              <a:rPr lang="en-US" sz="3200" dirty="0" err="1"/>
              <a:t>UnManaged</a:t>
            </a:r>
            <a:r>
              <a:rPr lang="en-US" sz="3200" dirty="0"/>
              <a:t> code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338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Managed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Represents programming code in the low level language MSIL (MS Intermediate Language)</a:t>
            </a:r>
          </a:p>
          <a:p>
            <a:r>
              <a:rPr lang="en-US" dirty="0"/>
              <a:t>Contains Metadata</a:t>
            </a:r>
          </a:p>
          <a:p>
            <a:pPr lvl="1"/>
            <a:r>
              <a:rPr lang="en-US" dirty="0"/>
              <a:t>Description of classes, interfaces, properties, fields, methods, parameters etc..</a:t>
            </a:r>
          </a:p>
          <a:p>
            <a:r>
              <a:rPr lang="en-US" dirty="0"/>
              <a:t>Programs written in any </a:t>
            </a:r>
            <a:r>
              <a:rPr lang="en-US" dirty="0" err="1"/>
              <a:t>.Net</a:t>
            </a:r>
            <a:r>
              <a:rPr lang="en-US" dirty="0"/>
              <a:t> language are </a:t>
            </a:r>
          </a:p>
          <a:p>
            <a:pPr lvl="1"/>
            <a:r>
              <a:rPr lang="en-US" dirty="0"/>
              <a:t>Compiled to Managed code (</a:t>
            </a:r>
            <a:r>
              <a:rPr lang="en-US" dirty="0" smtClean="0"/>
              <a:t>MSIL)</a:t>
            </a:r>
            <a:endParaRPr lang="en-US" dirty="0"/>
          </a:p>
          <a:p>
            <a:pPr lvl="1"/>
            <a:r>
              <a:rPr lang="en-US" dirty="0"/>
              <a:t>Packaged as assemblies (.exe or .</a:t>
            </a:r>
            <a:r>
              <a:rPr lang="en-US" dirty="0" err="1"/>
              <a:t>dll</a:t>
            </a:r>
            <a:r>
              <a:rPr lang="en-US" dirty="0"/>
              <a:t> files)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Type-safe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5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Managed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Allows integration between components and data types of different programming languages</a:t>
            </a:r>
            <a:endParaRPr lang="en-US" dirty="0"/>
          </a:p>
          <a:p>
            <a:r>
              <a:rPr lang="en-US" dirty="0" smtClean="0"/>
              <a:t>Portable between different platforms</a:t>
            </a:r>
            <a:endParaRPr lang="en-US" dirty="0"/>
          </a:p>
          <a:p>
            <a:pPr lvl="1"/>
            <a:r>
              <a:rPr lang="en-US" dirty="0" smtClean="0"/>
              <a:t>Windows, Linux, Mac etc..</a:t>
            </a:r>
            <a:endParaRPr lang="en-US" dirty="0"/>
          </a:p>
          <a:p>
            <a:pPr marL="28733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5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UnManaged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No protection of memory and type-safety</a:t>
            </a:r>
          </a:p>
          <a:p>
            <a:pPr lvl="1"/>
            <a:r>
              <a:rPr lang="en-US" dirty="0" smtClean="0"/>
              <a:t>Reliability problems</a:t>
            </a:r>
          </a:p>
          <a:p>
            <a:pPr lvl="1"/>
            <a:r>
              <a:rPr lang="en-US" dirty="0" smtClean="0"/>
              <a:t>Safety problems</a:t>
            </a:r>
            <a:endParaRPr lang="en-US" dirty="0"/>
          </a:p>
          <a:p>
            <a:r>
              <a:rPr lang="en-US" dirty="0" smtClean="0"/>
              <a:t>Doesn’t contain metadata</a:t>
            </a:r>
            <a:endParaRPr lang="en-US" dirty="0"/>
          </a:p>
          <a:p>
            <a:pPr lvl="1"/>
            <a:r>
              <a:rPr lang="en-US" dirty="0" smtClean="0"/>
              <a:t>Needs additional overhead like (e.g. use COM)</a:t>
            </a:r>
          </a:p>
          <a:p>
            <a:pPr algn="just"/>
            <a:r>
              <a:rPr lang="en-US" dirty="0" smtClean="0"/>
              <a:t>Compiled to machine dependent code</a:t>
            </a:r>
          </a:p>
          <a:p>
            <a:pPr lvl="1" algn="just"/>
            <a:r>
              <a:rPr lang="en-US" dirty="0" smtClean="0"/>
              <a:t>Need of different versions for different platforms</a:t>
            </a:r>
          </a:p>
          <a:p>
            <a:pPr lvl="1" algn="just"/>
            <a:r>
              <a:rPr lang="en-US" dirty="0" smtClean="0"/>
              <a:t>Hard to be ported to other platforms</a:t>
            </a:r>
            <a:endParaRPr lang="en-US" dirty="0"/>
          </a:p>
          <a:p>
            <a:pPr marL="28733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.Net</a:t>
            </a:r>
            <a:r>
              <a:rPr lang="en-US" sz="3200" dirty="0" smtClean="0"/>
              <a:t> Framework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Memory Management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2267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CLR manages memory automatically</a:t>
            </a:r>
          </a:p>
          <a:p>
            <a:pPr lvl="1"/>
            <a:r>
              <a:rPr lang="en-US" dirty="0" smtClean="0"/>
              <a:t>Dynamically loaded objects are stored in the managed heap</a:t>
            </a:r>
          </a:p>
          <a:p>
            <a:pPr lvl="1"/>
            <a:r>
              <a:rPr lang="en-US" dirty="0" smtClean="0"/>
              <a:t>Unusable objects are automatically cleaned up by Garbage collector</a:t>
            </a:r>
            <a:endParaRPr lang="en-US" dirty="0"/>
          </a:p>
          <a:p>
            <a:r>
              <a:rPr lang="en-US" dirty="0" smtClean="0"/>
              <a:t>Some of the big problems are solved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Access to freed and unallocated memory</a:t>
            </a:r>
          </a:p>
          <a:p>
            <a:pPr algn="just"/>
            <a:r>
              <a:rPr lang="en-US" dirty="0" smtClean="0"/>
              <a:t>Objects are accessed through references</a:t>
            </a:r>
          </a:p>
          <a:p>
            <a:pPr marL="28733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Intermediate Language (MSIL)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269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Intermediate Language (MSIL)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Low level language (machine language) for the .NET CLR</a:t>
            </a:r>
          </a:p>
          <a:p>
            <a:r>
              <a:rPr lang="en-US" dirty="0" smtClean="0"/>
              <a:t>Has independent set of CPU instructions</a:t>
            </a:r>
          </a:p>
          <a:p>
            <a:pPr lvl="1"/>
            <a:r>
              <a:rPr lang="en-US" dirty="0" smtClean="0"/>
              <a:t>Loading and storing data, calling methods</a:t>
            </a:r>
          </a:p>
          <a:p>
            <a:pPr lvl="1"/>
            <a:r>
              <a:rPr lang="en-US" dirty="0" smtClean="0"/>
              <a:t>Arithmetic and logical operations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MSIL is converted to instructions for the current physical CPU by the JIT compiler</a:t>
            </a:r>
          </a:p>
          <a:p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5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Sample MSIL 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2" y="1098620"/>
            <a:ext cx="5667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84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/>
              <a:t>Compilation and Execution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0169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Compilation and Execution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6" y="960298"/>
            <a:ext cx="5924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0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.Net</a:t>
            </a:r>
            <a:r>
              <a:rPr lang="en-US" sz="1600" dirty="0" smtClean="0"/>
              <a:t> program consists of a set of classes (types)</a:t>
            </a:r>
          </a:p>
          <a:p>
            <a:pPr lvl="1"/>
            <a:r>
              <a:rPr lang="en-US" sz="1200" dirty="0" smtClean="0"/>
              <a:t>Some classes you write</a:t>
            </a:r>
          </a:p>
          <a:p>
            <a:pPr lvl="1"/>
            <a:r>
              <a:rPr lang="en-US" sz="1200" dirty="0" smtClean="0"/>
              <a:t>Thousands of existing classes available in Framework Class Library (FCL) e.g. String, Stack, Socket…</a:t>
            </a:r>
          </a:p>
          <a:p>
            <a:r>
              <a:rPr lang="en-US" sz="1600" dirty="0" smtClean="0"/>
              <a:t>A static entry point where things gets started</a:t>
            </a:r>
          </a:p>
          <a:p>
            <a:pPr lvl="1"/>
            <a:r>
              <a:rPr lang="en-US" sz="1200" dirty="0" smtClean="0"/>
              <a:t>Called “Main” by default in C#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897387"/>
            <a:ext cx="45624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Processor-specific code is generated at runtime</a:t>
            </a:r>
          </a:p>
          <a:p>
            <a:pPr lvl="1"/>
            <a:r>
              <a:rPr lang="en-US" sz="1200" dirty="0" smtClean="0"/>
              <a:t>IL is verified to be </a:t>
            </a:r>
            <a:r>
              <a:rPr lang="en-US" sz="1200" dirty="0" err="1" smtClean="0"/>
              <a:t>typesafe</a:t>
            </a:r>
            <a:endParaRPr lang="en-US" sz="1200" dirty="0" smtClean="0"/>
          </a:p>
          <a:p>
            <a:pPr lvl="1"/>
            <a:r>
              <a:rPr lang="en-US" sz="1200" dirty="0" smtClean="0"/>
              <a:t>Accommodates evolution of types</a:t>
            </a:r>
          </a:p>
          <a:p>
            <a:pPr lvl="1"/>
            <a:r>
              <a:rPr lang="en-US" sz="1200" dirty="0" smtClean="0"/>
              <a:t>Optimized for target machine not dev machine</a:t>
            </a:r>
          </a:p>
          <a:p>
            <a:pPr lvl="1"/>
            <a:r>
              <a:rPr lang="en-US" sz="1200" dirty="0" smtClean="0"/>
              <a:t>Not interpreted</a:t>
            </a:r>
          </a:p>
          <a:p>
            <a:pPr lvl="1"/>
            <a:r>
              <a:rPr lang="en-US" sz="1200" dirty="0" smtClean="0"/>
              <a:t>By default, on a method by method basis</a:t>
            </a:r>
          </a:p>
          <a:p>
            <a:pPr lvl="2"/>
            <a:r>
              <a:rPr lang="en-US" sz="800" dirty="0" smtClean="0"/>
              <a:t>Ngen.exe supports “pre-JIT”</a:t>
            </a:r>
            <a:endParaRPr lang="en-US" sz="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Just-In-Time (JIT Compilation)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8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258887"/>
            <a:ext cx="6248400" cy="3276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JIT Compilation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What is Net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An environment for developing and executing </a:t>
            </a:r>
            <a:r>
              <a:rPr lang="en-US" dirty="0" err="1" smtClean="0"/>
              <a:t>.Net</a:t>
            </a:r>
            <a:r>
              <a:rPr lang="en-US" dirty="0" smtClean="0"/>
              <a:t> applications</a:t>
            </a:r>
          </a:p>
          <a:p>
            <a:pPr lvl="1"/>
            <a:r>
              <a:rPr lang="en-US" dirty="0" smtClean="0"/>
              <a:t>Unified programming model, set of languages, class libraries, </a:t>
            </a:r>
            <a:r>
              <a:rPr lang="en-US" dirty="0" smtClean="0"/>
              <a:t>infrastructure, </a:t>
            </a:r>
            <a:r>
              <a:rPr lang="en-US" dirty="0" smtClean="0"/>
              <a:t>components, tools for application development</a:t>
            </a:r>
          </a:p>
          <a:p>
            <a:pPr lvl="1"/>
            <a:r>
              <a:rPr lang="en-US" dirty="0" smtClean="0"/>
              <a:t>Environment for controlled execution of managed code</a:t>
            </a:r>
          </a:p>
          <a:p>
            <a:r>
              <a:rPr lang="en-US" dirty="0" smtClean="0"/>
              <a:t>It is commonly assumed as 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platform =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Common Language Runtime (CLR)</a:t>
            </a:r>
          </a:p>
          <a:p>
            <a:pPr lvl="1"/>
            <a:r>
              <a:rPr lang="en-US" dirty="0" smtClean="0"/>
              <a:t>Environment for controlled execution of programed code – like a virtual machine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 err="1" smtClean="0"/>
              <a:t>.Net</a:t>
            </a:r>
            <a:r>
              <a:rPr lang="en-US" dirty="0" smtClean="0"/>
              <a:t> applications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82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Assemblies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(Code </a:t>
            </a:r>
            <a:r>
              <a:rPr lang="en-US" sz="2400" dirty="0"/>
              <a:t>packaging, loading and versioning)</a:t>
            </a:r>
          </a:p>
        </p:txBody>
      </p:sp>
    </p:spTree>
    <p:extLst>
      <p:ext uri="{BB962C8B-B14F-4D97-AF65-F5344CB8AC3E}">
        <p14:creationId xmlns:p14="http://schemas.microsoft.com/office/powerpoint/2010/main" val="992106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.Net</a:t>
            </a:r>
            <a:r>
              <a:rPr lang="en-US" dirty="0" smtClean="0"/>
              <a:t> Assemblies</a:t>
            </a:r>
          </a:p>
          <a:p>
            <a:pPr lvl="1"/>
            <a:r>
              <a:rPr lang="en-US" dirty="0" smtClean="0"/>
              <a:t>Self  containing  </a:t>
            </a:r>
            <a:r>
              <a:rPr lang="en-US" dirty="0" err="1" smtClean="0"/>
              <a:t>.Net</a:t>
            </a:r>
            <a:r>
              <a:rPr lang="en-US" dirty="0" smtClean="0"/>
              <a:t> components stored in .</a:t>
            </a:r>
            <a:r>
              <a:rPr lang="en-US" dirty="0" err="1" smtClean="0"/>
              <a:t>dll</a:t>
            </a:r>
            <a:r>
              <a:rPr lang="en-US" dirty="0" smtClean="0"/>
              <a:t> or .exe files</a:t>
            </a:r>
          </a:p>
          <a:p>
            <a:pPr lvl="1"/>
            <a:r>
              <a:rPr lang="en-US" dirty="0" smtClean="0"/>
              <a:t>Contains list of classes, types and resources</a:t>
            </a:r>
          </a:p>
          <a:p>
            <a:pPr lvl="1"/>
            <a:r>
              <a:rPr lang="en-US" dirty="0" smtClean="0"/>
              <a:t>Smallest deployment unit in CLR</a:t>
            </a:r>
          </a:p>
          <a:p>
            <a:pPr lvl="1"/>
            <a:r>
              <a:rPr lang="en-US" dirty="0" smtClean="0"/>
              <a:t>Have unique version number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deployment model</a:t>
            </a:r>
          </a:p>
          <a:p>
            <a:pPr lvl="1"/>
            <a:r>
              <a:rPr lang="en-US" dirty="0" smtClean="0"/>
              <a:t>No version conflicts (forget “DLL hell”)</a:t>
            </a:r>
          </a:p>
          <a:p>
            <a:pPr lvl="1"/>
            <a:r>
              <a:rPr lang="en-US" dirty="0" smtClean="0"/>
              <a:t>Supports side-by-side execution of different versions of same assembly</a:t>
            </a:r>
          </a:p>
          <a:p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78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Metadata in the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/>
              <a:t>Metadata in the </a:t>
            </a:r>
            <a:r>
              <a:rPr lang="en-US" dirty="0" err="1" smtClean="0"/>
              <a:t>.Net</a:t>
            </a:r>
            <a:r>
              <a:rPr lang="en-US" dirty="0" smtClean="0"/>
              <a:t> Assemblies</a:t>
            </a:r>
          </a:p>
          <a:p>
            <a:pPr lvl="1"/>
            <a:r>
              <a:rPr lang="en-US" dirty="0" smtClean="0"/>
              <a:t>Data about the data contained in the assembly </a:t>
            </a:r>
          </a:p>
          <a:p>
            <a:pPr lvl="1"/>
            <a:r>
              <a:rPr lang="en-US" dirty="0" smtClean="0"/>
              <a:t>Integral part of the assembly</a:t>
            </a:r>
          </a:p>
          <a:p>
            <a:pPr lvl="1"/>
            <a:r>
              <a:rPr lang="en-US" dirty="0" smtClean="0"/>
              <a:t>Generated by </a:t>
            </a:r>
            <a:r>
              <a:rPr lang="en-US" dirty="0" err="1" smtClean="0"/>
              <a:t>.Net</a:t>
            </a:r>
            <a:r>
              <a:rPr lang="en-US" dirty="0" smtClean="0"/>
              <a:t> Language compiler</a:t>
            </a:r>
          </a:p>
          <a:p>
            <a:pPr lvl="1"/>
            <a:r>
              <a:rPr lang="en-US" dirty="0" smtClean="0"/>
              <a:t>Describes all classes, their class members, version, resources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4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Metadata in Assemblies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1" y="1054919"/>
            <a:ext cx="35242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7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Types are scoped by their containing assembly</a:t>
            </a:r>
          </a:p>
          <a:p>
            <a:pPr lvl="1"/>
            <a:r>
              <a:rPr lang="en-US" sz="1200" dirty="0" smtClean="0"/>
              <a:t>Access control (public verses internal)</a:t>
            </a:r>
          </a:p>
          <a:p>
            <a:pPr lvl="1"/>
            <a:r>
              <a:rPr lang="en-US" sz="1200" dirty="0" smtClean="0"/>
              <a:t>Type names are assembly-qualified</a:t>
            </a:r>
          </a:p>
          <a:p>
            <a:pPr lvl="2"/>
            <a:r>
              <a:rPr lang="en-US" sz="800" dirty="0" smtClean="0"/>
              <a:t>Same type-name in different assemblies = different types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Assemblies &amp; Types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324100"/>
            <a:ext cx="5400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/>
              <a:t>Demo Assemblies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9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/>
              <a:t>Demo Display Assembly info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8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Fully-specified assembly names have 4 parts</a:t>
            </a:r>
          </a:p>
          <a:p>
            <a:pPr lvl="1"/>
            <a:r>
              <a:rPr lang="en-US" sz="1200" dirty="0" smtClean="0"/>
              <a:t>Friendly name</a:t>
            </a:r>
          </a:p>
          <a:p>
            <a:pPr lvl="1"/>
            <a:r>
              <a:rPr lang="en-US" sz="1200" dirty="0" smtClean="0"/>
              <a:t>Version</a:t>
            </a:r>
          </a:p>
          <a:p>
            <a:pPr lvl="1"/>
            <a:r>
              <a:rPr lang="en-US" sz="1200" dirty="0" smtClean="0"/>
              <a:t>Culture (language/region)</a:t>
            </a:r>
          </a:p>
          <a:p>
            <a:pPr lvl="1"/>
            <a:r>
              <a:rPr lang="en-US" sz="1200" dirty="0" smtClean="0"/>
              <a:t>Key token (uniquely identifies publisher)</a:t>
            </a:r>
          </a:p>
          <a:p>
            <a:pPr lvl="2"/>
            <a:r>
              <a:rPr lang="en-US" sz="800" dirty="0" smtClean="0"/>
              <a:t>Involves public/private key technology</a:t>
            </a:r>
          </a:p>
          <a:p>
            <a:pPr lvl="1"/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Strong Names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97387"/>
            <a:ext cx="57054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64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SN.Exe</a:t>
            </a:r>
            <a:r>
              <a:rPr lang="en-US" sz="1600" dirty="0" smtClean="0"/>
              <a:t> creates/manages key files</a:t>
            </a:r>
          </a:p>
          <a:p>
            <a:pPr lvl="1"/>
            <a:r>
              <a:rPr lang="en-US" sz="1200" dirty="0" smtClean="0"/>
              <a:t>-k  command line option creates new key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Key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954412"/>
            <a:ext cx="44672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12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Assembly name is specified using attributes</a:t>
            </a:r>
          </a:p>
          <a:p>
            <a:pPr lvl="1"/>
            <a:r>
              <a:rPr lang="en-US" sz="1200" dirty="0" smtClean="0"/>
              <a:t>or </a:t>
            </a:r>
            <a:r>
              <a:rPr lang="en-US" sz="1200" dirty="0" err="1" smtClean="0"/>
              <a:t>VS.Net</a:t>
            </a:r>
            <a:r>
              <a:rPr lang="en-US" sz="1200" dirty="0" smtClean="0"/>
              <a:t> project settings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Strong Naming an Assembly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838325"/>
            <a:ext cx="5762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9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What is Net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r>
              <a:rPr lang="en-US" dirty="0" smtClean="0"/>
              <a:t>Framework Class Libraries (FCL)</a:t>
            </a:r>
          </a:p>
          <a:p>
            <a:pPr lvl="1"/>
            <a:r>
              <a:rPr lang="en-US" dirty="0" smtClean="0"/>
              <a:t>Standard class library for </a:t>
            </a:r>
            <a:r>
              <a:rPr lang="en-US" dirty="0" err="1" smtClean="0"/>
              <a:t>.Net</a:t>
            </a:r>
            <a:r>
              <a:rPr lang="en-US" dirty="0" smtClean="0"/>
              <a:t> development</a:t>
            </a:r>
          </a:p>
          <a:p>
            <a:pPr lvl="1"/>
            <a:r>
              <a:rPr lang="en-US" dirty="0" smtClean="0"/>
              <a:t>Delivers basic functionality for developing : XML, </a:t>
            </a:r>
            <a:r>
              <a:rPr lang="en-US" dirty="0" err="1" smtClean="0"/>
              <a:t>ADO.Net</a:t>
            </a:r>
            <a:r>
              <a:rPr lang="en-US" dirty="0" smtClean="0"/>
              <a:t>, LINQ, </a:t>
            </a:r>
            <a:r>
              <a:rPr lang="en-US" dirty="0" err="1" smtClean="0"/>
              <a:t>ASP.Net</a:t>
            </a:r>
            <a:r>
              <a:rPr lang="en-US" dirty="0" smtClean="0"/>
              <a:t>, WPF, WCF, Silverlight, Web Services, Windows Forms etc..</a:t>
            </a:r>
          </a:p>
          <a:p>
            <a:pPr lvl="1"/>
            <a:r>
              <a:rPr lang="en-US" dirty="0" smtClean="0"/>
              <a:t>SDK, compilers, tools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7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Calibri" pitchFamily="34" charset="0"/>
                  <a:cs typeface="Arial" charset="0"/>
                </a:rPr>
                <a:t>Prashant Kulkarni</a:t>
              </a:r>
              <a:endParaRPr lang="en-US" sz="900" b="1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Technical Lead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+91 9890913122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</a:t>
              </a:r>
              <a:r>
                <a:rPr lang="en-US" sz="900" dirty="0"/>
                <a:t>20 66046341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Prashant.kulkarni@xoriant.com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OS manages the resources, the processes and user machine</a:t>
            </a:r>
          </a:p>
          <a:p>
            <a:pPr lvl="1"/>
            <a:r>
              <a:rPr lang="en-US" dirty="0" smtClean="0"/>
              <a:t>Provides to the application some services (threads, I/O, GDI+, COM, COM+, MSMQ, IIS…)</a:t>
            </a:r>
          </a:p>
          <a:p>
            <a:pPr lvl="1"/>
            <a:r>
              <a:rPr lang="en-US" dirty="0" smtClean="0"/>
              <a:t>CLR is separate process in OS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8" y="2952346"/>
            <a:ext cx="57435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0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CLR manages the execution of .NET code</a:t>
            </a:r>
          </a:p>
          <a:p>
            <a:pPr lvl="1"/>
            <a:r>
              <a:rPr lang="en-US" dirty="0" smtClean="0"/>
              <a:t>Manages the memory, concurrency, security..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461688"/>
            <a:ext cx="5705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Rich Object Oriented Library with fundamental classes</a:t>
            </a:r>
          </a:p>
          <a:p>
            <a:pPr lvl="1"/>
            <a:r>
              <a:rPr lang="en-US" dirty="0" smtClean="0"/>
              <a:t>Input-output, collections, text processing, networking, security, multi-threading</a:t>
            </a:r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87" y="2810869"/>
            <a:ext cx="55435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7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Database Access</a:t>
            </a:r>
          </a:p>
          <a:p>
            <a:pPr lvl="1"/>
            <a:r>
              <a:rPr lang="en-US" dirty="0" err="1" smtClean="0"/>
              <a:t>ADO.Net,LINQ</a:t>
            </a:r>
            <a:r>
              <a:rPr lang="en-US" dirty="0" smtClean="0"/>
              <a:t>, LINQ-to-SQL, Entity Framework</a:t>
            </a:r>
          </a:p>
          <a:p>
            <a:pPr lvl="1"/>
            <a:r>
              <a:rPr lang="en-US" dirty="0" smtClean="0"/>
              <a:t>Strong XML support</a:t>
            </a:r>
          </a:p>
          <a:p>
            <a:pPr lvl="1"/>
            <a:endParaRPr lang="en-US" dirty="0" smtClean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47" y="2307300"/>
            <a:ext cx="5495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0020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311</TotalTime>
  <Words>1275</Words>
  <Application>Microsoft Office PowerPoint</Application>
  <PresentationFormat>On-screen Show (16:9)</PresentationFormat>
  <Paragraphs>308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ＭＳ Ｐゴシック</vt:lpstr>
      <vt:lpstr>Arial</vt:lpstr>
      <vt:lpstr>Calibri</vt:lpstr>
      <vt:lpstr>Xoriant Presentation template Light_Headings_v1</vt:lpstr>
      <vt:lpstr>.Net Framework Overview</vt:lpstr>
      <vt:lpstr>Agenda </vt:lpstr>
      <vt:lpstr>PowerPoint Presentation</vt:lpstr>
      <vt:lpstr>What is Net Framework?</vt:lpstr>
      <vt:lpstr>What is Net Framework?</vt:lpstr>
      <vt:lpstr>.Net Framework Architecture</vt:lpstr>
      <vt:lpstr>.Net Framework Architecture</vt:lpstr>
      <vt:lpstr>.Net Framework Architecture</vt:lpstr>
      <vt:lpstr>.Net Framework Architecture</vt:lpstr>
      <vt:lpstr>.Net Framework Architecture</vt:lpstr>
      <vt:lpstr>.Net Framework Architecture</vt:lpstr>
      <vt:lpstr>.Net Framework Architecture</vt:lpstr>
      <vt:lpstr>PowerPoint Presentation</vt:lpstr>
      <vt:lpstr>Common Language Runtime (CLR)</vt:lpstr>
      <vt:lpstr>Responsibilities of CLR</vt:lpstr>
      <vt:lpstr>Responsibilities of CLR (continued..)</vt:lpstr>
      <vt:lpstr>The Common Language Runtime</vt:lpstr>
      <vt:lpstr>CLR Architecture</vt:lpstr>
      <vt:lpstr>PowerPoint Presentation</vt:lpstr>
      <vt:lpstr>Common Type System (CTS)</vt:lpstr>
      <vt:lpstr>Common Type System (CTS)</vt:lpstr>
      <vt:lpstr>PowerPoint Presentation</vt:lpstr>
      <vt:lpstr>Framework Class Library</vt:lpstr>
      <vt:lpstr>FCL Namespaces</vt:lpstr>
      <vt:lpstr>PowerPoint Presentation</vt:lpstr>
      <vt:lpstr>PowerPoint Presentation</vt:lpstr>
      <vt:lpstr>Managed Code</vt:lpstr>
      <vt:lpstr>Managed Code</vt:lpstr>
      <vt:lpstr>UnManaged Code</vt:lpstr>
      <vt:lpstr>PowerPoint Presentation</vt:lpstr>
      <vt:lpstr>Memory Management</vt:lpstr>
      <vt:lpstr>PowerPoint Presentation</vt:lpstr>
      <vt:lpstr>Intermediate Language (MSIL)</vt:lpstr>
      <vt:lpstr>Sample MSIL Program</vt:lpstr>
      <vt:lpstr>PowerPoint Presentation</vt:lpstr>
      <vt:lpstr>Compilation and Execution</vt:lpstr>
      <vt:lpstr>Getting Started</vt:lpstr>
      <vt:lpstr>Just-In-Time (JIT Compilation)</vt:lpstr>
      <vt:lpstr>JIT Compilation</vt:lpstr>
      <vt:lpstr>PowerPoint Presentation</vt:lpstr>
      <vt:lpstr>.Net Assemblies</vt:lpstr>
      <vt:lpstr>Metadata in the Assemblies</vt:lpstr>
      <vt:lpstr>Metadata in Assemblies</vt:lpstr>
      <vt:lpstr>Assemblies &amp; Types</vt:lpstr>
      <vt:lpstr>Demo Assemblies</vt:lpstr>
      <vt:lpstr>Demo Display Assembly info</vt:lpstr>
      <vt:lpstr>Strong Names</vt:lpstr>
      <vt:lpstr>Key Files</vt:lpstr>
      <vt:lpstr>Strong Naming an Assembly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Prashant Kulkarni</cp:lastModifiedBy>
  <cp:revision>204</cp:revision>
  <dcterms:created xsi:type="dcterms:W3CDTF">2015-12-01T06:56:46Z</dcterms:created>
  <dcterms:modified xsi:type="dcterms:W3CDTF">2016-10-04T04:52:29Z</dcterms:modified>
</cp:coreProperties>
</file>