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4" r:id="rId3"/>
    <p:sldId id="259" r:id="rId4"/>
    <p:sldId id="265" r:id="rId5"/>
    <p:sldId id="267" r:id="rId6"/>
    <p:sldId id="268" r:id="rId7"/>
    <p:sldId id="271" r:id="rId8"/>
    <p:sldId id="272" r:id="rId9"/>
    <p:sldId id="273" r:id="rId10"/>
    <p:sldId id="276" r:id="rId11"/>
    <p:sldId id="278" r:id="rId12"/>
    <p:sldId id="283" r:id="rId13"/>
    <p:sldId id="281" r:id="rId14"/>
    <p:sldId id="284" r:id="rId15"/>
    <p:sldId id="288" r:id="rId16"/>
    <p:sldId id="291" r:id="rId17"/>
    <p:sldId id="289" r:id="rId18"/>
    <p:sldId id="292" r:id="rId19"/>
    <p:sldId id="294" r:id="rId20"/>
    <p:sldId id="297" r:id="rId21"/>
    <p:sldId id="301" r:id="rId22"/>
    <p:sldId id="300" r:id="rId23"/>
    <p:sldId id="303" r:id="rId24"/>
    <p:sldId id="305" r:id="rId25"/>
    <p:sldId id="306" r:id="rId26"/>
    <p:sldId id="312" r:id="rId27"/>
    <p:sldId id="311" r:id="rId28"/>
    <p:sldId id="315" r:id="rId29"/>
    <p:sldId id="317" r:id="rId30"/>
    <p:sldId id="319" r:id="rId31"/>
    <p:sldId id="323" r:id="rId32"/>
    <p:sldId id="322" r:id="rId33"/>
    <p:sldId id="325" r:id="rId34"/>
    <p:sldId id="327" r:id="rId35"/>
    <p:sldId id="331" r:id="rId36"/>
    <p:sldId id="336" r:id="rId37"/>
    <p:sldId id="334" r:id="rId38"/>
    <p:sldId id="335" r:id="rId39"/>
    <p:sldId id="338" r:id="rId40"/>
    <p:sldId id="340" r:id="rId41"/>
    <p:sldId id="345" r:id="rId42"/>
    <p:sldId id="343" r:id="rId43"/>
    <p:sldId id="346" r:id="rId44"/>
    <p:sldId id="348" r:id="rId45"/>
    <p:sldId id="352" r:id="rId46"/>
    <p:sldId id="351" r:id="rId47"/>
    <p:sldId id="354" r:id="rId48"/>
    <p:sldId id="355" r:id="rId49"/>
    <p:sldId id="358" r:id="rId50"/>
    <p:sldId id="361" r:id="rId51"/>
    <p:sldId id="362" r:id="rId52"/>
    <p:sldId id="363" r:id="rId53"/>
    <p:sldId id="365" r:id="rId54"/>
    <p:sldId id="367" r:id="rId55"/>
    <p:sldId id="369" r:id="rId56"/>
    <p:sldId id="263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000" autoAdjust="0"/>
  </p:normalViewPr>
  <p:slideViewPr>
    <p:cSldViewPr snapToGrid="0" snapToObjects="1">
      <p:cViewPr varScale="1">
        <p:scale>
          <a:sx n="100" d="100"/>
          <a:sy n="100" d="100"/>
        </p:scale>
        <p:origin x="54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1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products/compare-visual-studio-2015-products-vs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eta.visualstudio.com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64" y="170239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Visual </a:t>
            </a:r>
            <a:r>
              <a:rPr lang="en-US" b="1" dirty="0" err="1" smtClean="0"/>
              <a:t>Studio.Net</a:t>
            </a:r>
            <a:r>
              <a:rPr lang="en-US" b="1" dirty="0" smtClean="0"/>
              <a:t> 2015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64" y="2728711"/>
            <a:ext cx="6400800" cy="637059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1965325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September 9, 2016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 Solution is (generally) what you open</a:t>
            </a:r>
          </a:p>
          <a:p>
            <a:pPr lvl="1"/>
            <a:r>
              <a:rPr lang="en-US" dirty="0" smtClean="0"/>
              <a:t>Holds Projects</a:t>
            </a:r>
          </a:p>
          <a:p>
            <a:r>
              <a:rPr lang="en-US" dirty="0" smtClean="0"/>
              <a:t>Most common way to create a solution</a:t>
            </a:r>
          </a:p>
          <a:p>
            <a:pPr lvl="1"/>
            <a:r>
              <a:rPr lang="en-US" dirty="0" smtClean="0"/>
              <a:t>A containing solution is created when you create a project</a:t>
            </a:r>
          </a:p>
          <a:p>
            <a:r>
              <a:rPr lang="en-US" dirty="0" smtClean="0"/>
              <a:t>You can create an empty one</a:t>
            </a:r>
          </a:p>
          <a:p>
            <a:pPr lvl="1"/>
            <a:r>
              <a:rPr lang="en-US" dirty="0" smtClean="0"/>
              <a:t>Handy for controlling </a:t>
            </a:r>
            <a:r>
              <a:rPr lang="en-US" dirty="0" smtClean="0"/>
              <a:t>names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Demo Creating a solution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3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add as may you like to a Solution</a:t>
            </a:r>
          </a:p>
          <a:p>
            <a:pPr lvl="1"/>
            <a:r>
              <a:rPr lang="en-US" dirty="0" smtClean="0"/>
              <a:t>Executable, class library</a:t>
            </a:r>
          </a:p>
          <a:p>
            <a:r>
              <a:rPr lang="en-US" dirty="0" smtClean="0"/>
              <a:t>May need references between Projects</a:t>
            </a:r>
          </a:p>
          <a:p>
            <a:pPr lvl="1"/>
            <a:r>
              <a:rPr lang="en-US" dirty="0" smtClean="0"/>
              <a:t>Being in the same solution doesn’t tell the build system anything</a:t>
            </a:r>
          </a:p>
          <a:p>
            <a:r>
              <a:rPr lang="en-US" dirty="0" smtClean="0"/>
              <a:t>Typically add other references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assemblies installed on your machine</a:t>
            </a:r>
          </a:p>
          <a:p>
            <a:pPr lvl="1"/>
            <a:r>
              <a:rPr lang="en-US" dirty="0" smtClean="0"/>
              <a:t>COM components</a:t>
            </a:r>
          </a:p>
          <a:p>
            <a:pPr lvl="1"/>
            <a:r>
              <a:rPr lang="en-US" dirty="0" smtClean="0"/>
              <a:t>Your own Net assemblies</a:t>
            </a:r>
          </a:p>
          <a:p>
            <a:pPr lvl="1"/>
            <a:r>
              <a:rPr lang="en-US" dirty="0" smtClean="0"/>
              <a:t>WinRT </a:t>
            </a:r>
            <a:r>
              <a:rPr lang="en-US" dirty="0" smtClean="0"/>
              <a:t>components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Demo Adding a Project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5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Folders and Files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98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Using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Referring to code in another assembly, use the full name of class</a:t>
            </a:r>
          </a:p>
          <a:p>
            <a:pPr lvl="1"/>
            <a:r>
              <a:rPr lang="en-US" dirty="0" err="1" smtClean="0"/>
              <a:t>System.Windows.Window</a:t>
            </a:r>
            <a:endParaRPr lang="en-US" dirty="0" smtClean="0"/>
          </a:p>
          <a:p>
            <a:pPr lvl="1"/>
            <a:r>
              <a:rPr lang="en-US" dirty="0" err="1" smtClean="0"/>
              <a:t>GreetingLogic.Greeting</a:t>
            </a:r>
            <a:endParaRPr lang="en-US" dirty="0" smtClean="0"/>
          </a:p>
          <a:p>
            <a:r>
              <a:rPr lang="en-US" dirty="0" smtClean="0"/>
              <a:t>As a convenience, can “use” or “import” the namespace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System.Windows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…..Window….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GreetingLogic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……..Greeting……</a:t>
            </a:r>
          </a:p>
          <a:p>
            <a:r>
              <a:rPr lang="en-US" dirty="0" smtClean="0"/>
              <a:t>Adding a reference doesn’t automatically use the references</a:t>
            </a:r>
          </a:p>
          <a:p>
            <a:r>
              <a:rPr lang="en-US" dirty="0" smtClean="0"/>
              <a:t>Using the namespace doesn’t automatically add the </a:t>
            </a:r>
            <a:r>
              <a:rPr lang="en-US" dirty="0" smtClean="0"/>
              <a:t>reference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Demo Namespaces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4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Folders and </a:t>
            </a:r>
            <a:r>
              <a:rPr lang="en-US" dirty="0" err="1" smtClean="0"/>
              <a:t>SubFolders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Folder for Solution</a:t>
            </a:r>
          </a:p>
          <a:p>
            <a:pPr lvl="1"/>
            <a:r>
              <a:rPr lang="en-US" dirty="0" smtClean="0"/>
              <a:t>Holds .</a:t>
            </a:r>
            <a:r>
              <a:rPr lang="en-US" dirty="0" err="1" smtClean="0"/>
              <a:t>sln</a:t>
            </a:r>
            <a:r>
              <a:rPr lang="en-US" dirty="0" smtClean="0"/>
              <a:t>, .</a:t>
            </a:r>
            <a:r>
              <a:rPr lang="en-US" dirty="0" err="1" smtClean="0"/>
              <a:t>suo</a:t>
            </a:r>
            <a:endParaRPr lang="en-US" dirty="0" smtClean="0"/>
          </a:p>
          <a:p>
            <a:r>
              <a:rPr lang="en-US" dirty="0" smtClean="0"/>
              <a:t>One folder under it for each project</a:t>
            </a:r>
          </a:p>
          <a:p>
            <a:pPr lvl="1"/>
            <a:r>
              <a:rPr lang="en-US" dirty="0" smtClean="0"/>
              <a:t>Holds .</a:t>
            </a:r>
            <a:r>
              <a:rPr lang="en-US" dirty="0" err="1" smtClean="0"/>
              <a:t>csproj</a:t>
            </a:r>
            <a:r>
              <a:rPr lang="en-US" dirty="0" smtClean="0"/>
              <a:t>, all code files</a:t>
            </a:r>
          </a:p>
          <a:p>
            <a:r>
              <a:rPr lang="en-US" dirty="0" smtClean="0"/>
              <a:t>Folder under project called bin</a:t>
            </a:r>
          </a:p>
          <a:p>
            <a:pPr lvl="1"/>
            <a:r>
              <a:rPr lang="en-US" dirty="0" smtClean="0"/>
              <a:t>Short for Binaries</a:t>
            </a:r>
          </a:p>
          <a:p>
            <a:pPr lvl="1"/>
            <a:r>
              <a:rPr lang="en-US" dirty="0" smtClean="0"/>
              <a:t>Typically has Debug and Release folders</a:t>
            </a:r>
          </a:p>
          <a:p>
            <a:pPr lvl="1"/>
            <a:r>
              <a:rPr lang="en-US" dirty="0" smtClean="0"/>
              <a:t>These hold exe or </a:t>
            </a:r>
            <a:r>
              <a:rPr lang="en-US" dirty="0" err="1"/>
              <a:t>d</a:t>
            </a:r>
            <a:r>
              <a:rPr lang="en-US" dirty="0" err="1" smtClean="0"/>
              <a:t>lls</a:t>
            </a:r>
            <a:endParaRPr lang="en-US" dirty="0" smtClean="0"/>
          </a:p>
          <a:p>
            <a:r>
              <a:rPr lang="en-US" dirty="0" smtClean="0"/>
              <a:t>Other folders under projects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: used by Build system, can ignore</a:t>
            </a:r>
          </a:p>
          <a:p>
            <a:pPr lvl="1"/>
            <a:r>
              <a:rPr lang="en-US" dirty="0" smtClean="0"/>
              <a:t>Properties: Visual Studio keeps project properties and code you don’t normally edit</a:t>
            </a:r>
          </a:p>
          <a:p>
            <a:r>
              <a:rPr lang="en-US" dirty="0" smtClean="0"/>
              <a:t>Startup project has all the </a:t>
            </a:r>
            <a:r>
              <a:rPr lang="en-US" dirty="0" smtClean="0"/>
              <a:t>build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Copies from other </a:t>
            </a:r>
            <a:r>
              <a:rPr lang="en-US" dirty="0" smtClean="0"/>
              <a:t>projects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 Folders 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your solution before opening Visual Studio</a:t>
            </a:r>
          </a:p>
          <a:p>
            <a:pPr lvl="1"/>
            <a:r>
              <a:rPr lang="en-US" dirty="0" smtClean="0"/>
              <a:t>What projects will you add?</a:t>
            </a:r>
          </a:p>
          <a:p>
            <a:pPr lvl="1"/>
            <a:r>
              <a:rPr lang="en-US" dirty="0" smtClean="0"/>
              <a:t>What will  you name them?</a:t>
            </a:r>
          </a:p>
          <a:p>
            <a:pPr lvl="1"/>
            <a:r>
              <a:rPr lang="en-US" dirty="0" smtClean="0"/>
              <a:t>Is it OK to have the solution same name as first project?</a:t>
            </a:r>
            <a:endParaRPr lang="en-US" dirty="0"/>
          </a:p>
          <a:p>
            <a:pPr lvl="1"/>
            <a:r>
              <a:rPr lang="en-US" dirty="0" smtClean="0"/>
              <a:t>If not create an empty one and add the projects or rename after you create</a:t>
            </a:r>
          </a:p>
          <a:p>
            <a:r>
              <a:rPr lang="en-US" dirty="0" smtClean="0"/>
              <a:t>Which projects will you refer to which</a:t>
            </a:r>
          </a:p>
          <a:p>
            <a:pPr lvl="1"/>
            <a:r>
              <a:rPr lang="en-US" dirty="0" smtClean="0"/>
              <a:t>Avoid circular references</a:t>
            </a:r>
          </a:p>
          <a:p>
            <a:pPr lvl="1"/>
            <a:r>
              <a:rPr lang="en-US" dirty="0" smtClean="0"/>
              <a:t>Think about where to put shared logic</a:t>
            </a:r>
          </a:p>
          <a:p>
            <a:pPr lvl="1"/>
            <a:r>
              <a:rPr lang="en-US" dirty="0" smtClean="0"/>
              <a:t>May need to create an extra project to hold utilities</a:t>
            </a:r>
          </a:p>
          <a:p>
            <a:r>
              <a:rPr lang="en-US" dirty="0" smtClean="0"/>
              <a:t>Get the structure in place and then add  the code</a:t>
            </a:r>
          </a:p>
          <a:p>
            <a:r>
              <a:rPr lang="en-US" dirty="0" smtClean="0"/>
              <a:t>Experience developers know where everything is placed</a:t>
            </a:r>
          </a:p>
          <a:p>
            <a:pPr lvl="1"/>
            <a:r>
              <a:rPr lang="en-US" dirty="0" smtClean="0"/>
              <a:t>Visual Studio will help you to find them</a:t>
            </a:r>
          </a:p>
          <a:p>
            <a:pPr lvl="1"/>
            <a:r>
              <a:rPr lang="en-US" dirty="0" smtClean="0"/>
              <a:t>Visual Studio lets you change almost everything</a:t>
            </a:r>
          </a:p>
          <a:p>
            <a:pPr lvl="1"/>
            <a:r>
              <a:rPr lang="en-US" dirty="0" smtClean="0"/>
              <a:t>Sticking to he usual defaults makes life simpler for the rest of your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Finding your way around Visual Studio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39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Start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 to useful articles, videos</a:t>
            </a:r>
          </a:p>
          <a:p>
            <a:r>
              <a:rPr lang="en-US" dirty="0" smtClean="0"/>
              <a:t>New Project</a:t>
            </a:r>
          </a:p>
          <a:p>
            <a:r>
              <a:rPr lang="en-US" dirty="0" smtClean="0"/>
              <a:t>Recent Solutions (can remove from list if you like)</a:t>
            </a:r>
          </a:p>
          <a:p>
            <a:r>
              <a:rPr lang="en-US" dirty="0" smtClean="0"/>
              <a:t>Closes itself once you use it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Demo Start Page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Toolbars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over Thirty Visual Studio toolbars</a:t>
            </a:r>
          </a:p>
          <a:p>
            <a:r>
              <a:rPr lang="en-US" dirty="0" smtClean="0"/>
              <a:t>They show up in context</a:t>
            </a:r>
          </a:p>
          <a:p>
            <a:r>
              <a:rPr lang="en-US" dirty="0" smtClean="0"/>
              <a:t>You can control them if you like- add one that you use a lot</a:t>
            </a:r>
          </a:p>
          <a:p>
            <a:r>
              <a:rPr lang="en-US" dirty="0" smtClean="0"/>
              <a:t>You can also control what  commands are on each toolbar</a:t>
            </a:r>
          </a:p>
          <a:p>
            <a:pPr lvl="1"/>
            <a:r>
              <a:rPr lang="en-US" dirty="0" smtClean="0"/>
              <a:t>Generally wait until you know your way around – there is a good chance the command is on the toolbar already</a:t>
            </a:r>
          </a:p>
          <a:p>
            <a:r>
              <a:rPr lang="en-US" dirty="0" smtClean="0"/>
              <a:t>The menus remind you of both toolbar symbols and keyboard </a:t>
            </a:r>
            <a:r>
              <a:rPr lang="en-US" dirty="0" smtClean="0"/>
              <a:t>shortcuts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 Toolbars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3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View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3" y="763832"/>
            <a:ext cx="8143722" cy="43796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Perfect for “How do I get that back?”</a:t>
            </a:r>
          </a:p>
          <a:p>
            <a:r>
              <a:rPr lang="en-US" dirty="0" smtClean="0"/>
              <a:t>Not every view applies to every kind of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Demo View Menu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3" y="1326698"/>
            <a:ext cx="61245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Projects and Solutions</a:t>
            </a:r>
          </a:p>
          <a:p>
            <a:r>
              <a:rPr lang="en-US" dirty="0" smtClean="0"/>
              <a:t>Files and Folders</a:t>
            </a:r>
          </a:p>
          <a:p>
            <a:r>
              <a:rPr lang="en-US" dirty="0" smtClean="0"/>
              <a:t>Quick look at Visual Studio</a:t>
            </a:r>
          </a:p>
          <a:p>
            <a:r>
              <a:rPr lang="en-US" dirty="0" smtClean="0"/>
              <a:t>Finding Code</a:t>
            </a:r>
          </a:p>
          <a:p>
            <a:r>
              <a:rPr lang="en-US" dirty="0" smtClean="0"/>
              <a:t>Seek Visual Studio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Beyond Docking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Panes can dock to top, bottom, left, right and center</a:t>
            </a:r>
          </a:p>
          <a:p>
            <a:pPr lvl="1"/>
            <a:r>
              <a:rPr lang="en-US" dirty="0" smtClean="0"/>
              <a:t>Hold ctrl when releasing to prevent docking</a:t>
            </a:r>
          </a:p>
          <a:p>
            <a:r>
              <a:rPr lang="en-US" dirty="0" smtClean="0"/>
              <a:t>Can pull out onto second monitor (or third)</a:t>
            </a:r>
          </a:p>
          <a:p>
            <a:r>
              <a:rPr lang="en-US" dirty="0" smtClean="0"/>
              <a:t>Tabs have significant context  menu</a:t>
            </a:r>
          </a:p>
          <a:p>
            <a:r>
              <a:rPr lang="en-US" dirty="0" smtClean="0"/>
              <a:t>Central area can be split horizontally or vertically</a:t>
            </a:r>
          </a:p>
          <a:p>
            <a:r>
              <a:rPr lang="en-US" dirty="0" smtClean="0"/>
              <a:t>Zoom in and out with dropdown or scroll wheel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Demo Docking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7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Finding </a:t>
            </a:r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13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Class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at your code as classes not as files</a:t>
            </a:r>
          </a:p>
          <a:p>
            <a:pPr lvl="1"/>
            <a:r>
              <a:rPr lang="en-US" dirty="0" smtClean="0"/>
              <a:t>Some of this is in the Solution Explorer too</a:t>
            </a:r>
          </a:p>
          <a:p>
            <a:r>
              <a:rPr lang="en-US" dirty="0" smtClean="0"/>
              <a:t>See Inheritance hierarchies</a:t>
            </a:r>
          </a:p>
          <a:p>
            <a:r>
              <a:rPr lang="en-US" dirty="0" smtClean="0"/>
              <a:t>See methods, properties &amp; so on</a:t>
            </a:r>
          </a:p>
          <a:p>
            <a:r>
              <a:rPr lang="en-US" dirty="0" smtClean="0"/>
              <a:t>Easy to navigate to the code</a:t>
            </a:r>
          </a:p>
          <a:p>
            <a:r>
              <a:rPr lang="en-US" dirty="0" smtClean="0"/>
              <a:t>View is Customizable</a:t>
            </a:r>
          </a:p>
          <a:p>
            <a:pPr lvl="1"/>
            <a:r>
              <a:rPr lang="en-US" dirty="0" smtClean="0"/>
              <a:t>Sort Order</a:t>
            </a:r>
          </a:p>
          <a:p>
            <a:pPr lvl="1"/>
            <a:r>
              <a:rPr lang="en-US" dirty="0" smtClean="0"/>
              <a:t>Filtering</a:t>
            </a:r>
          </a:p>
          <a:p>
            <a:r>
              <a:rPr lang="en-US" dirty="0" smtClean="0"/>
              <a:t>Can even do some code </a:t>
            </a:r>
            <a:r>
              <a:rPr lang="en-US" dirty="0" smtClean="0"/>
              <a:t>changes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Demo: Class View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83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Seeing Code your code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Definition Window</a:t>
            </a:r>
          </a:p>
          <a:p>
            <a:r>
              <a:rPr lang="en-US" dirty="0" smtClean="0"/>
              <a:t>Go to Definition</a:t>
            </a:r>
          </a:p>
          <a:p>
            <a:r>
              <a:rPr lang="en-US" dirty="0" smtClean="0"/>
              <a:t>Peek </a:t>
            </a:r>
            <a:r>
              <a:rPr lang="en-US" dirty="0" smtClean="0"/>
              <a:t>Definition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Demo: Seeking code calls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74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Back and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Navigate</a:t>
            </a:r>
          </a:p>
          <a:p>
            <a:r>
              <a:rPr lang="en-US" dirty="0" smtClean="0"/>
              <a:t>Tab Dropdown</a:t>
            </a:r>
          </a:p>
          <a:p>
            <a:r>
              <a:rPr lang="en-US" dirty="0" smtClean="0"/>
              <a:t>Windows Menu</a:t>
            </a:r>
          </a:p>
          <a:p>
            <a:r>
              <a:rPr lang="en-US" dirty="0" smtClean="0"/>
              <a:t>Bookmarks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Demo: Back and Forward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03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Dialog</a:t>
            </a:r>
          </a:p>
          <a:p>
            <a:pPr lvl="1"/>
            <a:r>
              <a:rPr lang="en-US" dirty="0" smtClean="0"/>
              <a:t>Incremental &amp; Instant</a:t>
            </a:r>
          </a:p>
          <a:p>
            <a:pPr lvl="1"/>
            <a:r>
              <a:rPr lang="en-US" dirty="0" smtClean="0"/>
              <a:t>F3 to repeat</a:t>
            </a:r>
          </a:p>
          <a:p>
            <a:r>
              <a:rPr lang="en-US" dirty="0" smtClean="0"/>
              <a:t>Ctrl F3</a:t>
            </a:r>
          </a:p>
          <a:p>
            <a:r>
              <a:rPr lang="en-US" dirty="0" smtClean="0"/>
              <a:t>Find in files</a:t>
            </a:r>
          </a:p>
          <a:p>
            <a:r>
              <a:rPr lang="en-US" dirty="0" smtClean="0"/>
              <a:t>Find Symbol</a:t>
            </a:r>
          </a:p>
          <a:p>
            <a:r>
              <a:rPr lang="en-US" dirty="0" smtClean="0"/>
              <a:t>Navigate </a:t>
            </a:r>
            <a:r>
              <a:rPr lang="en-US" dirty="0" smtClean="0"/>
              <a:t>To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Demo: Finding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6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/>
              <a:t>Finding Code (</a:t>
            </a:r>
            <a:r>
              <a:rPr lang="en-US" sz="3200" dirty="0" smtClean="0"/>
              <a:t>Advanced)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961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Dialog</a:t>
            </a:r>
          </a:p>
          <a:p>
            <a:pPr lvl="1"/>
            <a:r>
              <a:rPr lang="en-US" dirty="0" smtClean="0"/>
              <a:t>Incremental &amp; Instant</a:t>
            </a:r>
          </a:p>
          <a:p>
            <a:pPr lvl="1"/>
            <a:r>
              <a:rPr lang="en-US" dirty="0" smtClean="0"/>
              <a:t>F3 to repeat</a:t>
            </a:r>
          </a:p>
          <a:p>
            <a:r>
              <a:rPr lang="en-US" dirty="0" smtClean="0"/>
              <a:t>Ctrl F3</a:t>
            </a:r>
          </a:p>
          <a:p>
            <a:r>
              <a:rPr lang="en-US" dirty="0" smtClean="0"/>
              <a:t>Find in files</a:t>
            </a:r>
          </a:p>
          <a:p>
            <a:r>
              <a:rPr lang="en-US" dirty="0" smtClean="0"/>
              <a:t>Find Symbol/ Navigate To</a:t>
            </a:r>
          </a:p>
          <a:p>
            <a:r>
              <a:rPr lang="en-US" dirty="0" smtClean="0"/>
              <a:t>Searching in Tool </a:t>
            </a:r>
            <a:r>
              <a:rPr lang="en-US" dirty="0" smtClean="0"/>
              <a:t>window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Demo: Advanced Finding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5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 Level</a:t>
            </a:r>
          </a:p>
          <a:p>
            <a:r>
              <a:rPr lang="en-US" dirty="0" smtClean="0"/>
              <a:t>Outlining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90575"/>
            <a:ext cx="57721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99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Enhanced 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mini map of the entire file with colored squares for</a:t>
            </a:r>
          </a:p>
          <a:p>
            <a:pPr lvl="1"/>
            <a:r>
              <a:rPr lang="en-US" dirty="0" smtClean="0"/>
              <a:t>Current Line</a:t>
            </a:r>
          </a:p>
          <a:p>
            <a:pPr lvl="1"/>
            <a:r>
              <a:rPr lang="en-US" dirty="0" smtClean="0"/>
              <a:t>Currently showing on the screen</a:t>
            </a:r>
          </a:p>
          <a:p>
            <a:pPr lvl="1"/>
            <a:r>
              <a:rPr lang="en-US" dirty="0" smtClean="0"/>
              <a:t>Unsaved and Saved changes</a:t>
            </a:r>
          </a:p>
          <a:p>
            <a:pPr lvl="1"/>
            <a:r>
              <a:rPr lang="en-US" dirty="0" smtClean="0"/>
              <a:t>Find results</a:t>
            </a:r>
          </a:p>
          <a:p>
            <a:pPr lvl="1"/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Bookmarks</a:t>
            </a:r>
          </a:p>
          <a:p>
            <a:pPr lvl="1"/>
            <a:r>
              <a:rPr lang="en-US" dirty="0" smtClean="0"/>
              <a:t>Error or warning “wiggles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Demo: Scrollbar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Projects and Solutions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Output and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view is a grid and </a:t>
            </a:r>
            <a:r>
              <a:rPr lang="en-US" dirty="0" err="1" smtClean="0"/>
              <a:t>si</a:t>
            </a:r>
            <a:r>
              <a:rPr lang="en-US" dirty="0" smtClean="0"/>
              <a:t> sorted and arranged</a:t>
            </a:r>
          </a:p>
          <a:p>
            <a:pPr lvl="1"/>
            <a:r>
              <a:rPr lang="en-US" dirty="0" smtClean="0"/>
              <a:t>Warnings and errors can be treated separately</a:t>
            </a:r>
          </a:p>
          <a:p>
            <a:r>
              <a:rPr lang="en-US" dirty="0" smtClean="0"/>
              <a:t>Output view is more “stream of consciousness”</a:t>
            </a:r>
          </a:p>
          <a:p>
            <a:r>
              <a:rPr lang="en-US" dirty="0" smtClean="0"/>
              <a:t>Either one can take you strait to the </a:t>
            </a:r>
            <a:r>
              <a:rPr lang="en-US" dirty="0" smtClean="0"/>
              <a:t>error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</a:t>
            </a:r>
            <a:r>
              <a:rPr lang="en-US" dirty="0">
                <a:solidFill>
                  <a:srgbClr val="C00000"/>
                </a:solidFill>
              </a:rPr>
              <a:t>: Error and Output view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8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/>
              <a:t>Seek Visual Studio Help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51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Visual Studio will fix your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know more than it shows you</a:t>
            </a:r>
          </a:p>
          <a:p>
            <a:r>
              <a:rPr lang="en-US" dirty="0" smtClean="0"/>
              <a:t>Can figure out “What you meant”</a:t>
            </a:r>
          </a:p>
          <a:p>
            <a:r>
              <a:rPr lang="en-US" dirty="0" smtClean="0"/>
              <a:t>Don’t fix mistake by hand until you have seen if Visual Studio might be willing to fix it for </a:t>
            </a:r>
            <a:r>
              <a:rPr lang="en-US" dirty="0" smtClean="0"/>
              <a:t>you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Demo: Fixing Errors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3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pieces of the language you use regularly</a:t>
            </a:r>
          </a:p>
          <a:p>
            <a:r>
              <a:rPr lang="en-US" dirty="0" smtClean="0"/>
              <a:t>And specially those you don’t use often</a:t>
            </a:r>
          </a:p>
          <a:p>
            <a:r>
              <a:rPr lang="en-US" dirty="0" smtClean="0"/>
              <a:t>Very considerate</a:t>
            </a:r>
          </a:p>
          <a:p>
            <a:pPr lvl="1"/>
            <a:r>
              <a:rPr lang="en-US" dirty="0" smtClean="0"/>
              <a:t>Cursor ends up just where you wants it</a:t>
            </a:r>
          </a:p>
          <a:p>
            <a:r>
              <a:rPr lang="en-US" dirty="0" smtClean="0"/>
              <a:t>Tab is the key to good snippet </a:t>
            </a:r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Demo: Snippets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5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Work with </a:t>
            </a:r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getting suggestions means something wrong</a:t>
            </a:r>
          </a:p>
          <a:p>
            <a:pPr lvl="1"/>
            <a:r>
              <a:rPr lang="en-US" dirty="0" smtClean="0"/>
              <a:t>Don’t just keep typing</a:t>
            </a:r>
          </a:p>
          <a:p>
            <a:pPr lvl="1"/>
            <a:r>
              <a:rPr lang="en-US" dirty="0" smtClean="0"/>
              <a:t>Fix errors on the fly so you get </a:t>
            </a:r>
            <a:r>
              <a:rPr lang="en-US" dirty="0" err="1" smtClean="0"/>
              <a:t>intellisense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Add the reference before trying to use it</a:t>
            </a:r>
          </a:p>
          <a:p>
            <a:r>
              <a:rPr lang="en-US" dirty="0" smtClean="0"/>
              <a:t>Declare functions and variables early</a:t>
            </a:r>
          </a:p>
          <a:p>
            <a:pPr lvl="1"/>
            <a:r>
              <a:rPr lang="en-US" dirty="0" smtClean="0"/>
              <a:t>Before you try to use them</a:t>
            </a:r>
          </a:p>
          <a:p>
            <a:pPr lvl="1"/>
            <a:r>
              <a:rPr lang="en-US" dirty="0" smtClean="0"/>
              <a:t>Or the minute you have tried – generate stub, field or property</a:t>
            </a:r>
          </a:p>
          <a:p>
            <a:r>
              <a:rPr lang="en-US" dirty="0" smtClean="0"/>
              <a:t>Stay in flow and type as little as </a:t>
            </a:r>
            <a:r>
              <a:rPr lang="en-US" dirty="0" smtClean="0"/>
              <a:t>possible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Intellisense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75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Visual Studio has an extensive Help system</a:t>
            </a:r>
          </a:p>
          <a:p>
            <a:pPr lvl="1"/>
            <a:r>
              <a:rPr lang="en-US" dirty="0" smtClean="0"/>
              <a:t>Most developers ignore it</a:t>
            </a:r>
          </a:p>
          <a:p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Context sensitive MSDN search</a:t>
            </a:r>
          </a:p>
          <a:p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Works anywhere</a:t>
            </a:r>
          </a:p>
          <a:p>
            <a:pPr lvl="1"/>
            <a:r>
              <a:rPr lang="en-US" dirty="0" smtClean="0"/>
              <a:t>Takes sometime to setup </a:t>
            </a:r>
          </a:p>
          <a:p>
            <a:r>
              <a:rPr lang="en-US" dirty="0" smtClean="0"/>
              <a:t>Samples Gallery</a:t>
            </a:r>
          </a:p>
          <a:p>
            <a:r>
              <a:rPr lang="en-US" dirty="0" smtClean="0"/>
              <a:t>Search options and other tools</a:t>
            </a:r>
          </a:p>
          <a:p>
            <a:r>
              <a:rPr lang="en-US" dirty="0" smtClean="0"/>
              <a:t>Quick </a:t>
            </a:r>
            <a:r>
              <a:rPr lang="en-US" dirty="0" smtClean="0"/>
              <a:t>Launch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Demo Help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66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Debugging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118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Demo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Debugging</a:t>
            </a:r>
          </a:p>
          <a:p>
            <a:r>
              <a:rPr lang="en-US" dirty="0" smtClean="0"/>
              <a:t>Additional Debugging Features</a:t>
            </a:r>
          </a:p>
          <a:p>
            <a:r>
              <a:rPr lang="en-US" dirty="0" smtClean="0"/>
              <a:t>IntelliTrace and Code Map</a:t>
            </a:r>
          </a:p>
          <a:p>
            <a:r>
              <a:rPr lang="en-US" dirty="0" smtClean="0"/>
              <a:t>Working with Designers</a:t>
            </a:r>
          </a:p>
          <a:p>
            <a:r>
              <a:rPr lang="en-US" dirty="0" smtClean="0"/>
              <a:t>Useful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28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Build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gathering of settings related to building your project is called Build Configuration</a:t>
            </a:r>
          </a:p>
          <a:p>
            <a:pPr lvl="1"/>
            <a:r>
              <a:rPr lang="en-US" dirty="0" smtClean="0"/>
              <a:t>How much optimizing?</a:t>
            </a:r>
          </a:p>
          <a:p>
            <a:pPr lvl="1"/>
            <a:r>
              <a:rPr lang="en-US" dirty="0" smtClean="0"/>
              <a:t>How much error checking?</a:t>
            </a:r>
          </a:p>
          <a:p>
            <a:r>
              <a:rPr lang="en-US" dirty="0" smtClean="0"/>
              <a:t>When you create a new project, you get a Debug and a Release build configuration</a:t>
            </a:r>
          </a:p>
          <a:p>
            <a:pPr lvl="1"/>
            <a:r>
              <a:rPr lang="en-US" dirty="0" smtClean="0"/>
              <a:t>You could add others</a:t>
            </a:r>
          </a:p>
          <a:p>
            <a:pPr lvl="1"/>
            <a:r>
              <a:rPr lang="en-US" dirty="0" smtClean="0"/>
              <a:t>You could change these</a:t>
            </a:r>
          </a:p>
          <a:p>
            <a:r>
              <a:rPr lang="en-US" dirty="0" smtClean="0"/>
              <a:t>Changing Build Configurations dramatically should wait until you are familiar with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06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Where are the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the project folder is a bin folder</a:t>
            </a:r>
          </a:p>
          <a:p>
            <a:pPr lvl="1"/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(C++ is little different)</a:t>
            </a:r>
          </a:p>
          <a:p>
            <a:r>
              <a:rPr lang="en-US" dirty="0" smtClean="0"/>
              <a:t>You can run these </a:t>
            </a:r>
            <a:r>
              <a:rPr lang="en-US" dirty="0" err="1" smtClean="0"/>
              <a:t>exe’s</a:t>
            </a:r>
            <a:r>
              <a:rPr lang="en-US" dirty="0" smtClean="0"/>
              <a:t> directly</a:t>
            </a:r>
          </a:p>
          <a:p>
            <a:r>
              <a:rPr lang="en-US" dirty="0" smtClean="0"/>
              <a:t>You can copy them elsewhere to hand-deploy your app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6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Projects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independently buildable thing in Visual Studio is a “Project”</a:t>
            </a:r>
          </a:p>
          <a:p>
            <a:pPr lvl="1"/>
            <a:r>
              <a:rPr lang="en-US" dirty="0" smtClean="0"/>
              <a:t>May build to an Exe or a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Contains code in a single language (C#, VB, C++ etc..) </a:t>
            </a:r>
          </a:p>
          <a:p>
            <a:r>
              <a:rPr lang="en-US" dirty="0" smtClean="0"/>
              <a:t>Several projects may be combined in a “Solution”</a:t>
            </a:r>
          </a:p>
          <a:p>
            <a:pPr lvl="1"/>
            <a:r>
              <a:rPr lang="en-US" dirty="0" smtClean="0"/>
              <a:t>The solution is what you open in Visual Studio</a:t>
            </a:r>
          </a:p>
          <a:p>
            <a:pPr lvl="1"/>
            <a:r>
              <a:rPr lang="en-US" dirty="0" smtClean="0"/>
              <a:t>You can build the whole solution at once</a:t>
            </a:r>
          </a:p>
          <a:p>
            <a:r>
              <a:rPr lang="en-US" dirty="0" smtClean="0"/>
              <a:t>Options and Settings apply at different levels</a:t>
            </a:r>
          </a:p>
          <a:p>
            <a:pPr lvl="1"/>
            <a:r>
              <a:rPr lang="en-US" dirty="0" smtClean="0"/>
              <a:t>To your copy of Visual Studio e.g. Font choices, Tool pane layouts </a:t>
            </a:r>
          </a:p>
          <a:p>
            <a:pPr lvl="1"/>
            <a:r>
              <a:rPr lang="en-US" dirty="0" smtClean="0"/>
              <a:t>To the solution e.g. which project to launch when you start a debug session</a:t>
            </a:r>
          </a:p>
          <a:p>
            <a:pPr lvl="1"/>
            <a:r>
              <a:rPr lang="en-US" dirty="0" smtClean="0"/>
              <a:t>To the project e.g. Compiler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Breaking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Pause the application</a:t>
            </a:r>
          </a:p>
          <a:p>
            <a:r>
              <a:rPr lang="en-US" dirty="0" smtClean="0"/>
              <a:t>You can look at the variable values</a:t>
            </a:r>
          </a:p>
          <a:p>
            <a:r>
              <a:rPr lang="en-US" dirty="0" smtClean="0"/>
              <a:t>Understand what is happening and why</a:t>
            </a:r>
          </a:p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Breakpoint</a:t>
            </a:r>
          </a:p>
          <a:p>
            <a:pPr lvl="1"/>
            <a:r>
              <a:rPr lang="en-US" dirty="0" smtClean="0"/>
              <a:t>Step over</a:t>
            </a:r>
          </a:p>
          <a:p>
            <a:pPr lvl="1"/>
            <a:r>
              <a:rPr lang="en-US" dirty="0" smtClean="0"/>
              <a:t>Step into</a:t>
            </a:r>
          </a:p>
          <a:p>
            <a:pPr lvl="1"/>
            <a:r>
              <a:rPr lang="en-US" dirty="0" smtClean="0"/>
              <a:t>Step out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Demo Breaking Execution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19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Additional Debugging Features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7900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Data Tips, Visualizers and 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Hover over a variable to see its value</a:t>
            </a:r>
          </a:p>
          <a:p>
            <a:pPr lvl="1"/>
            <a:r>
              <a:rPr lang="en-US" dirty="0" smtClean="0"/>
              <a:t>Any line of code (not just the one about to execute)</a:t>
            </a:r>
          </a:p>
          <a:p>
            <a:pPr lvl="1"/>
            <a:r>
              <a:rPr lang="en-US" dirty="0" smtClean="0"/>
              <a:t>Expand members and drill through as necessary</a:t>
            </a:r>
          </a:p>
          <a:p>
            <a:pPr lvl="1"/>
            <a:r>
              <a:rPr lang="en-US" dirty="0" smtClean="0"/>
              <a:t>Use powerful Visualizers</a:t>
            </a:r>
          </a:p>
          <a:p>
            <a:r>
              <a:rPr lang="en-US" dirty="0" smtClean="0"/>
              <a:t>Pin a tip</a:t>
            </a:r>
          </a:p>
          <a:p>
            <a:r>
              <a:rPr lang="en-US" dirty="0" smtClean="0"/>
              <a:t>Understand  the difference between Autos and Locals</a:t>
            </a:r>
          </a:p>
          <a:p>
            <a:r>
              <a:rPr lang="en-US" dirty="0" smtClean="0"/>
              <a:t>Add watches if your locals and auto window is </a:t>
            </a:r>
            <a:r>
              <a:rPr lang="en-US" dirty="0" smtClean="0"/>
              <a:t>crowded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Demo Data Tips, Visualizers and Watches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19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More Complicated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of an Expression</a:t>
            </a:r>
          </a:p>
          <a:p>
            <a:r>
              <a:rPr lang="en-US" dirty="0" smtClean="0"/>
              <a:t>Quick Watch</a:t>
            </a:r>
          </a:p>
          <a:p>
            <a:r>
              <a:rPr lang="en-US" dirty="0" smtClean="0"/>
              <a:t>Command Window</a:t>
            </a:r>
          </a:p>
          <a:p>
            <a:r>
              <a:rPr lang="en-US" dirty="0" smtClean="0"/>
              <a:t>Immediate </a:t>
            </a:r>
            <a:r>
              <a:rPr lang="en-US" dirty="0" smtClean="0"/>
              <a:t>Window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Demo More Complicated Values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11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Beyond “Step Over”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over, Step into, Step out, are the basics</a:t>
            </a:r>
          </a:p>
          <a:p>
            <a:r>
              <a:rPr lang="en-US" dirty="0" smtClean="0"/>
              <a:t>Run to Cursor spares you from </a:t>
            </a:r>
            <a:r>
              <a:rPr lang="en-US" dirty="0"/>
              <a:t>c</a:t>
            </a:r>
            <a:r>
              <a:rPr lang="en-US" dirty="0" smtClean="0"/>
              <a:t>reating too any </a:t>
            </a:r>
            <a:r>
              <a:rPr lang="en-US" dirty="0" err="1" smtClean="0"/>
              <a:t>beakpoints</a:t>
            </a:r>
            <a:endParaRPr lang="en-US" dirty="0" smtClean="0"/>
          </a:p>
          <a:p>
            <a:r>
              <a:rPr lang="en-US" dirty="0" smtClean="0"/>
              <a:t>Set Next Statement</a:t>
            </a:r>
          </a:p>
          <a:p>
            <a:pPr lvl="1"/>
            <a:r>
              <a:rPr lang="en-US" dirty="0" smtClean="0"/>
              <a:t>You need to be sure of yourself</a:t>
            </a:r>
          </a:p>
          <a:p>
            <a:r>
              <a:rPr lang="en-US" dirty="0" smtClean="0"/>
              <a:t>Change a variable’s value while running</a:t>
            </a:r>
          </a:p>
          <a:p>
            <a:r>
              <a:rPr lang="en-US" dirty="0" smtClean="0"/>
              <a:t>Change your code while running</a:t>
            </a:r>
          </a:p>
          <a:p>
            <a:pPr lvl="1"/>
            <a:r>
              <a:rPr lang="en-US" dirty="0" smtClean="0"/>
              <a:t>“Edit and Continue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Demo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04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IntelliTrace and Code Map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572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IntelliTrace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in Visual Studio Ultimate only</a:t>
            </a:r>
          </a:p>
          <a:p>
            <a:r>
              <a:rPr lang="en-US" dirty="0" smtClean="0"/>
              <a:t>Saves a trace file of execution path and values of member variables</a:t>
            </a:r>
          </a:p>
          <a:p>
            <a:pPr lvl="1"/>
            <a:r>
              <a:rPr lang="en-US" dirty="0" smtClean="0"/>
              <a:t>Also locals/autos if you have that window open</a:t>
            </a:r>
          </a:p>
          <a:p>
            <a:r>
              <a:rPr lang="en-US" dirty="0" smtClean="0"/>
              <a:t>By default has very little performance impact</a:t>
            </a:r>
          </a:p>
          <a:p>
            <a:pPr lvl="1"/>
            <a:r>
              <a:rPr lang="en-US" dirty="0" smtClean="0"/>
              <a:t>Can gather info more often once you know you need it</a:t>
            </a:r>
          </a:p>
          <a:p>
            <a:pPr lvl="1"/>
            <a:r>
              <a:rPr lang="en-US" dirty="0" smtClean="0"/>
              <a:t>Edit and Continue will be suppressed by gathering more often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42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IntelliTrace for Time 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your app under the debugger</a:t>
            </a:r>
          </a:p>
          <a:p>
            <a:pPr lvl="1"/>
            <a:r>
              <a:rPr lang="en-US" dirty="0" smtClean="0"/>
              <a:t>Pause at the breakpoint if you like</a:t>
            </a:r>
          </a:p>
          <a:p>
            <a:r>
              <a:rPr lang="en-US" dirty="0" smtClean="0"/>
              <a:t>Run right past the problem</a:t>
            </a:r>
          </a:p>
          <a:p>
            <a:pPr lvl="1"/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Bad Result</a:t>
            </a:r>
          </a:p>
          <a:p>
            <a:pPr lvl="1"/>
            <a:r>
              <a:rPr lang="en-US" dirty="0" smtClean="0"/>
              <a:t>Anything unexpected</a:t>
            </a:r>
          </a:p>
          <a:p>
            <a:r>
              <a:rPr lang="en-US" dirty="0" smtClean="0"/>
              <a:t>Break (at a breakpoint or Break All)</a:t>
            </a:r>
          </a:p>
          <a:p>
            <a:pPr lvl="1"/>
            <a:r>
              <a:rPr lang="en-US" dirty="0" smtClean="0"/>
              <a:t>Look at values</a:t>
            </a:r>
          </a:p>
          <a:p>
            <a:pPr lvl="1"/>
            <a:r>
              <a:rPr lang="en-US" dirty="0" smtClean="0"/>
              <a:t>Move forward and backward along the execution path</a:t>
            </a:r>
          </a:p>
          <a:p>
            <a:r>
              <a:rPr lang="en-US" dirty="0" smtClean="0"/>
              <a:t>Understand exactly why the bug happened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21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 smtClean="0"/>
              <a:t>Intellitrace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3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Code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in Visual Studio Ultimate only</a:t>
            </a:r>
          </a:p>
          <a:p>
            <a:r>
              <a:rPr lang="en-US" dirty="0" smtClean="0"/>
              <a:t>Builds the diagram as you debug</a:t>
            </a:r>
          </a:p>
          <a:p>
            <a:pPr lvl="1"/>
            <a:r>
              <a:rPr lang="en-US" dirty="0" smtClean="0"/>
              <a:t>Functions called</a:t>
            </a:r>
          </a:p>
          <a:p>
            <a:r>
              <a:rPr lang="en-US" dirty="0" smtClean="0"/>
              <a:t>You can annotate the diagram and add more details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What objects contains the functions</a:t>
            </a:r>
          </a:p>
          <a:p>
            <a:pPr lvl="1"/>
            <a:r>
              <a:rPr lang="en-US" dirty="0" smtClean="0"/>
              <a:t>What member variables the functions use</a:t>
            </a:r>
          </a:p>
          <a:p>
            <a:pPr lvl="1"/>
            <a:r>
              <a:rPr lang="en-US" dirty="0" smtClean="0"/>
              <a:t>Possible trouble spots</a:t>
            </a:r>
          </a:p>
          <a:p>
            <a:r>
              <a:rPr lang="en-US" dirty="0" smtClean="0"/>
              <a:t>Share the diagram with others</a:t>
            </a:r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 err="1" smtClean="0"/>
              <a:t>Dgml</a:t>
            </a:r>
            <a:r>
              <a:rPr lang="en-US" dirty="0" smtClean="0"/>
              <a:t> </a:t>
            </a:r>
            <a:r>
              <a:rPr lang="en-US" dirty="0" smtClean="0"/>
              <a:t>format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Demo: Code Map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Application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Visual Studio can build a wide variety of applications</a:t>
            </a:r>
          </a:p>
          <a:p>
            <a:r>
              <a:rPr lang="en-US" dirty="0" smtClean="0"/>
              <a:t>Native or managed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Windows Desktop</a:t>
            </a:r>
            <a:r>
              <a:rPr lang="en-US" dirty="0"/>
              <a:t> </a:t>
            </a:r>
            <a:r>
              <a:rPr lang="en-US" dirty="0" smtClean="0"/>
              <a:t>e.g. WPF, Windows Forms, MFC etc..</a:t>
            </a:r>
          </a:p>
          <a:p>
            <a:pPr lvl="1"/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Windows Store</a:t>
            </a:r>
          </a:p>
          <a:p>
            <a:r>
              <a:rPr lang="en-US" dirty="0" smtClean="0"/>
              <a:t>Web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Web Forms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MVC</a:t>
            </a:r>
          </a:p>
          <a:p>
            <a:pPr lvl="1"/>
            <a:r>
              <a:rPr lang="en-US" dirty="0" err="1" smtClean="0"/>
              <a:t>Sharepoint</a:t>
            </a:r>
            <a:r>
              <a:rPr lang="en-US" dirty="0" smtClean="0"/>
              <a:t> </a:t>
            </a:r>
            <a:r>
              <a:rPr lang="en-US" dirty="0" err="1" smtClean="0"/>
              <a:t>Webparts</a:t>
            </a:r>
            <a:endParaRPr lang="en-US" dirty="0" smtClean="0"/>
          </a:p>
          <a:p>
            <a:r>
              <a:rPr lang="en-US" dirty="0" smtClean="0"/>
              <a:t>Many more..</a:t>
            </a:r>
          </a:p>
          <a:p>
            <a:pPr lvl="1"/>
            <a:r>
              <a:rPr lang="en-US" dirty="0" smtClean="0"/>
              <a:t>Console Application</a:t>
            </a:r>
          </a:p>
          <a:p>
            <a:pPr lvl="1"/>
            <a:r>
              <a:rPr lang="en-US" dirty="0" smtClean="0"/>
              <a:t>Windows Service</a:t>
            </a:r>
          </a:p>
          <a:p>
            <a:pPr lvl="1"/>
            <a:r>
              <a:rPr lang="en-US" dirty="0" smtClean="0"/>
              <a:t>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6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Working with Designers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396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Building User Interfaces with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Windows Applications</a:t>
            </a:r>
          </a:p>
          <a:p>
            <a:pPr lvl="1"/>
            <a:r>
              <a:rPr lang="en-US" dirty="0" smtClean="0"/>
              <a:t>Windows Store Applications (Windows 8+ only)</a:t>
            </a:r>
          </a:p>
          <a:p>
            <a:pPr lvl="1"/>
            <a:r>
              <a:rPr lang="en-US" dirty="0" smtClean="0"/>
              <a:t>WPF</a:t>
            </a:r>
          </a:p>
          <a:p>
            <a:pPr lvl="1"/>
            <a:r>
              <a:rPr lang="en-US" dirty="0" smtClean="0"/>
              <a:t>Silverlight “Out of the browser”</a:t>
            </a:r>
          </a:p>
          <a:p>
            <a:pPr lvl="1"/>
            <a:r>
              <a:rPr lang="en-US" dirty="0" smtClean="0"/>
              <a:t>Windows Forms</a:t>
            </a:r>
          </a:p>
          <a:p>
            <a:pPr lvl="1"/>
            <a:r>
              <a:rPr lang="en-US" dirty="0" smtClean="0"/>
              <a:t>XNA, MFC, and more</a:t>
            </a:r>
          </a:p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Web Forms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Single Page Applications</a:t>
            </a:r>
          </a:p>
          <a:p>
            <a:r>
              <a:rPr lang="en-US" dirty="0" smtClean="0"/>
              <a:t>Phone </a:t>
            </a:r>
            <a:r>
              <a:rPr lang="en-US" dirty="0" err="1" smtClean="0"/>
              <a:t>Applicaions</a:t>
            </a:r>
            <a:endParaRPr lang="en-US" dirty="0" smtClean="0"/>
          </a:p>
          <a:p>
            <a:r>
              <a:rPr lang="en-US" dirty="0" smtClean="0"/>
              <a:t>Plugins, extensions and hosted controls</a:t>
            </a:r>
          </a:p>
          <a:p>
            <a:pPr lvl="1"/>
            <a:r>
              <a:rPr lang="en-US" dirty="0" smtClean="0"/>
              <a:t>Office, Visual Studio Ribbon Designers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95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Toolbox</a:t>
            </a:r>
          </a:p>
          <a:p>
            <a:pPr lvl="1"/>
            <a:r>
              <a:rPr lang="en-US" dirty="0" smtClean="0"/>
              <a:t>Drag on control, drag it around</a:t>
            </a:r>
          </a:p>
          <a:p>
            <a:pPr lvl="1"/>
            <a:r>
              <a:rPr lang="en-US" dirty="0" smtClean="0"/>
              <a:t>Double-click if you don’t care where it lands</a:t>
            </a:r>
          </a:p>
          <a:p>
            <a:r>
              <a:rPr lang="en-US" dirty="0" smtClean="0"/>
              <a:t>Double click to edit handler for most common event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for a </a:t>
            </a:r>
            <a:r>
              <a:rPr lang="en-US" dirty="0" err="1" smtClean="0"/>
              <a:t>button:click</a:t>
            </a:r>
            <a:r>
              <a:rPr lang="en-US" dirty="0" smtClean="0"/>
              <a:t> event</a:t>
            </a:r>
          </a:p>
          <a:p>
            <a:r>
              <a:rPr lang="en-US" dirty="0" smtClean="0"/>
              <a:t>Get the control’s name right before adding handler to save 	effort later</a:t>
            </a:r>
          </a:p>
          <a:p>
            <a:r>
              <a:rPr lang="en-US" dirty="0" smtClean="0"/>
              <a:t>Editing the underlying </a:t>
            </a:r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99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Properties and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would rather type a </a:t>
            </a:r>
            <a:r>
              <a:rPr lang="en-US" dirty="0" err="1" smtClean="0"/>
              <a:t>numblue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, use Properties</a:t>
            </a:r>
          </a:p>
          <a:p>
            <a:r>
              <a:rPr lang="en-US" dirty="0" smtClean="0"/>
              <a:t>See what happens when  you double click a property value</a:t>
            </a:r>
          </a:p>
          <a:p>
            <a:r>
              <a:rPr lang="en-US" dirty="0" smtClean="0"/>
              <a:t>Every Control has a “most important event”</a:t>
            </a:r>
          </a:p>
          <a:p>
            <a:pPr lvl="1"/>
            <a:r>
              <a:rPr lang="en-US" dirty="0" smtClean="0"/>
              <a:t>Double-click the control to add /edit handler</a:t>
            </a:r>
          </a:p>
          <a:p>
            <a:r>
              <a:rPr lang="en-US" dirty="0" smtClean="0"/>
              <a:t>Other events are on Properties</a:t>
            </a:r>
          </a:p>
          <a:p>
            <a:r>
              <a:rPr lang="en-US" dirty="0" smtClean="0"/>
              <a:t>Also look for Smart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04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cues about alignment and distance</a:t>
            </a:r>
          </a:p>
          <a:p>
            <a:r>
              <a:rPr lang="en-US" dirty="0" smtClean="0"/>
              <a:t>Multi select</a:t>
            </a:r>
          </a:p>
          <a:p>
            <a:r>
              <a:rPr lang="en-US" dirty="0" smtClean="0"/>
              <a:t>Toolbar buttons for easier snapping in Windows Forms </a:t>
            </a:r>
          </a:p>
          <a:p>
            <a:r>
              <a:rPr lang="en-US" dirty="0" smtClean="0"/>
              <a:t>Same effect is part of your design in XAML</a:t>
            </a:r>
          </a:p>
          <a:p>
            <a:r>
              <a:rPr lang="en-US" dirty="0" smtClean="0"/>
              <a:t>Tab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90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Disigner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Calibri" pitchFamily="34" charset="0"/>
                  <a:cs typeface="Arial" charset="0"/>
                </a:rPr>
                <a:t>Prashant Kulkarni</a:t>
              </a:r>
              <a:endParaRPr lang="en-US" sz="900" b="1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Technical Lead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+91 9890913122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</a:t>
              </a:r>
              <a:r>
                <a:rPr lang="en-US" sz="900" dirty="0"/>
                <a:t>20 66046341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Prashant.kulkarni@xoriant.com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settings apply to all solutions you open</a:t>
            </a:r>
          </a:p>
          <a:p>
            <a:r>
              <a:rPr lang="en-US" dirty="0" smtClean="0"/>
              <a:t>There are number of “preset” settings</a:t>
            </a:r>
          </a:p>
          <a:p>
            <a:pPr lvl="1"/>
            <a:r>
              <a:rPr lang="en-US" dirty="0" smtClean="0"/>
              <a:t>C++, C#, VB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You can Export and Import settings</a:t>
            </a:r>
          </a:p>
          <a:p>
            <a:pPr lvl="1"/>
            <a:r>
              <a:rPr lang="en-US" dirty="0" smtClean="0"/>
              <a:t>Share with your team</a:t>
            </a:r>
          </a:p>
          <a:p>
            <a:pPr lvl="1"/>
            <a:r>
              <a:rPr lang="en-US" dirty="0" smtClean="0"/>
              <a:t>Switch to “presentation mode” and back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4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Visual Studio Versions and SKUs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" y="1218252"/>
            <a:ext cx="8742470" cy="39525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763833"/>
            <a:ext cx="8495414" cy="4236442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www.visualstudio.com/en-us/products/compare-visual-studio-2015-products-vs.aspx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176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Download Visual </a:t>
            </a:r>
            <a:r>
              <a:rPr lang="en-US" dirty="0" err="1" smtClean="0"/>
              <a:t>Studio.Net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1" y="763833"/>
            <a:ext cx="8877299" cy="474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https://beta.visualstudio.com/downloads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238251"/>
            <a:ext cx="8943975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Demo: Installing Visual </a:t>
            </a:r>
            <a:r>
              <a:rPr lang="en-US" dirty="0" err="1" smtClean="0"/>
              <a:t>Studio.Net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48583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494</TotalTime>
  <Words>2056</Words>
  <Application>Microsoft Office PowerPoint</Application>
  <PresentationFormat>On-screen Show (16:9)</PresentationFormat>
  <Paragraphs>504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ＭＳ Ｐゴシック</vt:lpstr>
      <vt:lpstr>Arial</vt:lpstr>
      <vt:lpstr>Calibri</vt:lpstr>
      <vt:lpstr>Xoriant Presentation template Light_Headings_v1</vt:lpstr>
      <vt:lpstr>Introduction to Visual Studio.Net 2015</vt:lpstr>
      <vt:lpstr>Agenda </vt:lpstr>
      <vt:lpstr>PowerPoint Presentation</vt:lpstr>
      <vt:lpstr>Projects and Solutions</vt:lpstr>
      <vt:lpstr>Application Types</vt:lpstr>
      <vt:lpstr>Settings</vt:lpstr>
      <vt:lpstr>Visual Studio Versions and SKUs</vt:lpstr>
      <vt:lpstr>Download Visual Studio.Net</vt:lpstr>
      <vt:lpstr>Demo: Installing Visual Studio.Net</vt:lpstr>
      <vt:lpstr>Solutions</vt:lpstr>
      <vt:lpstr>Projects</vt:lpstr>
      <vt:lpstr>PowerPoint Presentation</vt:lpstr>
      <vt:lpstr>Using Namespaces</vt:lpstr>
      <vt:lpstr>Folders and SubFolders</vt:lpstr>
      <vt:lpstr>Architecture</vt:lpstr>
      <vt:lpstr>PowerPoint Presentation</vt:lpstr>
      <vt:lpstr>Start Page</vt:lpstr>
      <vt:lpstr>Toolbars</vt:lpstr>
      <vt:lpstr>View Menu</vt:lpstr>
      <vt:lpstr>Beyond Docking</vt:lpstr>
      <vt:lpstr>PowerPoint Presentation</vt:lpstr>
      <vt:lpstr>Class View</vt:lpstr>
      <vt:lpstr>Seeing Code your code calls</vt:lpstr>
      <vt:lpstr>Back and Forward</vt:lpstr>
      <vt:lpstr>Finding</vt:lpstr>
      <vt:lpstr>PowerPoint Presentation</vt:lpstr>
      <vt:lpstr>Finding</vt:lpstr>
      <vt:lpstr>Overview </vt:lpstr>
      <vt:lpstr>Enhanced Scrollbar</vt:lpstr>
      <vt:lpstr>Output and Errors</vt:lpstr>
      <vt:lpstr>PowerPoint Presentation</vt:lpstr>
      <vt:lpstr>Visual Studio will fix your Errors</vt:lpstr>
      <vt:lpstr>Snippets</vt:lpstr>
      <vt:lpstr>Work with Intellisense</vt:lpstr>
      <vt:lpstr>Help</vt:lpstr>
      <vt:lpstr>PowerPoint Presentation</vt:lpstr>
      <vt:lpstr>Demo Snippets</vt:lpstr>
      <vt:lpstr>Build Configurations</vt:lpstr>
      <vt:lpstr>Where are the files?</vt:lpstr>
      <vt:lpstr>Breaking Execution</vt:lpstr>
      <vt:lpstr>PowerPoint Presentation</vt:lpstr>
      <vt:lpstr>Data Tips, Visualizers and Watches</vt:lpstr>
      <vt:lpstr>More Complicated Values</vt:lpstr>
      <vt:lpstr>Beyond “Step Over”</vt:lpstr>
      <vt:lpstr>PowerPoint Presentation</vt:lpstr>
      <vt:lpstr>IntelliTrace Basics</vt:lpstr>
      <vt:lpstr>IntelliTrace for Time Travel</vt:lpstr>
      <vt:lpstr>Demo Intellitrace</vt:lpstr>
      <vt:lpstr>Code Map</vt:lpstr>
      <vt:lpstr>PowerPoint Presentation</vt:lpstr>
      <vt:lpstr>Building User Interfaces with Visual Studio</vt:lpstr>
      <vt:lpstr>Fundamentals</vt:lpstr>
      <vt:lpstr>Properties and Handlers</vt:lpstr>
      <vt:lpstr>Layout</vt:lpstr>
      <vt:lpstr>Demo Disigner Features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Prashant Kulkarni</cp:lastModifiedBy>
  <cp:revision>325</cp:revision>
  <dcterms:created xsi:type="dcterms:W3CDTF">2015-12-01T06:56:46Z</dcterms:created>
  <dcterms:modified xsi:type="dcterms:W3CDTF">2016-09-01T09:16:43Z</dcterms:modified>
</cp:coreProperties>
</file>