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4" r:id="rId3"/>
    <p:sldId id="259" r:id="rId4"/>
    <p:sldId id="306" r:id="rId5"/>
    <p:sldId id="307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8" r:id="rId33"/>
    <p:sldId id="397" r:id="rId34"/>
    <p:sldId id="399" r:id="rId35"/>
    <p:sldId id="400" r:id="rId36"/>
    <p:sldId id="401" r:id="rId37"/>
    <p:sldId id="402" r:id="rId38"/>
    <p:sldId id="404" r:id="rId39"/>
    <p:sldId id="403" r:id="rId40"/>
    <p:sldId id="405" r:id="rId41"/>
    <p:sldId id="406" r:id="rId42"/>
    <p:sldId id="407" r:id="rId43"/>
    <p:sldId id="408" r:id="rId44"/>
    <p:sldId id="409" r:id="rId45"/>
    <p:sldId id="263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92" d="100"/>
          <a:sy n="92" d="100"/>
        </p:scale>
        <p:origin x="114" y="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00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/>
              <a:t>Xoriant</a:t>
            </a:r>
            <a:r>
              <a:rPr lang="en-US" dirty="0"/>
              <a:t>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products/connect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/>
          <a:lstStyle/>
          <a:p>
            <a:r>
              <a:rPr lang="en-US" b="1" dirty="0" smtClean="0"/>
              <a:t>Data Access with ADO.NET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Accessing SQL Server and OLEDB from .NET</a:t>
            </a:r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October 21, 2016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Namespaces in ADO.NET?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System.Data</a:t>
            </a:r>
          </a:p>
          <a:p>
            <a:pPr lvl="1"/>
            <a:r>
              <a:rPr lang="en-US" dirty="0" smtClean="0"/>
              <a:t>ADO.Net core classes</a:t>
            </a:r>
          </a:p>
          <a:p>
            <a:r>
              <a:rPr lang="en-US" dirty="0" smtClean="0"/>
              <a:t>System.Data.Commom</a:t>
            </a:r>
            <a:endParaRPr lang="en-US" dirty="0"/>
          </a:p>
          <a:p>
            <a:pPr lvl="1"/>
            <a:r>
              <a:rPr lang="en-US" dirty="0" smtClean="0"/>
              <a:t>Common classes for all ADO.NET technologies</a:t>
            </a:r>
            <a:endParaRPr lang="en-US" dirty="0"/>
          </a:p>
          <a:p>
            <a:r>
              <a:rPr lang="en-US" dirty="0" smtClean="0"/>
              <a:t>System.Data.Linq</a:t>
            </a:r>
            <a:endParaRPr lang="en-US" dirty="0"/>
          </a:p>
          <a:p>
            <a:pPr lvl="1"/>
            <a:r>
              <a:rPr lang="en-US" dirty="0" smtClean="0"/>
              <a:t>LINQ to SQL framework classes</a:t>
            </a:r>
            <a:endParaRPr lang="en-US" dirty="0"/>
          </a:p>
          <a:p>
            <a:r>
              <a:rPr lang="en-US" dirty="0" smtClean="0"/>
              <a:t>System.Data.Entity</a:t>
            </a:r>
            <a:endParaRPr lang="en-US" dirty="0"/>
          </a:p>
          <a:p>
            <a:pPr lvl="1"/>
            <a:r>
              <a:rPr lang="en-US" dirty="0" smtClean="0"/>
              <a:t>Entity Framework classes</a:t>
            </a:r>
            <a:endParaRPr lang="en-US" dirty="0"/>
          </a:p>
          <a:p>
            <a:r>
              <a:rPr lang="en-US" dirty="0" smtClean="0"/>
              <a:t>System.Xml</a:t>
            </a:r>
            <a:endParaRPr lang="en-US" dirty="0"/>
          </a:p>
          <a:p>
            <a:pPr lvl="1"/>
            <a:r>
              <a:rPr lang="en-US" dirty="0" smtClean="0"/>
              <a:t>Xml processing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Components of ADO.NET?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95350"/>
            <a:ext cx="639988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Data Providers in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Data Providers are collection of classes that provide access to various databases</a:t>
            </a:r>
          </a:p>
          <a:p>
            <a:pPr lvl="1"/>
            <a:r>
              <a:rPr lang="en-US" dirty="0" smtClean="0"/>
              <a:t>For different RDBMS systems different Data Providers are available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Each provider uses vendor specific protocols to talk to the database server</a:t>
            </a:r>
          </a:p>
          <a:p>
            <a:pPr lvl="1"/>
            <a:r>
              <a:rPr lang="en-US" dirty="0" smtClean="0"/>
              <a:t>Data Providers define several common objects: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/>
              <a:t>Connection – to connect to the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/>
              <a:t>Command – to execute an SQL command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/>
              <a:t>DataReader – to retrieve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/>
              <a:t>Entity Framework Support (optionally)</a:t>
            </a:r>
          </a:p>
        </p:txBody>
      </p:sp>
    </p:spTree>
    <p:extLst>
      <p:ext uri="{BB962C8B-B14F-4D97-AF65-F5344CB8AC3E}">
        <p14:creationId xmlns:p14="http://schemas.microsoft.com/office/powerpoint/2010/main" val="27137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Data Providers in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Several standard ADO.Net data providers come as part of ADO.NET</a:t>
            </a:r>
          </a:p>
          <a:p>
            <a:pPr lvl="1"/>
            <a:r>
              <a:rPr lang="en-US" dirty="0" smtClean="0"/>
              <a:t>Sqlclient – Accessing SQL server</a:t>
            </a:r>
          </a:p>
          <a:p>
            <a:pPr lvl="1"/>
            <a:r>
              <a:rPr lang="en-US" dirty="0" smtClean="0"/>
              <a:t>oleDB – Accessing standard OLD DB data sources</a:t>
            </a:r>
          </a:p>
          <a:p>
            <a:pPr lvl="1"/>
            <a:r>
              <a:rPr lang="en-US" dirty="0" smtClean="0"/>
              <a:t>Odbc – accessing standard DDBC sources</a:t>
            </a:r>
          </a:p>
          <a:p>
            <a:pPr lvl="1"/>
            <a:r>
              <a:rPr lang="en-US" dirty="0" smtClean="0"/>
              <a:t>Oracle – accessing Oracle database</a:t>
            </a:r>
          </a:p>
          <a:p>
            <a:r>
              <a:rPr lang="en-US" dirty="0" smtClean="0"/>
              <a:t>Third party data providers are available for – </a:t>
            </a:r>
          </a:p>
          <a:p>
            <a:pPr lvl="1"/>
            <a:r>
              <a:rPr lang="en-US" dirty="0" smtClean="0"/>
              <a:t>MySQL, PostgreSQL, Interbase, DB2, SQLite</a:t>
            </a:r>
          </a:p>
          <a:p>
            <a:pPr lvl="1"/>
            <a:r>
              <a:rPr lang="en-US" dirty="0" smtClean="0"/>
              <a:t>Other RDBMS systems and data sources</a:t>
            </a:r>
          </a:p>
        </p:txBody>
      </p:sp>
    </p:spTree>
    <p:extLst>
      <p:ext uri="{BB962C8B-B14F-4D97-AF65-F5344CB8AC3E}">
        <p14:creationId xmlns:p14="http://schemas.microsoft.com/office/powerpoint/2010/main" val="28098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Third Party Data Providers in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ADO.NET driver for MySQL (Connect/NET)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https://www.mysql.com/products/connector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Supports Entity Framework</a:t>
            </a:r>
            <a:endParaRPr lang="en-US" dirty="0" smtClean="0"/>
          </a:p>
          <a:p>
            <a:r>
              <a:rPr lang="en-US" dirty="0" smtClean="0"/>
              <a:t>Oracle Data Provider for .NET (ODP.NET)</a:t>
            </a:r>
          </a:p>
          <a:p>
            <a:r>
              <a:rPr lang="en-US" dirty="0" smtClean="0"/>
              <a:t>DotNet Provider for Postgrace SQL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6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ADO.NET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4705351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Retrieving data in connected model</a:t>
            </a:r>
            <a:endParaRPr lang="en-US" dirty="0" smtClean="0"/>
          </a:p>
          <a:p>
            <a:pPr marL="630237" lvl="1" indent="-342900">
              <a:buAutoNum type="arabicPeriod"/>
            </a:pPr>
            <a:r>
              <a:rPr lang="en-US" dirty="0" smtClean="0"/>
              <a:t>Open a connection (SqlConnection)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Execute Command (SqlCommand)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Process the resultset of the query by using Reader (SqlReader)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Close the Reader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Close the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2" y="962025"/>
            <a:ext cx="3343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ADO.NET 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4705351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Disconnected model – Data is cached in dataset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Open a connection (SqlConnection)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Fill Dataset (using SqlAdapter)</a:t>
            </a:r>
          </a:p>
          <a:p>
            <a:pPr marL="630237" lvl="1" indent="-342900">
              <a:buFont typeface="Arial" panose="020B0604020202020204" pitchFamily="34" charset="0"/>
              <a:buAutoNum type="arabicPeriod"/>
            </a:pPr>
            <a:r>
              <a:rPr lang="en-US" dirty="0"/>
              <a:t>Close the Connection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Modify the Dataset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Open Connection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Update Changes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Close Connection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861102"/>
            <a:ext cx="20383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ADO.NET LINQ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4705351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LINQ to SQL is ORM Framework for SQL server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Create Object model mappings to Database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Open a Data Context</a:t>
            </a:r>
          </a:p>
          <a:p>
            <a:pPr marL="630237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Retrieve data using LINQ/ modify the tables in data context</a:t>
            </a:r>
            <a:endParaRPr lang="en-US" dirty="0"/>
          </a:p>
          <a:p>
            <a:pPr marL="630237" lvl="1" indent="-342900">
              <a:buAutoNum type="arabicPeriod"/>
            </a:pPr>
            <a:r>
              <a:rPr lang="en-US" dirty="0" smtClean="0"/>
              <a:t>Persist the data context changes into the DB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Connection is auto-closed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994452"/>
            <a:ext cx="2438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SQLClient Data Provider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SQLClient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r>
              <a:rPr lang="en-US" dirty="0" smtClean="0"/>
              <a:t>Connection</a:t>
            </a:r>
            <a:endParaRPr lang="en-US" dirty="0" smtClean="0"/>
          </a:p>
          <a:p>
            <a:pPr lvl="1"/>
            <a:r>
              <a:rPr lang="en-US" dirty="0" smtClean="0"/>
              <a:t>Establish database connection to SQL Server</a:t>
            </a:r>
          </a:p>
          <a:p>
            <a:r>
              <a:rPr lang="en-US" dirty="0" smtClean="0"/>
              <a:t>SqlCommand</a:t>
            </a:r>
            <a:endParaRPr lang="en-US" dirty="0"/>
          </a:p>
          <a:p>
            <a:pPr lvl="1"/>
            <a:r>
              <a:rPr lang="en-US" dirty="0" smtClean="0"/>
              <a:t>Executes Sql commands on SQL Server through an established connection</a:t>
            </a:r>
          </a:p>
          <a:p>
            <a:pPr lvl="1"/>
            <a:r>
              <a:rPr lang="en-US" dirty="0" smtClean="0"/>
              <a:t>Could accept parameters (SqlParameter)</a:t>
            </a:r>
          </a:p>
          <a:p>
            <a:r>
              <a:rPr lang="en-US" dirty="0" smtClean="0"/>
              <a:t>SqlDataReader</a:t>
            </a:r>
            <a:endParaRPr lang="en-US" dirty="0"/>
          </a:p>
          <a:p>
            <a:pPr lvl="1"/>
            <a:r>
              <a:rPr lang="en-US" dirty="0" smtClean="0"/>
              <a:t>Retrieves data(recordset) from Sql Server as a result of Sql query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/>
          <a:lstStyle/>
          <a:p>
            <a:r>
              <a:rPr lang="en-US" dirty="0" smtClean="0"/>
              <a:t>Data Access Models – Connected, Disconnected and ORM</a:t>
            </a:r>
          </a:p>
          <a:p>
            <a:r>
              <a:rPr lang="en-US" dirty="0" smtClean="0"/>
              <a:t>ADO.Net Architecture and Providers</a:t>
            </a:r>
          </a:p>
          <a:p>
            <a:r>
              <a:rPr lang="en-US" dirty="0" smtClean="0"/>
              <a:t>Accessing SQL Server (Connected Model)</a:t>
            </a:r>
          </a:p>
          <a:p>
            <a:r>
              <a:rPr lang="en-US" dirty="0" smtClean="0"/>
              <a:t>Accessing Other databases</a:t>
            </a:r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SqlConnection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r>
              <a:rPr lang="en-US" dirty="0" smtClean="0"/>
              <a:t>Connection holds connection to SQL Server database </a:t>
            </a:r>
            <a:endParaRPr lang="en-US" dirty="0" smtClean="0"/>
          </a:p>
          <a:p>
            <a:pPr lvl="1"/>
            <a:r>
              <a:rPr lang="en-US" dirty="0" smtClean="0"/>
              <a:t>Requires valid connection string </a:t>
            </a:r>
          </a:p>
          <a:p>
            <a:r>
              <a:rPr lang="en-US" dirty="0" smtClean="0"/>
              <a:t>ConnecionString Example</a:t>
            </a:r>
            <a:endParaRPr lang="en-US" dirty="0"/>
          </a:p>
          <a:p>
            <a:pPr lvl="1"/>
            <a:r>
              <a:rPr lang="en-US" dirty="0" smtClean="0"/>
              <a:t>DataSource=(local)\SQLEXPRESS; Initial Catalog=Northwind; Integrated Security=SSPI;</a:t>
            </a:r>
          </a:p>
          <a:p>
            <a:r>
              <a:rPr lang="en-US" dirty="0" smtClean="0"/>
              <a:t>Connection to SQL Server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300412"/>
            <a:ext cx="5353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Database connection string</a:t>
            </a:r>
            <a:endParaRPr lang="en-US" dirty="0" smtClean="0"/>
          </a:p>
          <a:p>
            <a:pPr lvl="1"/>
            <a:r>
              <a:rPr lang="en-US" dirty="0" smtClean="0"/>
              <a:t>Defines the parameters needed to establish the connection with database</a:t>
            </a:r>
          </a:p>
          <a:p>
            <a:r>
              <a:rPr lang="en-US" dirty="0" smtClean="0"/>
              <a:t>Main parameters for SQL Connection</a:t>
            </a:r>
            <a:endParaRPr lang="en-US" dirty="0"/>
          </a:p>
          <a:p>
            <a:pPr lvl="1"/>
            <a:r>
              <a:rPr lang="en-US" dirty="0" smtClean="0"/>
              <a:t>Provider – Name of the DB provider</a:t>
            </a:r>
          </a:p>
          <a:p>
            <a:pPr lvl="1"/>
            <a:r>
              <a:rPr lang="en-US" dirty="0" smtClean="0"/>
              <a:t>DataSource/Server – server name/IP address + database instance name</a:t>
            </a:r>
          </a:p>
          <a:p>
            <a:pPr lvl="1"/>
            <a:r>
              <a:rPr lang="en-US" dirty="0" smtClean="0"/>
              <a:t>Database/ Initial catalog – database name</a:t>
            </a:r>
          </a:p>
          <a:p>
            <a:pPr lvl="1"/>
            <a:r>
              <a:rPr lang="en-US" dirty="0" smtClean="0"/>
              <a:t>UserId/Password - Credentials</a:t>
            </a:r>
          </a:p>
        </p:txBody>
      </p:sp>
    </p:spTree>
    <p:extLst>
      <p:ext uri="{BB962C8B-B14F-4D97-AF65-F5344CB8AC3E}">
        <p14:creationId xmlns:p14="http://schemas.microsoft.com/office/powerpoint/2010/main" val="35178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Main parameters for SQL connection</a:t>
            </a:r>
            <a:endParaRPr lang="en-US" dirty="0" smtClean="0"/>
          </a:p>
          <a:p>
            <a:pPr lvl="1"/>
            <a:r>
              <a:rPr lang="en-US" dirty="0" smtClean="0"/>
              <a:t>AttachDBFileName</a:t>
            </a:r>
            <a:r>
              <a:rPr lang="en-US" dirty="0"/>
              <a:t> </a:t>
            </a:r>
            <a:r>
              <a:rPr lang="en-US" dirty="0" smtClean="0"/>
              <a:t>= somedb_mdf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Attaches a local database file for startup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Supported by SQL Express only</a:t>
            </a:r>
            <a:endParaRPr lang="en-US" sz="1800" dirty="0" smtClean="0"/>
          </a:p>
          <a:p>
            <a:r>
              <a:rPr lang="en-US" dirty="0" smtClean="0"/>
              <a:t>Server=Server_name\database_instance or “.” or (local) or “some_server”</a:t>
            </a:r>
          </a:p>
          <a:p>
            <a:r>
              <a:rPr lang="en-US" dirty="0" smtClean="0"/>
              <a:t>Database instance is “MSSQL” or “SQLEXPRESS” or other SQL Server instance name</a:t>
            </a:r>
          </a:p>
          <a:p>
            <a:r>
              <a:rPr lang="en-US" dirty="0" smtClean="0"/>
              <a:t>Integrated Security=true/false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/>
              <a:t>S</a:t>
            </a:r>
            <a:r>
              <a:rPr lang="en-US" dirty="0" smtClean="0"/>
              <a:t>qlconnection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Explicitly opening and closing connection</a:t>
            </a:r>
            <a:endParaRPr lang="en-US" dirty="0" smtClean="0"/>
          </a:p>
          <a:p>
            <a:pPr lvl="1"/>
            <a:r>
              <a:rPr lang="en-US" dirty="0" smtClean="0"/>
              <a:t>Open(), Close() methods</a:t>
            </a:r>
          </a:p>
          <a:p>
            <a:pPr lvl="1"/>
            <a:r>
              <a:rPr lang="en-US" dirty="0" smtClean="0"/>
              <a:t>Works through the connection pool</a:t>
            </a:r>
          </a:p>
          <a:p>
            <a:r>
              <a:rPr lang="en-US" dirty="0" smtClean="0"/>
              <a:t>Implicitly opening </a:t>
            </a:r>
            <a:r>
              <a:rPr lang="en-US" dirty="0"/>
              <a:t>and closing connection</a:t>
            </a:r>
          </a:p>
          <a:p>
            <a:pPr lvl="1"/>
            <a:r>
              <a:rPr lang="en-US" dirty="0"/>
              <a:t>Done automatically by DataAdapters, DataContexts, and ObjectContexts</a:t>
            </a:r>
          </a:p>
          <a:p>
            <a:r>
              <a:rPr lang="en-US" dirty="0" smtClean="0"/>
              <a:t>Connections are Idisposable objects</a:t>
            </a:r>
          </a:p>
          <a:p>
            <a:pPr lvl="1"/>
            <a:r>
              <a:rPr lang="en-US" dirty="0" smtClean="0"/>
              <a:t>Can be managed with using construct</a:t>
            </a:r>
          </a:p>
        </p:txBody>
      </p:sp>
    </p:spTree>
    <p:extLst>
      <p:ext uri="{BB962C8B-B14F-4D97-AF65-F5344CB8AC3E}">
        <p14:creationId xmlns:p14="http://schemas.microsoft.com/office/powerpoint/2010/main" val="414347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Sqlconnection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Opening Connection to SQL Server Database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876425"/>
            <a:ext cx="5457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8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ADO.Net classes for connected data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171575"/>
            <a:ext cx="5238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8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 Client and Connected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4705351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Retrieving data in connected data model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Open a Connection (SqlConnection)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Execute Command (SqlCommand)</a:t>
            </a:r>
          </a:p>
          <a:p>
            <a:pPr marL="630237" lvl="1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Process the resultset of query by using Data Reader (SqlDataReader</a:t>
            </a:r>
            <a:r>
              <a:rPr lang="en-US" dirty="0"/>
              <a:t>)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Close the Reader</a:t>
            </a:r>
          </a:p>
          <a:p>
            <a:pPr marL="630237" lvl="1" indent="-342900">
              <a:buAutoNum type="arabicPeriod"/>
            </a:pPr>
            <a:r>
              <a:rPr lang="en-US" dirty="0" smtClean="0"/>
              <a:t>Close the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876300"/>
            <a:ext cx="3314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Executes an SQL statement or a stored procedure </a:t>
            </a:r>
          </a:p>
          <a:p>
            <a:pPr lvl="1"/>
            <a:r>
              <a:rPr lang="en-US" dirty="0" smtClean="0"/>
              <a:t>More important properties</a:t>
            </a:r>
          </a:p>
          <a:p>
            <a:pPr lvl="1"/>
            <a:r>
              <a:rPr lang="en-US" dirty="0" smtClean="0"/>
              <a:t>Connection- gets/sets the SqlConnection of the command</a:t>
            </a:r>
          </a:p>
          <a:p>
            <a:pPr lvl="1"/>
            <a:r>
              <a:rPr lang="en-US" dirty="0" smtClean="0"/>
              <a:t>CommandType -  the type of command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CommandType.StoredProcedure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CommandType.TableDirect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CommandType.Text</a:t>
            </a:r>
            <a:endParaRPr lang="en-US" dirty="0" smtClean="0"/>
          </a:p>
          <a:p>
            <a:pPr lvl="1"/>
            <a:r>
              <a:rPr lang="en-US" dirty="0" smtClean="0"/>
              <a:t>CommandText – The body of the sql query or the name of stored procedure</a:t>
            </a:r>
          </a:p>
          <a:p>
            <a:pPr lvl="1"/>
            <a:r>
              <a:rPr lang="en-US" dirty="0" smtClean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872752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More important methods</a:t>
            </a:r>
          </a:p>
          <a:p>
            <a:pPr lvl="1"/>
            <a:r>
              <a:rPr lang="en-US" dirty="0" smtClean="0"/>
              <a:t>ExecuteScalar()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Returns a single value (the value in the first column of the first row  of the resultset)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The returned value is System.Object but can be  casted to the actual return type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CommathndType.Text</a:t>
            </a:r>
            <a:endParaRPr lang="en-US" dirty="0"/>
          </a:p>
          <a:p>
            <a:pPr lvl="1"/>
            <a:r>
              <a:rPr lang="en-US" dirty="0" smtClean="0"/>
              <a:t>ExecuteReader()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Returns </a:t>
            </a:r>
            <a:r>
              <a:rPr lang="en-US" sz="1800" dirty="0" smtClean="0"/>
              <a:t>SqlDataReader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It is a cursor over the  returned records (resultset)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Command Behavior – assign some options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532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More important methods</a:t>
            </a:r>
          </a:p>
          <a:p>
            <a:pPr lvl="1"/>
            <a:r>
              <a:rPr lang="en-US" dirty="0" smtClean="0"/>
              <a:t>ExecuteNonQuery()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Used for non-query SQL commands e.g. INSERT, DELETE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Returns the number of affected rows (int</a:t>
            </a:r>
            <a:endParaRPr lang="en-US" dirty="0" smtClean="0"/>
          </a:p>
          <a:p>
            <a:pPr lvl="1"/>
            <a:r>
              <a:rPr lang="en-US" dirty="0" smtClean="0"/>
              <a:t>ExecuteXmlReader()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Returns recordset as Xml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Returns XmlReader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Supported by SqlClientProvider only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43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Access Models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SqlDataReader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SqlDataReader retrieves a sequence of records (cursor)  returned as result of an SQL command</a:t>
            </a:r>
          </a:p>
          <a:p>
            <a:pPr lvl="1"/>
            <a:r>
              <a:rPr lang="en-US" dirty="0" smtClean="0"/>
              <a:t>Data is available for reading only (can’t be modified)</a:t>
            </a:r>
          </a:p>
          <a:p>
            <a:pPr lvl="1"/>
            <a:r>
              <a:rPr lang="en-US" dirty="0" smtClean="0"/>
              <a:t>Forward-only row processing ( no move back)</a:t>
            </a:r>
          </a:p>
          <a:p>
            <a:pPr lvl="1"/>
            <a:r>
              <a:rPr lang="en-US" dirty="0" smtClean="0"/>
              <a:t>Important properties and 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Read() – moves the cursor forward and returns false if there is no next record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Item(Indexer)- Retrieves value in the current record by given column name or index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Close()-Closes the cursor and releases resources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4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SqlCommand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990600"/>
            <a:ext cx="6224989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SqlDataReaderExample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047750"/>
            <a:ext cx="5610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62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Demo: Using SqlCommand and SqlDataReader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794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SqlParameter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What are SqlParameters?</a:t>
            </a:r>
          </a:p>
          <a:p>
            <a:pPr lvl="1"/>
            <a:r>
              <a:rPr lang="en-US" dirty="0" smtClean="0"/>
              <a:t>Sql queries and stored procedures can have input and output parameters </a:t>
            </a:r>
          </a:p>
          <a:p>
            <a:pPr lvl="1"/>
            <a:r>
              <a:rPr lang="en-US" dirty="0" smtClean="0"/>
              <a:t>Access through the parameter property of the SqlCommand class</a:t>
            </a:r>
          </a:p>
          <a:p>
            <a:pPr lvl="1"/>
            <a:r>
              <a:rPr lang="en-US" dirty="0" smtClean="0"/>
              <a:t>Important properties and 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ParameterName – Name of the parameter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DbType -  SQL Type (Nvarchar, TimeeStamp…)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Size – Size of the data type (if applicable)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Directioin – input/output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179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Parameterized Commands -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981074"/>
            <a:ext cx="7123303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Primary key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Retrieval of an automatically generated primary key is specific to each database server</a:t>
            </a:r>
          </a:p>
          <a:p>
            <a:r>
              <a:rPr lang="en-US" dirty="0" smtClean="0"/>
              <a:t>In SQL Server, IDENTITY column is used </a:t>
            </a:r>
          </a:p>
          <a:p>
            <a:pPr lvl="1"/>
            <a:r>
              <a:rPr lang="en-US" dirty="0" smtClean="0"/>
              <a:t>Obtained by executing following query</a:t>
            </a:r>
          </a:p>
          <a:p>
            <a:pPr marL="287337" lvl="1" indent="0">
              <a:buNone/>
            </a:pPr>
            <a:r>
              <a:rPr lang="en-US" dirty="0"/>
              <a:t>	</a:t>
            </a:r>
            <a:r>
              <a:rPr lang="en-US" dirty="0" smtClean="0"/>
              <a:t>	Select @@</a:t>
            </a:r>
          </a:p>
          <a:p>
            <a:pPr lvl="1"/>
            <a:r>
              <a:rPr lang="en-US" dirty="0" smtClean="0"/>
              <a:t>Example of obtaining an automatically generated primary key in ADO.NET-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4" y="3271837"/>
            <a:ext cx="5956859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50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Demo: Parametetized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3252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Connectin</a:t>
            </a:r>
            <a:r>
              <a:rPr lang="en-US" sz="3200" dirty="0" smtClean="0"/>
              <a:t>g to Non-Microsoft Databases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626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ADO.NET supports accessing various databases via their Data Providers:</a:t>
            </a:r>
          </a:p>
          <a:p>
            <a:pPr lvl="1"/>
            <a:r>
              <a:rPr lang="en-US" dirty="0" smtClean="0"/>
              <a:t>OLE DB- Supported internally in ADO.NET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Access any OLEDB –compliant data source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E.g. MS-Access,MS-Excel, MS-Project, MS-Exchange, Windows Active Directory, text files..</a:t>
            </a:r>
            <a:endParaRPr lang="en-US" sz="1800" dirty="0"/>
          </a:p>
          <a:p>
            <a:pPr lvl="1"/>
            <a:r>
              <a:rPr lang="en-US" dirty="0" smtClean="0"/>
              <a:t>Oracle – supported internally in ADO.NET</a:t>
            </a:r>
          </a:p>
          <a:p>
            <a:pPr lvl="1"/>
            <a:r>
              <a:rPr lang="en-US" dirty="0" smtClean="0"/>
              <a:t>MySQL – third party data provider</a:t>
            </a:r>
          </a:p>
          <a:p>
            <a:pPr lvl="1"/>
            <a:r>
              <a:rPr lang="en-US" dirty="0" smtClean="0"/>
              <a:t>PostgraceSQL - </a:t>
            </a:r>
            <a:r>
              <a:rPr lang="en-US" dirty="0"/>
              <a:t>third party data </a:t>
            </a:r>
            <a:r>
              <a:rPr lang="en-US" dirty="0" smtClean="0"/>
              <a:t>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Data Access Model</a:t>
            </a:r>
          </a:p>
          <a:p>
            <a:pPr lvl="1"/>
            <a:r>
              <a:rPr lang="en-US" dirty="0" smtClean="0"/>
              <a:t>Applicable to an environment where the database is constantly available</a:t>
            </a:r>
          </a:p>
          <a:p>
            <a:pPr lvl="1"/>
            <a:r>
              <a:rPr lang="en-US" dirty="0" smtClean="0"/>
              <a:t>Too much effort to issue commands by hand</a:t>
            </a:r>
          </a:p>
          <a:p>
            <a:pPr marL="287337" lvl="1" indent="0">
              <a:buNone/>
            </a:pPr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857499"/>
            <a:ext cx="5789613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ADO.NET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ADO.NET Data Providers implements the following interfaces</a:t>
            </a:r>
          </a:p>
          <a:p>
            <a:pPr lvl="1"/>
            <a:r>
              <a:rPr lang="en-US" dirty="0" smtClean="0"/>
              <a:t>IDbConnection</a:t>
            </a:r>
          </a:p>
          <a:p>
            <a:pPr lvl="1"/>
            <a:r>
              <a:rPr lang="en-US" dirty="0" smtClean="0"/>
              <a:t>IDbCommand, IDataParameter</a:t>
            </a:r>
            <a:endParaRPr lang="en-US" dirty="0"/>
          </a:p>
          <a:p>
            <a:pPr lvl="1"/>
            <a:r>
              <a:rPr lang="en-US" dirty="0" smtClean="0"/>
              <a:t>IDataReader</a:t>
            </a:r>
          </a:p>
          <a:p>
            <a:pPr lvl="1"/>
            <a:r>
              <a:rPr lang="en-US" dirty="0" smtClean="0"/>
              <a:t>IDataAdapter</a:t>
            </a:r>
          </a:p>
        </p:txBody>
      </p:sp>
    </p:spTree>
    <p:extLst>
      <p:ext uri="{BB962C8B-B14F-4D97-AF65-F5344CB8AC3E}">
        <p14:creationId xmlns:p14="http://schemas.microsoft.com/office/powerpoint/2010/main" val="2526767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ADO.NET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ADO.NET provides following base classes</a:t>
            </a:r>
          </a:p>
          <a:p>
            <a:pPr lvl="1"/>
            <a:r>
              <a:rPr lang="en-US" dirty="0" smtClean="0"/>
              <a:t>DbConnection</a:t>
            </a:r>
          </a:p>
          <a:p>
            <a:pPr lvl="1"/>
            <a:r>
              <a:rPr lang="en-US" dirty="0" smtClean="0"/>
              <a:t>DbCommand, DbParameter</a:t>
            </a:r>
            <a:endParaRPr lang="en-US" dirty="0"/>
          </a:p>
          <a:p>
            <a:pPr lvl="1"/>
            <a:r>
              <a:rPr lang="en-US" dirty="0" smtClean="0"/>
              <a:t>DbDataReader</a:t>
            </a:r>
          </a:p>
          <a:p>
            <a:pPr lvl="1"/>
            <a:r>
              <a:rPr lang="en-US" dirty="0" smtClean="0"/>
              <a:t>DbTransaction</a:t>
            </a:r>
          </a:p>
          <a:p>
            <a:pPr lvl="1"/>
            <a:r>
              <a:rPr lang="en-US" dirty="0" smtClean="0"/>
              <a:t>DbParameterCollection</a:t>
            </a:r>
          </a:p>
          <a:p>
            <a:pPr lvl="1"/>
            <a:r>
              <a:rPr lang="en-US" dirty="0" smtClean="0"/>
              <a:t>DbDataAdapter</a:t>
            </a:r>
          </a:p>
          <a:p>
            <a:pPr lvl="1"/>
            <a:r>
              <a:rPr lang="en-US" dirty="0" smtClean="0"/>
              <a:t>DbCommandBuilder</a:t>
            </a:r>
          </a:p>
          <a:p>
            <a:pPr lvl="1"/>
            <a:r>
              <a:rPr lang="en-US" dirty="0" smtClean="0"/>
              <a:t>DbConnectionStringBuilder</a:t>
            </a:r>
          </a:p>
          <a:p>
            <a:pPr lvl="1"/>
            <a:r>
              <a:rPr lang="en-US" dirty="0" smtClean="0"/>
              <a:t>DbDataPermission</a:t>
            </a:r>
          </a:p>
        </p:txBody>
      </p:sp>
    </p:spTree>
    <p:extLst>
      <p:ext uri="{BB962C8B-B14F-4D97-AF65-F5344CB8AC3E}">
        <p14:creationId xmlns:p14="http://schemas.microsoft.com/office/powerpoint/2010/main" val="4213925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OLDDBDataProvider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OleDbConnection – Establishes a connection to an OLEDB data source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OleDbCommand </a:t>
            </a:r>
            <a:r>
              <a:rPr lang="en-US" dirty="0"/>
              <a:t>– </a:t>
            </a:r>
            <a:r>
              <a:rPr lang="en-US" dirty="0" smtClean="0"/>
              <a:t>Executes an SQL commands throuogh an OLEDB connection to DB</a:t>
            </a:r>
          </a:p>
          <a:p>
            <a:r>
              <a:rPr lang="en-US" dirty="0" smtClean="0"/>
              <a:t>OleDbParameter – parameter for a command</a:t>
            </a:r>
          </a:p>
          <a:p>
            <a:r>
              <a:rPr lang="en-US" dirty="0" smtClean="0"/>
              <a:t>OleDbDataReader – to retrieve data from command, executed through OLEDB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604962"/>
            <a:ext cx="54197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36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Connecting to OLEDB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MS-Access Db – c:\Library.mdb</a:t>
            </a:r>
          </a:p>
          <a:p>
            <a:r>
              <a:rPr lang="en-US" dirty="0" smtClean="0"/>
              <a:t>We have the table – Users</a:t>
            </a:r>
          </a:p>
          <a:p>
            <a:r>
              <a:rPr lang="en-US" dirty="0" smtClean="0"/>
              <a:t>We use “Microsoft Jet 4.0 Provider” to connect in ADO.NET through OLEDB</a:t>
            </a:r>
          </a:p>
          <a:p>
            <a:r>
              <a:rPr lang="en-US" dirty="0" smtClean="0"/>
              <a:t>We create a connection string component -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243262"/>
            <a:ext cx="52101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63" y="2738437"/>
            <a:ext cx="3012102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Connecting to MS-Access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33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Prashant Kulkarni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+91 9890913122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</a:t>
              </a:r>
              <a:r>
                <a:rPr lang="en-US" sz="900" dirty="0"/>
                <a:t>20 66046341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Prashant.kulkarni@xoriant.com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Disconnected Data Access Model</a:t>
            </a:r>
          </a:p>
          <a:p>
            <a:pPr lvl="1"/>
            <a:r>
              <a:rPr lang="en-US" dirty="0" smtClean="0"/>
              <a:t>A subset of the Central database is copied locally at the client and he works with the copy</a:t>
            </a:r>
          </a:p>
          <a:p>
            <a:pPr lvl="1"/>
            <a:r>
              <a:rPr lang="en-US" dirty="0" smtClean="0"/>
              <a:t>Database synchronization is done offline</a:t>
            </a:r>
          </a:p>
          <a:p>
            <a:pPr lvl="1"/>
            <a:r>
              <a:rPr lang="en-US" dirty="0" smtClean="0"/>
              <a:t>SDK, compilers, tools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057524"/>
            <a:ext cx="6167438" cy="17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ORM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ORM Data Access Model</a:t>
            </a:r>
          </a:p>
          <a:p>
            <a:pPr lvl="1"/>
            <a:r>
              <a:rPr lang="en-US" dirty="0" smtClean="0"/>
              <a:t>Maps database tables to classes and objects</a:t>
            </a:r>
          </a:p>
          <a:p>
            <a:pPr lvl="1"/>
            <a:r>
              <a:rPr lang="en-US" dirty="0" smtClean="0"/>
              <a:t>Objects can be automatically persisted in the database</a:t>
            </a:r>
          </a:p>
          <a:p>
            <a:pPr lvl="1"/>
            <a:r>
              <a:rPr lang="en-US" dirty="0" smtClean="0"/>
              <a:t>Can operate in both connected and disconnected modes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2881312"/>
            <a:ext cx="6755723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en-US" dirty="0" smtClean="0"/>
              <a:t>Model: Benefits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ORM model benefits</a:t>
            </a:r>
          </a:p>
          <a:p>
            <a:pPr lvl="1"/>
            <a:r>
              <a:rPr lang="en-US" dirty="0" smtClean="0"/>
              <a:t>Increased productivity: Writing less code</a:t>
            </a:r>
          </a:p>
          <a:p>
            <a:pPr lvl="1"/>
            <a:r>
              <a:rPr lang="en-US" dirty="0" smtClean="0"/>
              <a:t>Use Objects with associations instead of tables and SQL commands</a:t>
            </a:r>
          </a:p>
          <a:p>
            <a:pPr lvl="1"/>
            <a:r>
              <a:rPr lang="en-US" dirty="0" smtClean="0"/>
              <a:t>Integrated Object Query mechanism</a:t>
            </a:r>
          </a:p>
          <a:p>
            <a:r>
              <a:rPr lang="en-US" dirty="0"/>
              <a:t>ORM model </a:t>
            </a:r>
            <a:r>
              <a:rPr lang="en-US" dirty="0" smtClean="0"/>
              <a:t>drawbacks</a:t>
            </a:r>
            <a:endParaRPr lang="en-US" dirty="0"/>
          </a:p>
          <a:p>
            <a:pPr lvl="1"/>
            <a:r>
              <a:rPr lang="en-US" dirty="0" smtClean="0"/>
              <a:t>Less flexibility: SQL is automatically generated</a:t>
            </a:r>
            <a:endParaRPr lang="en-US" dirty="0"/>
          </a:p>
          <a:p>
            <a:pPr lvl="1"/>
            <a:r>
              <a:rPr lang="en-US" dirty="0" smtClean="0"/>
              <a:t>Performance issues (sometimes)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ADO.NET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81" y="986631"/>
            <a:ext cx="6420644" cy="40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Why ADO.NET?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ADO.NET is standard class library for accessing database, processing data and XML</a:t>
            </a:r>
          </a:p>
          <a:p>
            <a:pPr lvl="1"/>
            <a:r>
              <a:rPr lang="en-US" dirty="0" smtClean="0"/>
              <a:t>An API for working with data in .NET</a:t>
            </a:r>
          </a:p>
          <a:p>
            <a:pPr lvl="1"/>
            <a:r>
              <a:rPr lang="en-US" dirty="0" smtClean="0"/>
              <a:t>Supports connected, disconnected and ORM data models</a:t>
            </a:r>
          </a:p>
          <a:p>
            <a:pPr lvl="1"/>
            <a:r>
              <a:rPr lang="en-US" dirty="0" smtClean="0"/>
              <a:t>Excellent integration with LINQ, XML and WCF</a:t>
            </a:r>
          </a:p>
          <a:p>
            <a:pPr lvl="1"/>
            <a:r>
              <a:rPr lang="en-US" dirty="0" smtClean="0"/>
              <a:t>Allows executing SQL in RDBMS systems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smtClean="0"/>
              <a:t>DB connections, data readers, db commands</a:t>
            </a:r>
          </a:p>
          <a:p>
            <a:pPr lvl="1"/>
            <a:r>
              <a:rPr lang="en-US" dirty="0" smtClean="0"/>
              <a:t>Supports the ORM approach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LINQ-to-SQL and ADO.NET Entity Framework</a:t>
            </a:r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510</TotalTime>
  <Words>1490</Words>
  <Application>Microsoft Office PowerPoint</Application>
  <PresentationFormat>On-screen Show (16:9)</PresentationFormat>
  <Paragraphs>313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ＭＳ Ｐゴシック</vt:lpstr>
      <vt:lpstr>Arial</vt:lpstr>
      <vt:lpstr>Calibri</vt:lpstr>
      <vt:lpstr>Xoriant Presentation template Light_Headings_v1</vt:lpstr>
      <vt:lpstr>Data Access with ADO.NET</vt:lpstr>
      <vt:lpstr>Agenda </vt:lpstr>
      <vt:lpstr>PowerPoint Presentation</vt:lpstr>
      <vt:lpstr>Connected Model</vt:lpstr>
      <vt:lpstr>Disconnected Model</vt:lpstr>
      <vt:lpstr>ORM Model</vt:lpstr>
      <vt:lpstr>ORM Model: Benefits and Problems</vt:lpstr>
      <vt:lpstr>ADO.NET Architecture</vt:lpstr>
      <vt:lpstr>Why ADO.NET?</vt:lpstr>
      <vt:lpstr>Namespaces in ADO.NET?</vt:lpstr>
      <vt:lpstr>Components of ADO.NET?</vt:lpstr>
      <vt:lpstr>Data Providers in ADO.NET</vt:lpstr>
      <vt:lpstr>Data Providers in ADO.NET</vt:lpstr>
      <vt:lpstr>Third Party Data Providers in ADO.NET</vt:lpstr>
      <vt:lpstr>ADO.NET connected model</vt:lpstr>
      <vt:lpstr>ADO.NET disconnected model</vt:lpstr>
      <vt:lpstr>ADO.NET LINQ to SQL</vt:lpstr>
      <vt:lpstr>PowerPoint Presentation</vt:lpstr>
      <vt:lpstr>SQLClient Data Provider</vt:lpstr>
      <vt:lpstr>SqlConnection class</vt:lpstr>
      <vt:lpstr>Connection String</vt:lpstr>
      <vt:lpstr>Connection String</vt:lpstr>
      <vt:lpstr>Working with Sqlconnection</vt:lpstr>
      <vt:lpstr>Sqlconnection Example</vt:lpstr>
      <vt:lpstr>ADO.Net classes for connected data model</vt:lpstr>
      <vt:lpstr>SQL Client and Connected Data Model</vt:lpstr>
      <vt:lpstr>SqlCommand</vt:lpstr>
      <vt:lpstr>SqlCommand</vt:lpstr>
      <vt:lpstr>SqlCommand</vt:lpstr>
      <vt:lpstr>SqlDataReader Class</vt:lpstr>
      <vt:lpstr>SqlCommand Example</vt:lpstr>
      <vt:lpstr>SqlDataReaderExample</vt:lpstr>
      <vt:lpstr>Demo: Using SqlCommand and SqlDataReader</vt:lpstr>
      <vt:lpstr>SqlParameter Class</vt:lpstr>
      <vt:lpstr>Parameterized Commands - Example</vt:lpstr>
      <vt:lpstr>Primary key retrieval</vt:lpstr>
      <vt:lpstr>Demo: Parametetized Queries</vt:lpstr>
      <vt:lpstr>PowerPoint Presentation</vt:lpstr>
      <vt:lpstr>Connecting to Non-Microsoft Databases</vt:lpstr>
      <vt:lpstr>ADO.NET Data Interfaces</vt:lpstr>
      <vt:lpstr>ADO.NET Base Classes</vt:lpstr>
      <vt:lpstr>OLDDBDataProvider</vt:lpstr>
      <vt:lpstr>Connecting to OLEDB - Example</vt:lpstr>
      <vt:lpstr>Demo: Connecting to MS-Access Database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Prashant Kulkarni</cp:lastModifiedBy>
  <cp:revision>295</cp:revision>
  <dcterms:created xsi:type="dcterms:W3CDTF">2015-12-01T06:56:46Z</dcterms:created>
  <dcterms:modified xsi:type="dcterms:W3CDTF">2016-10-21T00:36:15Z</dcterms:modified>
</cp:coreProperties>
</file>