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65" r:id="rId4"/>
    <p:sldId id="267" r:id="rId5"/>
    <p:sldId id="268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26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100" d="100"/>
          <a:sy n="100" d="100"/>
        </p:scale>
        <p:origin x="54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1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Error &amp; Exception Handling in C#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October 21, </a:t>
            </a:r>
            <a:r>
              <a:rPr lang="en-US" sz="1600" dirty="0" smtClean="0"/>
              <a:t>2016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Exception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no suitable handler (catch clause) was found, the exception is passed to the calling method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94016" y="1372671"/>
            <a:ext cx="34067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void function2()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try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Function1();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catch(Exception3 ex3)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catch(Exception2 ex4)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catch(Exception ex)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10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Unhandled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no error handler is found the application terminates</a:t>
            </a:r>
          </a:p>
          <a:p>
            <a:pPr lvl="1"/>
            <a:r>
              <a:rPr lang="en-US" altLang="en-US" dirty="0"/>
              <a:t>Control is passed back to Windows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7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Must be associated with a </a:t>
            </a:r>
            <a:r>
              <a:rPr lang="en-US" altLang="en-US" i="1" dirty="0"/>
              <a:t>try </a:t>
            </a:r>
            <a:r>
              <a:rPr lang="en-US" altLang="en-US" dirty="0" smtClean="0"/>
              <a:t>block</a:t>
            </a:r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i="1" dirty="0"/>
              <a:t>try </a:t>
            </a:r>
            <a:r>
              <a:rPr lang="en-US" altLang="en-US" dirty="0"/>
              <a:t>block may have only one </a:t>
            </a:r>
            <a:r>
              <a:rPr lang="en-US" altLang="en-US" i="1" dirty="0"/>
              <a:t>finally </a:t>
            </a:r>
            <a:r>
              <a:rPr lang="en-US" altLang="en-US" dirty="0" smtClean="0"/>
              <a:t>block</a:t>
            </a:r>
            <a:endParaRPr lang="en-US" altLang="en-US" dirty="0"/>
          </a:p>
          <a:p>
            <a:r>
              <a:rPr lang="en-US" altLang="en-US" i="1" dirty="0"/>
              <a:t>finally </a:t>
            </a:r>
            <a:r>
              <a:rPr lang="en-US" altLang="en-US" dirty="0"/>
              <a:t>block </a:t>
            </a:r>
            <a:r>
              <a:rPr lang="en-US" altLang="en-US" i="1" u="sng" dirty="0"/>
              <a:t>always</a:t>
            </a:r>
            <a:r>
              <a:rPr lang="en-US" altLang="en-US" dirty="0"/>
              <a:t> gets executed</a:t>
            </a:r>
          </a:p>
          <a:p>
            <a:pPr lvl="1"/>
            <a:r>
              <a:rPr lang="en-US" altLang="en-US" dirty="0"/>
              <a:t>The appropriate </a:t>
            </a:r>
            <a:r>
              <a:rPr lang="en-US" altLang="en-US" i="1" dirty="0"/>
              <a:t>catch</a:t>
            </a:r>
            <a:r>
              <a:rPr lang="en-US" altLang="en-US" dirty="0"/>
              <a:t> clause is executed </a:t>
            </a:r>
            <a:r>
              <a:rPr lang="en-US" altLang="en-US" dirty="0" smtClean="0"/>
              <a:t>first</a:t>
            </a:r>
          </a:p>
          <a:p>
            <a:pPr lvl="1"/>
            <a:endParaRPr lang="en-US" altLang="en-US" sz="2000" dirty="0"/>
          </a:p>
          <a:p>
            <a:r>
              <a:rPr lang="en-US" altLang="en-US" dirty="0" smtClean="0">
                <a:solidFill>
                  <a:srgbClr val="FF0000"/>
                </a:solidFill>
              </a:rPr>
              <a:t>Demo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finally Flow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763832"/>
            <a:ext cx="68484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2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Some Special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Unhandled Exception in a destructor</a:t>
            </a:r>
          </a:p>
          <a:p>
            <a:pPr lvl="1"/>
            <a:r>
              <a:rPr lang="en-US" altLang="en-US" dirty="0"/>
              <a:t>destructor stops executing, exception is discarded, base destructor is called</a:t>
            </a:r>
          </a:p>
          <a:p>
            <a:endParaRPr lang="en-US" altLang="en-US" dirty="0"/>
          </a:p>
          <a:p>
            <a:r>
              <a:rPr lang="en-US" altLang="en-US" dirty="0"/>
              <a:t>catch (with no parameter) will catch unmanaged exceptions from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Library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Feel free to use these:</a:t>
            </a:r>
          </a:p>
          <a:p>
            <a:pPr lvl="1"/>
            <a:r>
              <a:rPr lang="en-US" altLang="en-US" dirty="0" err="1"/>
              <a:t>ArithmeticException</a:t>
            </a:r>
            <a:endParaRPr lang="en-US" altLang="en-US" dirty="0"/>
          </a:p>
          <a:p>
            <a:pPr lvl="1"/>
            <a:r>
              <a:rPr lang="en-US" altLang="en-US" dirty="0" err="1"/>
              <a:t>ArrayTypeMismatchException</a:t>
            </a:r>
            <a:endParaRPr lang="en-US" altLang="en-US" dirty="0"/>
          </a:p>
          <a:p>
            <a:pPr lvl="1"/>
            <a:r>
              <a:rPr lang="en-US" altLang="en-US" dirty="0" err="1"/>
              <a:t>DivideByZeroException</a:t>
            </a:r>
            <a:endParaRPr lang="en-US" altLang="en-US" dirty="0"/>
          </a:p>
          <a:p>
            <a:pPr lvl="1"/>
            <a:r>
              <a:rPr lang="en-US" altLang="en-US" dirty="0" err="1"/>
              <a:t>IndexOutOfRangeException</a:t>
            </a:r>
            <a:endParaRPr lang="en-US" altLang="en-US" dirty="0"/>
          </a:p>
          <a:p>
            <a:pPr lvl="1"/>
            <a:r>
              <a:rPr lang="en-US" altLang="en-US" dirty="0" err="1"/>
              <a:t>InvalidCastException</a:t>
            </a:r>
            <a:endParaRPr lang="en-US" altLang="en-US" dirty="0"/>
          </a:p>
          <a:p>
            <a:pPr lvl="1"/>
            <a:r>
              <a:rPr lang="en-US" altLang="en-US" dirty="0" err="1"/>
              <a:t>NullReferenceException</a:t>
            </a:r>
            <a:endParaRPr lang="en-US" altLang="en-US" dirty="0"/>
          </a:p>
          <a:p>
            <a:pPr lvl="1"/>
            <a:r>
              <a:rPr lang="en-US" altLang="en-US" dirty="0" err="1"/>
              <a:t>OutOfMemoryException</a:t>
            </a:r>
            <a:endParaRPr lang="en-US" altLang="en-US" dirty="0"/>
          </a:p>
          <a:p>
            <a:pPr lvl="1"/>
            <a:r>
              <a:rPr lang="en-US" altLang="en-US" dirty="0" err="1"/>
              <a:t>OverflowException</a:t>
            </a:r>
            <a:endParaRPr lang="en-US" altLang="en-US" dirty="0"/>
          </a:p>
          <a:p>
            <a:pPr lvl="1"/>
            <a:r>
              <a:rPr lang="en-US" altLang="en-US" dirty="0" err="1"/>
              <a:t>StackOverflowException</a:t>
            </a:r>
            <a:endParaRPr lang="en-US" altLang="en-US" dirty="0"/>
          </a:p>
          <a:p>
            <a:pPr lvl="1"/>
            <a:r>
              <a:rPr lang="en-US" altLang="en-US" dirty="0" err="1"/>
              <a:t>TypeInitializationException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2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 err="1"/>
              <a:t>System.Exception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Message</a:t>
            </a:r>
          </a:p>
          <a:p>
            <a:pPr lvl="1"/>
            <a:r>
              <a:rPr lang="en-US" altLang="en-US" dirty="0"/>
              <a:t>string message associated with the exception</a:t>
            </a:r>
          </a:p>
          <a:p>
            <a:endParaRPr lang="en-US" altLang="en-US" dirty="0"/>
          </a:p>
          <a:p>
            <a:r>
              <a:rPr lang="en-US" altLang="en-US" dirty="0" err="1"/>
              <a:t>InnerException</a:t>
            </a:r>
            <a:endParaRPr lang="en-US" altLang="en-US" dirty="0"/>
          </a:p>
          <a:p>
            <a:pPr lvl="1"/>
            <a:r>
              <a:rPr lang="en-US" altLang="en-US" dirty="0"/>
              <a:t>If this exception was generated inside an exception handler, this refers to the original exception</a:t>
            </a:r>
          </a:p>
          <a:p>
            <a:endParaRPr lang="en-US" altLang="en-US" dirty="0"/>
          </a:p>
          <a:p>
            <a:r>
              <a:rPr lang="en-US" altLang="en-US" dirty="0"/>
              <a:t>Source</a:t>
            </a:r>
          </a:p>
          <a:p>
            <a:pPr lvl="1"/>
            <a:r>
              <a:rPr lang="en-US" altLang="en-US" dirty="0"/>
              <a:t>Refers to the source class</a:t>
            </a:r>
          </a:p>
          <a:p>
            <a:endParaRPr lang="en-US" altLang="en-US" dirty="0"/>
          </a:p>
          <a:p>
            <a:r>
              <a:rPr lang="en-US" altLang="en-US" dirty="0" err="1"/>
              <a:t>StackTrace</a:t>
            </a:r>
            <a:endParaRPr lang="en-US" altLang="en-US" dirty="0"/>
          </a:p>
          <a:p>
            <a:pPr lvl="1"/>
            <a:r>
              <a:rPr lang="en-US" altLang="en-US" dirty="0"/>
              <a:t>String representing the call stack, file and line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4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Breaking 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Debug | Exceptions (or Ctrl + Alt + E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exce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456975"/>
            <a:ext cx="3371112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9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Class discussion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8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Calibri" pitchFamily="34" charset="0"/>
                  <a:cs typeface="Arial" charset="0"/>
                </a:rPr>
                <a:t>Prashant Kulkarni</a:t>
              </a:r>
              <a:endParaRPr lang="en-US" sz="900" b="1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Technical Lead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+91 9890913122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</a:t>
              </a:r>
              <a:r>
                <a:rPr lang="en-US" sz="900" dirty="0"/>
                <a:t>20 66046341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Prashant.kulkarni@xoriant.com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/>
          <a:lstStyle/>
          <a:p>
            <a:r>
              <a:rPr lang="en-US" altLang="en-US" dirty="0" smtClean="0"/>
              <a:t>What is Exception?</a:t>
            </a:r>
          </a:p>
          <a:p>
            <a:r>
              <a:rPr lang="en-US" dirty="0" smtClean="0"/>
              <a:t>throw statement</a:t>
            </a:r>
          </a:p>
          <a:p>
            <a:r>
              <a:rPr lang="en-US" dirty="0" smtClean="0"/>
              <a:t>Exception class</a:t>
            </a:r>
          </a:p>
          <a:p>
            <a:r>
              <a:rPr lang="en-US" dirty="0" smtClean="0"/>
              <a:t>Application Exception</a:t>
            </a:r>
          </a:p>
          <a:p>
            <a:r>
              <a:rPr lang="en-US" dirty="0" smtClean="0"/>
              <a:t>Handling Exception </a:t>
            </a:r>
          </a:p>
          <a:p>
            <a:pPr lvl="1"/>
            <a:r>
              <a:rPr lang="en-US" dirty="0" smtClean="0"/>
              <a:t>Catch block</a:t>
            </a:r>
          </a:p>
          <a:p>
            <a:pPr lvl="1"/>
            <a:r>
              <a:rPr lang="en-US" dirty="0" smtClean="0"/>
              <a:t>Finally block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Exceptions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inherit from </a:t>
            </a:r>
            <a:r>
              <a:rPr lang="en-US" dirty="0" err="1" smtClean="0"/>
              <a:t>System.Exception</a:t>
            </a:r>
            <a:endParaRPr lang="en-US" dirty="0"/>
          </a:p>
          <a:p>
            <a:r>
              <a:rPr lang="en-US" dirty="0"/>
              <a:t>Standard error handling in C</a:t>
            </a:r>
            <a:r>
              <a:rPr lang="en-US" dirty="0" smtClean="0"/>
              <a:t>#</a:t>
            </a:r>
            <a:endParaRPr lang="en-US" dirty="0"/>
          </a:p>
          <a:p>
            <a:r>
              <a:rPr lang="en-US" dirty="0"/>
              <a:t>Are thrown when:</a:t>
            </a:r>
          </a:p>
          <a:p>
            <a:pPr lvl="1"/>
            <a:r>
              <a:rPr lang="en-US" dirty="0"/>
              <a:t>the code reaches a throw statement</a:t>
            </a:r>
          </a:p>
          <a:p>
            <a:pPr lvl="1"/>
            <a:r>
              <a:rPr lang="en-US" dirty="0"/>
              <a:t>System exceptions occur (such as divide by zero)</a:t>
            </a:r>
          </a:p>
          <a:p>
            <a:r>
              <a:rPr lang="en-US" dirty="0" smtClean="0"/>
              <a:t>No </a:t>
            </a:r>
            <a:r>
              <a:rPr lang="en-US" dirty="0"/>
              <a:t>checked exceptions or exception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throw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throw an instance of an exception:</a:t>
            </a:r>
          </a:p>
          <a:p>
            <a:pPr marL="0" indent="0">
              <a:buNone/>
            </a:pPr>
            <a:r>
              <a:rPr lang="en-US" dirty="0"/>
              <a:t>	throw(new </a:t>
            </a:r>
            <a:r>
              <a:rPr lang="en-US" dirty="0" err="1"/>
              <a:t>MyException</a:t>
            </a:r>
            <a:r>
              <a:rPr lang="en-US" dirty="0"/>
              <a:t>(“Error”));</a:t>
            </a:r>
          </a:p>
          <a:p>
            <a:endParaRPr lang="en-US" dirty="0"/>
          </a:p>
          <a:p>
            <a:r>
              <a:rPr lang="en-US" dirty="0"/>
              <a:t>May be used by itself only in a catch block:</a:t>
            </a:r>
          </a:p>
          <a:p>
            <a:pPr marL="0" indent="0">
              <a:buNone/>
            </a:pPr>
            <a:r>
              <a:rPr lang="en-US" dirty="0"/>
              <a:t>   catch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throw;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Creating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Inherits from </a:t>
            </a:r>
            <a:r>
              <a:rPr lang="en-US" dirty="0" err="1"/>
              <a:t>System.Exception</a:t>
            </a:r>
            <a:r>
              <a:rPr lang="en-US" dirty="0"/>
              <a:t> or a derived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6298" y="1735878"/>
            <a:ext cx="7151688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public class Exception1 :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System.Exception</a:t>
            </a:r>
            <a:r>
              <a:rPr lang="en-US" altLang="en-US" sz="1600" dirty="0">
                <a:latin typeface="Courier New" panose="02070309020205020404" pitchFamily="49" charset="0"/>
              </a:rPr>
              <a:t/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public Exception1(string message) : base(message){}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</a:rPr>
              <a:t>SomeException</a:t>
            </a:r>
            <a:r>
              <a:rPr lang="en-US" altLang="en-US" sz="1600" dirty="0">
                <a:latin typeface="Courier New" panose="02070309020205020404" pitchFamily="49" charset="0"/>
              </a:rPr>
              <a:t> : Exception1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SomeException</a:t>
            </a:r>
            <a:r>
              <a:rPr lang="en-US" altLang="en-US" sz="1600" dirty="0">
                <a:latin typeface="Courier New" panose="02070309020205020404" pitchFamily="49" charset="0"/>
              </a:rPr>
              <a:t>(string message) : base(message){}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84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 err="1"/>
              <a:t>ApplicationException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defined within an application should extend (inherit from) </a:t>
            </a:r>
            <a:r>
              <a:rPr lang="en-US" dirty="0" err="1"/>
              <a:t>System.ApplicationException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9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Catching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catch block is associated with a try </a:t>
            </a:r>
            <a:r>
              <a:rPr lang="en-US" dirty="0" smtClean="0"/>
              <a:t>block</a:t>
            </a:r>
            <a:endParaRPr lang="en-US" dirty="0"/>
          </a:p>
          <a:p>
            <a:r>
              <a:rPr lang="en-US" dirty="0"/>
              <a:t>A try block may have more than one catch </a:t>
            </a:r>
            <a:r>
              <a:rPr lang="en-US" dirty="0" smtClean="0"/>
              <a:t>block</a:t>
            </a:r>
            <a:endParaRPr lang="en-US" dirty="0"/>
          </a:p>
          <a:p>
            <a:r>
              <a:rPr lang="en-US" dirty="0"/>
              <a:t>catch blocks catch the exception type or any derived exception types passing through</a:t>
            </a:r>
          </a:p>
          <a:p>
            <a:pPr lvl="1"/>
            <a:r>
              <a:rPr lang="en-US" dirty="0"/>
              <a:t>catch blocks are searched in the order they appear in the code</a:t>
            </a:r>
          </a:p>
          <a:p>
            <a:pPr lvl="1"/>
            <a:r>
              <a:rPr lang="en-US" dirty="0"/>
              <a:t>catch blocks for specific types must come before the more general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An Empty catch clause will catch any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catch clauses don’t need a variable name</a:t>
            </a:r>
          </a:p>
          <a:p>
            <a:pPr lvl="1"/>
            <a:r>
              <a:rPr lang="en-US" dirty="0"/>
              <a:t>catch(Exception) is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catch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36725" y="892297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Wrong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38250" y="1387475"/>
            <a:ext cx="281305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void function1()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try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// code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catch(Exception ex)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catch(Exception1 ex)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73825" y="892297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65725" y="1387475"/>
            <a:ext cx="33845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void function1()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try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// code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catch(Exception1 ex)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catch(Exception ex)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endParaRPr lang="en-US" altLang="en-US" sz="1500" dirty="0">
              <a:latin typeface="Courier New" panose="02070309020205020404" pitchFamily="49" charset="0"/>
            </a:endParaRPr>
          </a:p>
          <a:p>
            <a:r>
              <a:rPr lang="en-US" altLang="en-US" sz="1500" dirty="0">
                <a:latin typeface="Courier New" panose="02070309020205020404" pitchFamily="49" charset="0"/>
              </a:rPr>
              <a:t>   // if no </a:t>
            </a:r>
            <a:r>
              <a:rPr lang="en-US" altLang="en-US" sz="1500" dirty="0" err="1">
                <a:latin typeface="Courier New" panose="02070309020205020404" pitchFamily="49" charset="0"/>
              </a:rPr>
              <a:t>rethrow</a:t>
            </a:r>
            <a:r>
              <a:rPr lang="en-US" altLang="en-US" sz="1500" dirty="0">
                <a:latin typeface="Courier New" panose="02070309020205020404" pitchFamily="49" charset="0"/>
              </a:rPr>
              <a:t> occurs</a:t>
            </a:r>
          </a:p>
          <a:p>
            <a:r>
              <a:rPr lang="en-US" altLang="en-US" sz="1500" dirty="0">
                <a:latin typeface="Courier New" panose="02070309020205020404" pitchFamily="49" charset="0"/>
              </a:rPr>
              <a:t>   // execution resumes here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1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altLang="en-US" dirty="0"/>
              <a:t>Exception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exception is passed up until a suitable handler is found</a:t>
            </a:r>
            <a:endParaRPr lang="en-US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8500" y="1397000"/>
            <a:ext cx="65849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void function1()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try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try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   throw(new </a:t>
            </a:r>
            <a:r>
              <a:rPr lang="en-US" altLang="en-US" sz="1500" dirty="0" err="1">
                <a:latin typeface="Courier New" panose="02070309020205020404" pitchFamily="49" charset="0"/>
              </a:rPr>
              <a:t>SomeOtherException</a:t>
            </a:r>
            <a:r>
              <a:rPr lang="en-US" altLang="en-US" sz="1500" dirty="0">
                <a:latin typeface="Courier New" panose="02070309020205020404" pitchFamily="49" charset="0"/>
              </a:rPr>
              <a:t>(“Error Message”));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catch(Exception1 ex)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{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catch(Exception2 ex)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   {</a:t>
            </a:r>
            <a:br>
              <a:rPr lang="en-US" altLang="en-US" sz="1500" dirty="0">
                <a:latin typeface="Courier New" panose="02070309020205020404" pitchFamily="49" charset="0"/>
              </a:rPr>
            </a:br>
            <a:r>
              <a:rPr lang="en-US" altLang="en-US" sz="15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049595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525</TotalTime>
  <Words>568</Words>
  <Application>Microsoft Office PowerPoint</Application>
  <PresentationFormat>On-screen Show (16:9)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Xoriant Presentation template Light_Headings_v1</vt:lpstr>
      <vt:lpstr>Error &amp; Exception Handling in C#</vt:lpstr>
      <vt:lpstr>Agenda </vt:lpstr>
      <vt:lpstr>Exceptions in C#</vt:lpstr>
      <vt:lpstr>throw statement</vt:lpstr>
      <vt:lpstr>Creating an Exception Class</vt:lpstr>
      <vt:lpstr>ApplicationException</vt:lpstr>
      <vt:lpstr>Catching an Exception</vt:lpstr>
      <vt:lpstr>catch blocks</vt:lpstr>
      <vt:lpstr>Exception Flow Control</vt:lpstr>
      <vt:lpstr>Exception Flow Control</vt:lpstr>
      <vt:lpstr>Unhandled Exceptions</vt:lpstr>
      <vt:lpstr>finally block</vt:lpstr>
      <vt:lpstr>finally Flow Control</vt:lpstr>
      <vt:lpstr>Some Special Rules</vt:lpstr>
      <vt:lpstr>Library Exceptions</vt:lpstr>
      <vt:lpstr>System.Exception Class</vt:lpstr>
      <vt:lpstr>Breaking On Exceptions</vt:lpstr>
      <vt:lpstr>Design Considerations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Prashant Kulkarni</cp:lastModifiedBy>
  <cp:revision>352</cp:revision>
  <dcterms:created xsi:type="dcterms:W3CDTF">2015-12-01T06:56:46Z</dcterms:created>
  <dcterms:modified xsi:type="dcterms:W3CDTF">2016-10-06T06:48:04Z</dcterms:modified>
</cp:coreProperties>
</file>