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259" r:id="rId4"/>
    <p:sldId id="265" r:id="rId5"/>
    <p:sldId id="267" r:id="rId6"/>
    <p:sldId id="370" r:id="rId7"/>
    <p:sldId id="371" r:id="rId8"/>
    <p:sldId id="372" r:id="rId9"/>
    <p:sldId id="373" r:id="rId10"/>
    <p:sldId id="374" r:id="rId11"/>
    <p:sldId id="376" r:id="rId12"/>
    <p:sldId id="375" r:id="rId13"/>
    <p:sldId id="377" r:id="rId14"/>
    <p:sldId id="378" r:id="rId15"/>
    <p:sldId id="379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80" r:id="rId25"/>
    <p:sldId id="381" r:id="rId26"/>
    <p:sldId id="382" r:id="rId27"/>
    <p:sldId id="263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100" d="100"/>
          <a:sy n="100" d="100"/>
        </p:scale>
        <p:origin x="54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1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 smtClean="0"/>
              <a:t>Memory Management in </a:t>
            </a:r>
            <a:r>
              <a:rPr lang="en-US" b="1" dirty="0" err="1" smtClean="0"/>
              <a:t>.Net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September 9, 2016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Mark - Sweep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Traverse the entire memory graph starting from roots</a:t>
            </a:r>
          </a:p>
          <a:p>
            <a:pPr lvl="1"/>
            <a:r>
              <a:rPr lang="en-US" dirty="0" smtClean="0"/>
              <a:t>Mark objects that are visited</a:t>
            </a:r>
          </a:p>
          <a:p>
            <a:pPr lvl="1"/>
            <a:r>
              <a:rPr lang="en-US" dirty="0" smtClean="0"/>
              <a:t>Sweep (remove) all objects that are not visited</a:t>
            </a:r>
          </a:p>
          <a:p>
            <a:pPr lvl="1"/>
            <a:r>
              <a:rPr lang="en-US" dirty="0" smtClean="0"/>
              <a:t>Compact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Mark - Sweep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5" y="857250"/>
            <a:ext cx="5366501" cy="2200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5" y="3262312"/>
            <a:ext cx="5372604" cy="18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4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GC – Save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4" y="842670"/>
            <a:ext cx="7154426" cy="39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6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Compaction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 to </a:t>
            </a:r>
          </a:p>
          <a:p>
            <a:pPr lvl="1"/>
            <a:r>
              <a:rPr lang="en-US" dirty="0" smtClean="0"/>
              <a:t>Decrease fragmentation</a:t>
            </a:r>
          </a:p>
          <a:p>
            <a:pPr lvl="1"/>
            <a:r>
              <a:rPr lang="en-US" dirty="0" smtClean="0"/>
              <a:t>Increase allocation speed</a:t>
            </a:r>
          </a:p>
          <a:p>
            <a:pPr lvl="1"/>
            <a:r>
              <a:rPr lang="en-US" dirty="0" smtClean="0"/>
              <a:t>Increase locality of reference</a:t>
            </a:r>
          </a:p>
          <a:p>
            <a:r>
              <a:rPr lang="en-US" dirty="0" smtClean="0"/>
              <a:t>Run based on fragmentation</a:t>
            </a:r>
          </a:p>
          <a:p>
            <a:r>
              <a:rPr lang="en-US" dirty="0" smtClean="0"/>
              <a:t>Need to strike balance as compaction is very costly</a:t>
            </a:r>
          </a:p>
          <a:p>
            <a:r>
              <a:rPr lang="en-US" dirty="0" smtClean="0"/>
              <a:t>Elaborate language/platform support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0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Generational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Detailed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Segregate objects by age into multiple generations</a:t>
            </a:r>
          </a:p>
          <a:p>
            <a:pPr lvl="1"/>
            <a:r>
              <a:rPr lang="en-US" dirty="0" smtClean="0"/>
              <a:t>Younger generation is allocated often</a:t>
            </a:r>
          </a:p>
          <a:p>
            <a:pPr lvl="1"/>
            <a:r>
              <a:rPr lang="en-US" dirty="0" smtClean="0"/>
              <a:t>Failure to collect or age promotes them to higher generation</a:t>
            </a:r>
          </a:p>
          <a:p>
            <a:pPr lvl="1"/>
            <a:r>
              <a:rPr lang="en-US" dirty="0" smtClean="0"/>
              <a:t>Higher generation is rarely collected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and some implementations of ML, Lisp, Haskell, Smalltalk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Promotion and Incremental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871537"/>
            <a:ext cx="3917326" cy="2452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2881312"/>
            <a:ext cx="3641635" cy="20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Copy </a:t>
            </a:r>
            <a:r>
              <a:rPr lang="en-US" alt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Instead of just marking as we trace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Copy </a:t>
            </a:r>
            <a:r>
              <a:rPr lang="en-US" altLang="en-US" dirty="0"/>
              <a:t>each reachable object to new part of heap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Needs </a:t>
            </a:r>
            <a:r>
              <a:rPr lang="en-US" altLang="en-US" dirty="0"/>
              <a:t>to have enough space to do this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 </a:t>
            </a:r>
            <a:r>
              <a:rPr lang="en-US" altLang="en-US" dirty="0"/>
              <a:t>need for second </a:t>
            </a:r>
            <a:r>
              <a:rPr lang="en-US" altLang="en-US" dirty="0" smtClean="0"/>
              <a:t>pass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pass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higher memory requirements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3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C#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Related to next-fit, copy-collector</a:t>
            </a:r>
          </a:p>
          <a:p>
            <a:pPr lvl="1"/>
            <a:r>
              <a:rPr lang="en-US" altLang="en-US" dirty="0"/>
              <a:t>keep a </a:t>
            </a:r>
            <a:r>
              <a:rPr lang="en-US" altLang="en-US" dirty="0" err="1"/>
              <a:t>NextObjPointer</a:t>
            </a:r>
            <a:r>
              <a:rPr lang="en-US" altLang="en-US" dirty="0"/>
              <a:t> to next free space</a:t>
            </a:r>
          </a:p>
          <a:p>
            <a:pPr lvl="1"/>
            <a:r>
              <a:rPr lang="en-US" altLang="en-US" dirty="0"/>
              <a:t>use it for new objects until no more space</a:t>
            </a:r>
          </a:p>
          <a:p>
            <a:r>
              <a:rPr lang="en-US" altLang="en-US" dirty="0"/>
              <a:t>Keep knowledge of Root objects</a:t>
            </a:r>
          </a:p>
          <a:p>
            <a:pPr lvl="1"/>
            <a:r>
              <a:rPr lang="en-US" altLang="en-US" dirty="0"/>
              <a:t>global and static object pointers</a:t>
            </a:r>
          </a:p>
          <a:p>
            <a:pPr lvl="1"/>
            <a:r>
              <a:rPr lang="en-US" altLang="en-US" dirty="0"/>
              <a:t>all thread stack local variables</a:t>
            </a:r>
          </a:p>
          <a:p>
            <a:pPr lvl="1"/>
            <a:r>
              <a:rPr lang="en-US" altLang="en-US" dirty="0"/>
              <a:t>registers pointing to objects</a:t>
            </a:r>
          </a:p>
          <a:p>
            <a:pPr lvl="1"/>
            <a:r>
              <a:rPr lang="en-US" altLang="en-US" dirty="0"/>
              <a:t>maintained by JIT compiler and runtime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E.g</a:t>
            </a:r>
            <a:r>
              <a:rPr lang="en-US" altLang="en-US" sz="1800" dirty="0"/>
              <a:t>. JIT keeps a table of roots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5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C#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On traversal:</a:t>
            </a:r>
          </a:p>
          <a:p>
            <a:pPr lvl="1"/>
            <a:r>
              <a:rPr lang="en-US" altLang="en-US" dirty="0"/>
              <a:t>walk from roots to find all good objects</a:t>
            </a:r>
          </a:p>
          <a:p>
            <a:pPr lvl="1"/>
            <a:r>
              <a:rPr lang="en-US" altLang="en-US" dirty="0"/>
              <a:t>linear pass through heap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on gap, compact higher objects down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fix object references to make this work</a:t>
            </a:r>
          </a:p>
          <a:p>
            <a:pPr lvl="1"/>
            <a:r>
              <a:rPr lang="en-US" altLang="en-US" dirty="0"/>
              <a:t>very fast in general</a:t>
            </a:r>
          </a:p>
          <a:p>
            <a:r>
              <a:rPr lang="en-US" altLang="en-US" dirty="0"/>
              <a:t>Speedups: </a:t>
            </a:r>
          </a:p>
          <a:p>
            <a:pPr lvl="1"/>
            <a:r>
              <a:rPr lang="en-US" altLang="en-US" dirty="0"/>
              <a:t>assume different types of objects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Current .NET uses 3 generations: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0 – recently created objects: yet to survive GC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 – survived 1 GC pass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2 – survived more than 1 GC pass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Assumption: longer lived implies live longer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Is this a good assumption?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good assumption for many applications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for many systems (</a:t>
            </a:r>
            <a:r>
              <a:rPr lang="en-US" altLang="en-US" dirty="0" err="1"/>
              <a:t>eg</a:t>
            </a:r>
            <a:r>
              <a:rPr lang="en-US" altLang="en-US" dirty="0"/>
              <a:t>. P2P)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Put lower objects lower in heap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3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1189739"/>
          </a:xfrm>
        </p:spPr>
        <p:txBody>
          <a:bodyPr>
            <a:normAutofit/>
          </a:bodyPr>
          <a:lstStyle/>
          <a:p>
            <a:r>
              <a:rPr lang="en-US" altLang="en-US" dirty="0"/>
              <a:t>During compaction, promote generations</a:t>
            </a:r>
          </a:p>
          <a:p>
            <a:pPr lvl="1"/>
            <a:r>
              <a:rPr lang="en-US" altLang="en-US" dirty="0" err="1"/>
              <a:t>eg</a:t>
            </a:r>
            <a:r>
              <a:rPr lang="en-US" altLang="en-US" dirty="0"/>
              <a:t>. Gen 1 reachable object goes to Gen 2</a:t>
            </a:r>
          </a:p>
          <a:p>
            <a:r>
              <a:rPr lang="en-US" altLang="en-US" dirty="0" smtClean="0"/>
              <a:t>Eventually:</a:t>
            </a:r>
          </a:p>
          <a:p>
            <a:pPr marL="287337" lvl="1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0275" y="1873847"/>
            <a:ext cx="14478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00275" y="2254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0275" y="2635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200275" y="3016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0275" y="3778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00275" y="3397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00275" y="4159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48075" y="1721447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/>
              <a:t>}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648075" y="2635847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/>
              <a:t>}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648075" y="3474047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/>
              <a:t>}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105275" y="2102447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Generation 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105275" y="3016847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Generation 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05275" y="3855047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Generation 2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581275" y="4478935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10075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Object Pinning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4085339"/>
          </a:xfrm>
        </p:spPr>
        <p:txBody>
          <a:bodyPr>
            <a:normAutofit/>
          </a:bodyPr>
          <a:lstStyle/>
          <a:p>
            <a:r>
              <a:rPr lang="en-US" altLang="en-US" dirty="0"/>
              <a:t>Can require that an object not move</a:t>
            </a:r>
          </a:p>
          <a:p>
            <a:pPr lvl="1"/>
            <a:r>
              <a:rPr lang="en-US" altLang="en-US" dirty="0"/>
              <a:t>could hurt GC performance</a:t>
            </a:r>
          </a:p>
          <a:p>
            <a:pPr lvl="1"/>
            <a:r>
              <a:rPr lang="en-US" altLang="en-US" dirty="0"/>
              <a:t>useful for unsafe operation</a:t>
            </a:r>
          </a:p>
          <a:p>
            <a:pPr lvl="1"/>
            <a:r>
              <a:rPr lang="en-US" altLang="en-US" dirty="0"/>
              <a:t>in fact, needed to make pointers work</a:t>
            </a:r>
          </a:p>
          <a:p>
            <a:r>
              <a:rPr lang="en-US" altLang="en-US" dirty="0"/>
              <a:t>syntax:</a:t>
            </a:r>
          </a:p>
          <a:p>
            <a:pPr lvl="1"/>
            <a:r>
              <a:rPr lang="en-US" altLang="en-US" dirty="0"/>
              <a:t>fixed(…) { … }</a:t>
            </a:r>
          </a:p>
          <a:p>
            <a:pPr lvl="1"/>
            <a:r>
              <a:rPr lang="en-US" altLang="en-US" dirty="0"/>
              <a:t>will not move objects in the declaration in the block</a:t>
            </a:r>
          </a:p>
          <a:p>
            <a:pPr marL="287337" lvl="1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4085339"/>
          </a:xfrm>
        </p:spPr>
        <p:txBody>
          <a:bodyPr>
            <a:normAutofit/>
          </a:bodyPr>
          <a:lstStyle/>
          <a:p>
            <a:r>
              <a:rPr lang="en-US" altLang="en-US" dirty="0"/>
              <a:t>Recall C++ destructors:</a:t>
            </a:r>
            <a:br>
              <a:rPr lang="en-US" altLang="en-US" dirty="0"/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cleanup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 dirty="0"/>
              <a:t>called when object is deleted</a:t>
            </a:r>
          </a:p>
          <a:p>
            <a:pPr lvl="1"/>
            <a:r>
              <a:rPr lang="en-US" altLang="en-US" dirty="0"/>
              <a:t>does cleanup for this object</a:t>
            </a:r>
          </a:p>
          <a:p>
            <a:r>
              <a:rPr lang="en-US" altLang="en-US" dirty="0"/>
              <a:t>Don’t do this in C# (or Java)</a:t>
            </a:r>
          </a:p>
          <a:p>
            <a:pPr lvl="1"/>
            <a:r>
              <a:rPr lang="en-US" altLang="en-US" dirty="0"/>
              <a:t>similar construct exists</a:t>
            </a:r>
          </a:p>
          <a:p>
            <a:pPr lvl="1"/>
            <a:r>
              <a:rPr lang="en-US" altLang="en-US" dirty="0"/>
              <a:t>but only called on GC</a:t>
            </a:r>
          </a:p>
          <a:p>
            <a:pPr lvl="1"/>
            <a:r>
              <a:rPr lang="en-US" altLang="en-US" dirty="0"/>
              <a:t>no guarantees when</a:t>
            </a:r>
          </a:p>
          <a:p>
            <a:pPr marL="287337" lvl="1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58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4085339"/>
          </a:xfrm>
        </p:spPr>
        <p:txBody>
          <a:bodyPr>
            <a:normAutofit/>
          </a:bodyPr>
          <a:lstStyle/>
          <a:p>
            <a:r>
              <a:rPr lang="en-US" altLang="en-US" dirty="0"/>
              <a:t>More common idiom:</a:t>
            </a:r>
            <a:br>
              <a:rPr lang="en-US" altLang="en-US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Finalize()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base.Finalize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Dispose(false);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 dirty="0"/>
              <a:t>maybe needed for unmanaged resources</a:t>
            </a:r>
          </a:p>
          <a:p>
            <a:pPr lvl="1"/>
            <a:r>
              <a:rPr lang="en-US" altLang="en-US" dirty="0"/>
              <a:t>slows down GC significantly</a:t>
            </a:r>
          </a:p>
          <a:p>
            <a:r>
              <a:rPr lang="en-US" altLang="en-US" dirty="0"/>
              <a:t>Finalization in GC:</a:t>
            </a:r>
          </a:p>
          <a:p>
            <a:pPr lvl="1"/>
            <a:r>
              <a:rPr lang="en-US" altLang="en-US" dirty="0"/>
              <a:t>when object with Finalize method created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add to Finalization Queue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when about to be </a:t>
            </a:r>
            <a:r>
              <a:rPr lang="en-US" altLang="en-US" sz="1800" dirty="0" err="1"/>
              <a:t>GC’ed</a:t>
            </a:r>
            <a:r>
              <a:rPr lang="en-US" altLang="en-US" sz="1800" dirty="0"/>
              <a:t>, add to </a:t>
            </a:r>
            <a:r>
              <a:rPr lang="en-US" altLang="en-US" sz="1800" dirty="0" err="1"/>
              <a:t>Freachable</a:t>
            </a:r>
            <a:r>
              <a:rPr lang="en-US" altLang="en-US" sz="1800" dirty="0"/>
              <a:t> Queue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11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Finalization Vs. Dispose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866775"/>
            <a:ext cx="6434138" cy="42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04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Some tips of being friendly to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object pools</a:t>
            </a:r>
          </a:p>
          <a:p>
            <a:r>
              <a:rPr lang="en-US" dirty="0" smtClean="0"/>
              <a:t>Do NOT use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 careful about un-intended object creation</a:t>
            </a:r>
          </a:p>
          <a:p>
            <a:r>
              <a:rPr lang="en-US" dirty="0" smtClean="0"/>
              <a:t>Finalization </a:t>
            </a:r>
          </a:p>
          <a:p>
            <a:r>
              <a:rPr lang="en-US" dirty="0" smtClean="0"/>
              <a:t>Be careful about large objects (&gt; 85000 B)</a:t>
            </a:r>
          </a:p>
          <a:p>
            <a:r>
              <a:rPr lang="en-US" dirty="0" smtClean="0"/>
              <a:t>Pinning is bad for GC performance</a:t>
            </a:r>
          </a:p>
          <a:p>
            <a:r>
              <a:rPr lang="en-US" dirty="0" smtClean="0"/>
              <a:t>Set reference to null as soon as you can see specially before blocking</a:t>
            </a:r>
          </a:p>
          <a:p>
            <a:r>
              <a:rPr lang="en-US" dirty="0" smtClean="0"/>
              <a:t>Weak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Garbage Collection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CLR Profiler</a:t>
            </a:r>
          </a:p>
          <a:p>
            <a:r>
              <a:rPr lang="en-US" dirty="0" smtClean="0"/>
              <a:t>Process 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7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Calibri" pitchFamily="34" charset="0"/>
                  <a:cs typeface="Arial" charset="0"/>
                </a:rPr>
                <a:t>Prashant Kulkarni</a:t>
              </a:r>
              <a:endParaRPr lang="en-US" sz="900" b="1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Technical Lead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+91 9890913122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</a:t>
              </a:r>
              <a:r>
                <a:rPr lang="en-US" sz="900" dirty="0"/>
                <a:t>20 66046341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Prashant.kulkarni@xoriant.com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Garbage Collection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and Out of Garbage Collector</a:t>
            </a:r>
          </a:p>
          <a:p>
            <a:pPr lvl="1"/>
            <a:r>
              <a:rPr lang="en-US" dirty="0" smtClean="0"/>
              <a:t>GC in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How GC works?</a:t>
            </a:r>
          </a:p>
          <a:p>
            <a:pPr lvl="1"/>
            <a:r>
              <a:rPr lang="en-US" dirty="0" smtClean="0"/>
              <a:t>Different GC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Mark sweep GC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Generational GC</a:t>
            </a:r>
          </a:p>
          <a:p>
            <a:pPr lvl="1"/>
            <a:r>
              <a:rPr lang="en-US" dirty="0" smtClean="0"/>
              <a:t>Finalization Vs. Dispose</a:t>
            </a:r>
          </a:p>
          <a:p>
            <a:pPr lvl="1"/>
            <a:r>
              <a:rPr lang="en-US" dirty="0" smtClean="0"/>
              <a:t>Some tips on being friendly to GC</a:t>
            </a:r>
          </a:p>
          <a:p>
            <a:pPr lvl="1"/>
            <a:r>
              <a:rPr lang="en-US" dirty="0" smtClean="0"/>
              <a:t>Garbage collection Visualization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CLR Profiler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Process Explorer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GC in .NET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9" y="763832"/>
            <a:ext cx="6862693" cy="43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6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Vs.Heap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679" y="853789"/>
            <a:ext cx="4151402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The Stack is more less responsible for keeping track of what’s executing in our code (or what’s being called)</a:t>
            </a:r>
          </a:p>
          <a:p>
            <a:r>
              <a:rPr lang="en-US" dirty="0" smtClean="0"/>
              <a:t>The Heap is more or less responsible for keeping track of our objects (our data..)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" y="763832"/>
            <a:ext cx="4538448" cy="43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How it is decided what goes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7"/>
            <a:ext cx="8038215" cy="1055238"/>
          </a:xfrm>
        </p:spPr>
        <p:txBody>
          <a:bodyPr>
            <a:normAutofit/>
          </a:bodyPr>
          <a:lstStyle/>
          <a:p>
            <a:r>
              <a:rPr lang="en-US" dirty="0" smtClean="0"/>
              <a:t>Two golden rules</a:t>
            </a:r>
          </a:p>
          <a:p>
            <a:pPr lvl="1"/>
            <a:r>
              <a:rPr lang="en-US" dirty="0" smtClean="0"/>
              <a:t>Reference type always goes on Heap</a:t>
            </a:r>
          </a:p>
          <a:p>
            <a:pPr lvl="1"/>
            <a:r>
              <a:rPr lang="en-US" dirty="0" smtClean="0"/>
              <a:t>Value type and Pointers always goes where they are declared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3" y="1989575"/>
            <a:ext cx="6881574" cy="30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5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7"/>
            <a:ext cx="8038215" cy="452336"/>
          </a:xfrm>
        </p:spPr>
        <p:txBody>
          <a:bodyPr>
            <a:normAutofit/>
          </a:bodyPr>
          <a:lstStyle/>
          <a:p>
            <a:r>
              <a:rPr lang="en-US" dirty="0" smtClean="0"/>
              <a:t>How are the objects laid out in memory heap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3" y="1386673"/>
            <a:ext cx="7141373" cy="36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0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When/How GC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is low in memory</a:t>
            </a:r>
          </a:p>
          <a:p>
            <a:r>
              <a:rPr lang="en-US" dirty="0" smtClean="0"/>
              <a:t>Memory is too much fragmented</a:t>
            </a:r>
          </a:p>
          <a:p>
            <a:r>
              <a:rPr lang="en-US" dirty="0" smtClean="0"/>
              <a:t>After quanta of allocation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multiple types of Garbage Collectors </a:t>
            </a:r>
            <a:r>
              <a:rPr lang="en-US" dirty="0" smtClean="0"/>
              <a:t>available</a:t>
            </a:r>
            <a:endParaRPr lang="en-US" dirty="0" smtClean="0"/>
          </a:p>
          <a:p>
            <a:pPr lvl="1"/>
            <a:r>
              <a:rPr lang="en-US" dirty="0" smtClean="0"/>
              <a:t>Mark sweep GC</a:t>
            </a:r>
          </a:p>
          <a:p>
            <a:pPr lvl="1"/>
            <a:r>
              <a:rPr lang="en-US" dirty="0" smtClean="0"/>
              <a:t>Generational GC</a:t>
            </a:r>
          </a:p>
          <a:p>
            <a:pPr lvl="1"/>
            <a:r>
              <a:rPr lang="en-US" dirty="0" smtClean="0"/>
              <a:t>Copying GC</a:t>
            </a:r>
          </a:p>
          <a:p>
            <a:pPr lvl="1"/>
            <a:r>
              <a:rPr lang="en-US" dirty="0" smtClean="0"/>
              <a:t>Reference counting GC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547</TotalTime>
  <Words>815</Words>
  <Application>Microsoft Office PowerPoint</Application>
  <PresentationFormat>On-screen Show (16:9)</PresentationFormat>
  <Paragraphs>224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Calibri</vt:lpstr>
      <vt:lpstr>Courier New</vt:lpstr>
      <vt:lpstr>Xoriant Presentation template Light_Headings_v1</vt:lpstr>
      <vt:lpstr>Memory Management in .Net</vt:lpstr>
      <vt:lpstr>Agenda </vt:lpstr>
      <vt:lpstr>PowerPoint Presentation</vt:lpstr>
      <vt:lpstr>Garbage Collection</vt:lpstr>
      <vt:lpstr>GC in .NET Framework</vt:lpstr>
      <vt:lpstr>Stack Vs.Heap</vt:lpstr>
      <vt:lpstr>How it is decided what goes where?</vt:lpstr>
      <vt:lpstr>Terminology</vt:lpstr>
      <vt:lpstr>When/How GC runs</vt:lpstr>
      <vt:lpstr>Mark - Sweep GC</vt:lpstr>
      <vt:lpstr>Mark - Sweep in Action</vt:lpstr>
      <vt:lpstr>GC – Save Point</vt:lpstr>
      <vt:lpstr>Compaction</vt:lpstr>
      <vt:lpstr>Generational GC</vt:lpstr>
      <vt:lpstr>Promotion and Incremental Collection</vt:lpstr>
      <vt:lpstr>Copy Collection</vt:lpstr>
      <vt:lpstr>C# Memory management</vt:lpstr>
      <vt:lpstr>C# Memory management</vt:lpstr>
      <vt:lpstr>Generations</vt:lpstr>
      <vt:lpstr>Generations</vt:lpstr>
      <vt:lpstr>Object Pinning</vt:lpstr>
      <vt:lpstr>Finalization</vt:lpstr>
      <vt:lpstr>Finalization</vt:lpstr>
      <vt:lpstr>Finalization Vs. Dispose</vt:lpstr>
      <vt:lpstr>Some tips of being friendly to GC</vt:lpstr>
      <vt:lpstr>Garbage Collection Visualizations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Prashant Kulkarni</cp:lastModifiedBy>
  <cp:revision>367</cp:revision>
  <dcterms:created xsi:type="dcterms:W3CDTF">2015-12-01T06:56:46Z</dcterms:created>
  <dcterms:modified xsi:type="dcterms:W3CDTF">2016-10-04T06:13:16Z</dcterms:modified>
</cp:coreProperties>
</file>