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4" r:id="rId3"/>
    <p:sldId id="328" r:id="rId4"/>
    <p:sldId id="346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274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7" r:id="rId32"/>
    <p:sldId id="356" r:id="rId33"/>
    <p:sldId id="358" r:id="rId34"/>
    <p:sldId id="265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263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000" autoAdjust="0"/>
  </p:normalViewPr>
  <p:slideViewPr>
    <p:cSldViewPr snapToGrid="0" snapToObjects="1">
      <p:cViewPr varScale="1">
        <p:scale>
          <a:sx n="100" d="100"/>
          <a:sy n="100" d="100"/>
        </p:scale>
        <p:origin x="54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1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windows.netserver" TargetMode="External"/><Relationship Id="rId2" Type="http://schemas.openxmlformats.org/officeDocument/2006/relationships/hyperlink" Target="http://www.microsoft.com/securi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64" y="1702392"/>
            <a:ext cx="7772400" cy="1102519"/>
          </a:xfrm>
        </p:spPr>
        <p:txBody>
          <a:bodyPr>
            <a:normAutofit/>
          </a:bodyPr>
          <a:lstStyle/>
          <a:p>
            <a:r>
              <a:rPr lang="en-US" b="1" dirty="0" smtClean="0"/>
              <a:t>Application Security </a:t>
            </a:r>
            <a:r>
              <a:rPr lang="en-US" b="1" dirty="0" err="1" smtClean="0"/>
              <a:t>.Net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864" y="2728711"/>
            <a:ext cx="6400800" cy="637059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1965325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September 9, 2016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Code Access </a:t>
            </a:r>
            <a:r>
              <a:rPr lang="en-US" altLang="en-US" dirty="0" smtClean="0"/>
              <a:t>Security</a:t>
            </a:r>
            <a:r>
              <a:rPr lang="en-US" altLang="en-US" dirty="0"/>
              <a:t>:  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Permissions can be defined to limit access to system resources. 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EnvironmentPermission</a:t>
            </a:r>
            <a:r>
              <a:rPr lang="en-US" dirty="0"/>
              <a:t> class for environment variables access permission.</a:t>
            </a:r>
          </a:p>
          <a:p>
            <a:pPr lvl="1"/>
            <a:r>
              <a:rPr lang="en-US" dirty="0"/>
              <a:t>The constructor defines the level of permission (read, write,…)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Code Access </a:t>
            </a:r>
            <a:r>
              <a:rPr lang="en-US" altLang="en-US" dirty="0" smtClean="0"/>
              <a:t>Security</a:t>
            </a:r>
            <a:r>
              <a:rPr lang="en-US" altLang="en-US" dirty="0"/>
              <a:t>:   Deny &amp; Revert Deny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The Deny method of the permission class denies access to the associated resource</a:t>
            </a:r>
          </a:p>
          <a:p>
            <a:r>
              <a:rPr lang="en-US" dirty="0"/>
              <a:t>The  </a:t>
            </a:r>
            <a:r>
              <a:rPr lang="en-US" dirty="0" err="1"/>
              <a:t>RevertDeny</a:t>
            </a:r>
            <a:r>
              <a:rPr lang="en-US" dirty="0"/>
              <a:t> method will cause the effects of any previous Deny to be cancelled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Built-in Permission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2788419" cy="3608962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altLang="en-US" dirty="0" err="1"/>
              <a:t>DBDataPermission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PrintingPermission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DnsPermission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SocketPermission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WebPermission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UIPermission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SecurityPermission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RegistryPermission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FileIOPermission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PrincipalPermission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64297" y="1147865"/>
            <a:ext cx="3741337" cy="3608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87338" indent="-287338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87338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alibri" pitchFamily="34" charset="0"/>
              <a:buChar char="I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alibri" pitchFamily="34" charset="0"/>
              <a:buChar char="I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alibri" pitchFamily="34" charset="0"/>
              <a:buChar char="I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dirty="0" err="1"/>
              <a:t>MessageQueuePermission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EnvironmentPermission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FileDialogPermission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IsolatedStoragePermission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ReflectionPermission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PublisherIdentityPermission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StrongNameIdentityPermission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ZoneIdentityPermission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SiteIdentityPermission</a:t>
            </a:r>
            <a:endParaRPr lang="en-US" altLang="en-US" dirty="0"/>
          </a:p>
          <a:p>
            <a:pPr marL="342900" indent="-342900"/>
            <a:r>
              <a:rPr lang="en-US" altLang="en-US" dirty="0" err="1"/>
              <a:t>UrlIdentityPermission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Code Access </a:t>
            </a:r>
            <a:r>
              <a:rPr lang="en-US" altLang="en-US" dirty="0" smtClean="0"/>
              <a:t>Security</a:t>
            </a:r>
            <a:r>
              <a:rPr lang="en-US" altLang="en-US" dirty="0"/>
              <a:t>:    Permission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A group or collection of permissions</a:t>
            </a:r>
          </a:p>
          <a:p>
            <a:pPr lvl="1"/>
            <a:r>
              <a:rPr lang="en-US" dirty="0"/>
              <a:t>Manipulate a group of permissions with one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Code Access </a:t>
            </a:r>
            <a:r>
              <a:rPr lang="en-US" altLang="en-US" dirty="0" smtClean="0"/>
              <a:t>Security</a:t>
            </a:r>
            <a:r>
              <a:rPr lang="en-US" altLang="en-US" dirty="0"/>
              <a:t>:    Security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An exception of type </a:t>
            </a:r>
            <a:r>
              <a:rPr lang="en-US" dirty="0" err="1"/>
              <a:t>SecurityException</a:t>
            </a:r>
            <a:r>
              <a:rPr lang="en-US" dirty="0"/>
              <a:t> is thrown when code attempts to access a protected resource without having the needed permission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Code Access </a:t>
            </a:r>
            <a:r>
              <a:rPr lang="en-US" altLang="en-US" dirty="0" smtClean="0"/>
              <a:t>Security</a:t>
            </a:r>
            <a:r>
              <a:rPr lang="en-US" altLang="en-US" dirty="0"/>
              <a:t>:    </a:t>
            </a:r>
            <a:r>
              <a:rPr lang="en-US" altLang="en-US" dirty="0" err="1"/>
              <a:t>PermitOnly</a:t>
            </a:r>
            <a:r>
              <a:rPr lang="en-US" altLang="en-US" dirty="0"/>
              <a:t> &amp; </a:t>
            </a:r>
            <a:r>
              <a:rPr lang="en-US" altLang="en-US" dirty="0" err="1"/>
              <a:t>RevertPermitOnly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Permissions may be granted by code using the </a:t>
            </a:r>
            <a:r>
              <a:rPr lang="en-US" dirty="0" err="1"/>
              <a:t>PermitOnly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More permissions may not be granted than is allowed by the current level of trust</a:t>
            </a:r>
          </a:p>
          <a:p>
            <a:r>
              <a:rPr lang="en-US" dirty="0"/>
              <a:t>The  </a:t>
            </a:r>
            <a:r>
              <a:rPr lang="en-US" dirty="0" err="1"/>
              <a:t>RevertPermitOnly</a:t>
            </a:r>
            <a:r>
              <a:rPr lang="en-US" dirty="0"/>
              <a:t> method will cause the effects of any previous </a:t>
            </a:r>
            <a:r>
              <a:rPr lang="en-US" dirty="0" err="1"/>
              <a:t>PermitOnly</a:t>
            </a:r>
            <a:r>
              <a:rPr lang="en-US" dirty="0"/>
              <a:t> to be cancelled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Code Access </a:t>
            </a:r>
            <a:r>
              <a:rPr lang="en-US" altLang="en-US" dirty="0" smtClean="0"/>
              <a:t>Security</a:t>
            </a:r>
            <a:r>
              <a:rPr lang="en-US" altLang="en-US" dirty="0"/>
              <a:t>:   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Permissions may be demanded before accessing a protected resource using the Demand method</a:t>
            </a:r>
          </a:p>
          <a:p>
            <a:pPr lvl="1"/>
            <a:r>
              <a:rPr lang="en-US" dirty="0"/>
              <a:t>Only the calling components permissions are checked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Code Access </a:t>
            </a:r>
            <a:r>
              <a:rPr lang="en-US" altLang="en-US" dirty="0" smtClean="0"/>
              <a:t>Security</a:t>
            </a:r>
            <a:r>
              <a:rPr lang="en-US" altLang="en-US" dirty="0"/>
              <a:t>:    Stack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Demand must be satisfied by all callers</a:t>
            </a:r>
          </a:p>
          <a:p>
            <a:pPr lvl="1"/>
            <a:r>
              <a:rPr lang="en-US" dirty="0"/>
              <a:t>Ensures all code in causal chain is authorized</a:t>
            </a:r>
          </a:p>
          <a:p>
            <a:pPr lvl="1"/>
            <a:r>
              <a:rPr lang="en-US" dirty="0"/>
              <a:t>Cannot exploit other code with more </a:t>
            </a:r>
            <a:r>
              <a:rPr lang="en-US" dirty="0" smtClean="0"/>
              <a:t>privilege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319337"/>
            <a:ext cx="4124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Code Access </a:t>
            </a:r>
            <a:r>
              <a:rPr lang="en-US" altLang="en-US" dirty="0" smtClean="0"/>
              <a:t>Security</a:t>
            </a:r>
            <a:r>
              <a:rPr lang="en-US" altLang="en-US" dirty="0"/>
              <a:t>:    Working with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The Assert method can be used to limit the scope of the stack walk</a:t>
            </a:r>
          </a:p>
          <a:p>
            <a:pPr lvl="1"/>
            <a:r>
              <a:rPr lang="en-US" dirty="0"/>
              <a:t>Processing overhead decreased</a:t>
            </a:r>
          </a:p>
          <a:p>
            <a:pPr lvl="1"/>
            <a:r>
              <a:rPr lang="en-US" dirty="0"/>
              <a:t>May inadvertently result in weakened </a:t>
            </a:r>
            <a:r>
              <a:rPr lang="en-US" dirty="0" smtClean="0"/>
              <a:t>security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CAUTION   Use assertions carefully because they can open security holes and undermine the runtime's mechanism for enforcing security restrictions.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Code Access </a:t>
            </a:r>
            <a:r>
              <a:rPr lang="en-US" altLang="en-US" dirty="0" smtClean="0"/>
              <a:t>Security</a:t>
            </a:r>
            <a:r>
              <a:rPr lang="en-US" altLang="en-US" dirty="0"/>
              <a:t>:     Working with Declarative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Code access security can be implemented through attributes</a:t>
            </a:r>
          </a:p>
          <a:p>
            <a:pPr lvl="1"/>
            <a:r>
              <a:rPr lang="en-US" dirty="0"/>
              <a:t>Available on the assembly, class or Method level</a:t>
            </a:r>
          </a:p>
          <a:p>
            <a:pPr lvl="1"/>
            <a:r>
              <a:rPr lang="en-US" dirty="0"/>
              <a:t>Stored as part of the assemblies meta data</a:t>
            </a:r>
          </a:p>
          <a:p>
            <a:pPr lvl="1"/>
            <a:r>
              <a:rPr lang="en-US" dirty="0"/>
              <a:t>Enables use of permview.exe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Security is TOP focus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Trustworthy Computing</a:t>
            </a:r>
          </a:p>
          <a:p>
            <a:r>
              <a:rPr lang="en-US" dirty="0"/>
              <a:t>“…for people to be as comfortable using devices powered by computers and software as they are today using a device that is powered by electricity…”</a:t>
            </a:r>
          </a:p>
          <a:p>
            <a:r>
              <a:rPr lang="en-US" dirty="0"/>
              <a:t>Get Secure – Stay Secure</a:t>
            </a:r>
          </a:p>
          <a:p>
            <a:r>
              <a:rPr lang="en-US" dirty="0"/>
              <a:t>More information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www.microsoft.com/security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www.microsoft.com/windows.netserver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Demo: Code </a:t>
            </a:r>
            <a:r>
              <a:rPr lang="en-US" altLang="en-US" dirty="0"/>
              <a:t>Access </a:t>
            </a:r>
            <a:r>
              <a:rPr lang="en-US" alt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Deny </a:t>
            </a:r>
            <a:endParaRPr lang="en-US" dirty="0" smtClean="0"/>
          </a:p>
          <a:p>
            <a:r>
              <a:rPr lang="en-US" dirty="0" smtClean="0"/>
              <a:t>Demand</a:t>
            </a:r>
          </a:p>
          <a:p>
            <a:r>
              <a:rPr lang="en-US" dirty="0" smtClean="0"/>
              <a:t>Walking </a:t>
            </a:r>
            <a:r>
              <a:rPr lang="en-US" dirty="0"/>
              <a:t>the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Declarative </a:t>
            </a:r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394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Evidence Based Security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4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Evidence Based </a:t>
            </a:r>
            <a:r>
              <a:rPr lang="en-US" altLang="en-US" dirty="0" smtClean="0"/>
              <a:t>Security: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The CLR examines evidence about code to determine if it is trustworthy</a:t>
            </a:r>
          </a:p>
          <a:p>
            <a:r>
              <a:rPr lang="en-US" dirty="0"/>
              <a:t>Evidence is presented by an assembly at load time</a:t>
            </a:r>
          </a:p>
          <a:p>
            <a:pPr lvl="1"/>
            <a:r>
              <a:rPr lang="en-US" dirty="0"/>
              <a:t>Location based or identity based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Origin of the assembly, assembly publisher, digital signature….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Evidence Based </a:t>
            </a:r>
            <a:r>
              <a:rPr lang="en-US" altLang="en-US" dirty="0" smtClean="0"/>
              <a:t>Security</a:t>
            </a:r>
            <a:r>
              <a:rPr lang="en-US" altLang="en-US" dirty="0"/>
              <a:t>: Code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Assembly evidence is matched against a code group to gain permissions</a:t>
            </a:r>
          </a:p>
          <a:p>
            <a:r>
              <a:rPr lang="en-US" dirty="0"/>
              <a:t>A code group has 2 attributes</a:t>
            </a:r>
          </a:p>
          <a:p>
            <a:pPr lvl="1"/>
            <a:r>
              <a:rPr lang="en-US" dirty="0"/>
              <a:t>Membership condition</a:t>
            </a:r>
          </a:p>
          <a:p>
            <a:pPr lvl="1"/>
            <a:r>
              <a:rPr lang="en-US" dirty="0"/>
              <a:t>Permission set</a:t>
            </a:r>
          </a:p>
          <a:p>
            <a:r>
              <a:rPr lang="en-US" dirty="0"/>
              <a:t>An assembly can match more than one code group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Evidence Based </a:t>
            </a:r>
            <a:r>
              <a:rPr lang="en-US" altLang="en-US" dirty="0" smtClean="0"/>
              <a:t>Security</a:t>
            </a:r>
            <a:r>
              <a:rPr lang="en-US" altLang="en-US" dirty="0"/>
              <a:t>: The policy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942974"/>
            <a:ext cx="6462713" cy="38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Evidence Based </a:t>
            </a:r>
            <a:r>
              <a:rPr lang="en-US" altLang="en-US" dirty="0" smtClean="0"/>
              <a:t>Security</a:t>
            </a:r>
            <a:r>
              <a:rPr lang="en-US" altLang="en-US" dirty="0"/>
              <a:t>: Administration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.Net</a:t>
            </a:r>
            <a:r>
              <a:rPr lang="en-US" dirty="0"/>
              <a:t> Framework configuration tool can be used to modify and manage security policy</a:t>
            </a:r>
          </a:p>
          <a:p>
            <a:pPr lvl="1"/>
            <a:r>
              <a:rPr lang="en-US" dirty="0" err="1"/>
              <a:t>Mscorcfg.msc</a:t>
            </a:r>
            <a:r>
              <a:rPr lang="en-US" dirty="0"/>
              <a:t> - Management Console </a:t>
            </a:r>
          </a:p>
          <a:p>
            <a:r>
              <a:rPr lang="en-US" dirty="0"/>
              <a:t>The command-line tool caspol.exe can be used to modify and managed security policy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Evidence Based </a:t>
            </a:r>
            <a:r>
              <a:rPr lang="en-US" altLang="en-US" dirty="0" smtClean="0"/>
              <a:t>Security</a:t>
            </a:r>
            <a:r>
              <a:rPr lang="en-US" altLang="en-US" dirty="0"/>
              <a:t>: Policy Level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Each policy level is evaluated by the CLR to determine an assemblies permissions or level of trust</a:t>
            </a:r>
          </a:p>
          <a:p>
            <a:pPr lvl="1"/>
            <a:r>
              <a:rPr lang="en-US" dirty="0"/>
              <a:t>The least amount of trust from the three policy levels is  granted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Evidence Based </a:t>
            </a:r>
            <a:r>
              <a:rPr lang="en-US" altLang="en-US" dirty="0" smtClean="0"/>
              <a:t>Security</a:t>
            </a:r>
            <a:r>
              <a:rPr lang="en-US" altLang="en-US" dirty="0"/>
              <a:t>: Code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Each policy level has a set of code groups</a:t>
            </a:r>
          </a:p>
          <a:p>
            <a:pPr lvl="1"/>
            <a:r>
              <a:rPr lang="en-US" dirty="0"/>
              <a:t>Code groups are related hierarchically</a:t>
            </a:r>
          </a:p>
          <a:p>
            <a:pPr lvl="1"/>
            <a:r>
              <a:rPr lang="en-US" dirty="0"/>
              <a:t>There must be at least one code group for each policy level</a:t>
            </a:r>
          </a:p>
          <a:p>
            <a:pPr lvl="1"/>
            <a:r>
              <a:rPr lang="en-US" dirty="0"/>
              <a:t>Once the CLR determines that a code group does not map to an assembly, no dependent code groups are examined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Evidence Based </a:t>
            </a:r>
            <a:r>
              <a:rPr lang="en-US" altLang="en-US" dirty="0" smtClean="0"/>
              <a:t>Security</a:t>
            </a:r>
            <a:r>
              <a:rPr lang="en-US" altLang="en-US" dirty="0"/>
              <a:t>: Policy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Multiple policy levels for administration</a:t>
            </a:r>
          </a:p>
          <a:p>
            <a:r>
              <a:rPr lang="en-US" dirty="0"/>
              <a:t>Enterprise: common policy for entire org.</a:t>
            </a:r>
          </a:p>
          <a:p>
            <a:r>
              <a:rPr lang="en-US" dirty="0"/>
              <a:t>Machine: policy for all users of a machine</a:t>
            </a:r>
          </a:p>
          <a:p>
            <a:r>
              <a:rPr lang="en-US" dirty="0"/>
              <a:t>User: policy specific to logged in </a:t>
            </a:r>
            <a:r>
              <a:rPr lang="en-US" dirty="0" smtClean="0"/>
              <a:t>user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Effective policy is the intersection of levels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700337"/>
            <a:ext cx="36290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Evidence Based </a:t>
            </a:r>
            <a:r>
              <a:rPr lang="en-US" altLang="en-US" dirty="0" smtClean="0"/>
              <a:t>Security</a:t>
            </a:r>
            <a:r>
              <a:rPr lang="en-US" altLang="en-US" dirty="0"/>
              <a:t>: Code Group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More than one code group within a policy level may map to the evidence of an assembly</a:t>
            </a:r>
          </a:p>
          <a:p>
            <a:r>
              <a:rPr lang="en-US" dirty="0"/>
              <a:t>A policy level has the combination (union) of all code group permissions that map to an assembly</a:t>
            </a:r>
          </a:p>
          <a:p>
            <a:r>
              <a:rPr lang="en-US" dirty="0"/>
              <a:t>The intersection of policy levels determines permissions granted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Code Access Security</a:t>
            </a:r>
          </a:p>
          <a:p>
            <a:r>
              <a:rPr lang="en-US" dirty="0"/>
              <a:t>Evidence Based Security</a:t>
            </a:r>
          </a:p>
          <a:p>
            <a:r>
              <a:rPr lang="en-US" dirty="0"/>
              <a:t>Role Based security</a:t>
            </a:r>
          </a:p>
          <a:p>
            <a:r>
              <a:rPr lang="en-US" dirty="0"/>
              <a:t>ASP.NET Security Overview</a:t>
            </a:r>
          </a:p>
          <a:p>
            <a:r>
              <a:rPr lang="en-US" dirty="0"/>
              <a:t>Isolated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Demo: Evidence </a:t>
            </a:r>
            <a:r>
              <a:rPr lang="en-US" altLang="en-US" dirty="0"/>
              <a:t>Based </a:t>
            </a:r>
            <a:r>
              <a:rPr lang="en-US" alt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Code Groups</a:t>
            </a:r>
          </a:p>
          <a:p>
            <a:r>
              <a:rPr lang="en-US" dirty="0" smtClean="0"/>
              <a:t>NET </a:t>
            </a:r>
            <a:r>
              <a:rPr lang="en-US" dirty="0"/>
              <a:t>Framework Configuration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caspol.exe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Role-Based Security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9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Role-Based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Applications use role-based security to enforce business rule constraints</a:t>
            </a:r>
          </a:p>
          <a:p>
            <a:r>
              <a:rPr lang="en-US" dirty="0"/>
              <a:t>Individuals are grouped into roles with varying levels of access</a:t>
            </a:r>
          </a:p>
          <a:p>
            <a:r>
              <a:rPr lang="en-US" dirty="0"/>
              <a:t>.NET role-based security works by making user and role information available to the current thread</a:t>
            </a:r>
          </a:p>
          <a:p>
            <a:r>
              <a:rPr lang="en-US" dirty="0"/>
              <a:t>Role-based security checks are similar to code access security checks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Role-Based </a:t>
            </a:r>
            <a:r>
              <a:rPr lang="en-US" altLang="en-US" dirty="0" smtClean="0"/>
              <a:t>Security </a:t>
            </a:r>
            <a:r>
              <a:rPr lang="en-US" altLang="en-US" dirty="0"/>
              <a:t>: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Identity is the combination of an entity’s name and the authentication scheme used to validate it</a:t>
            </a:r>
          </a:p>
          <a:p>
            <a:r>
              <a:rPr lang="en-US" dirty="0"/>
              <a:t>The Framework implements several Identity classes</a:t>
            </a:r>
          </a:p>
          <a:p>
            <a:pPr lvl="1"/>
            <a:r>
              <a:rPr lang="en-US" dirty="0" err="1"/>
              <a:t>WindowsIdentity</a:t>
            </a:r>
            <a:r>
              <a:rPr lang="en-US" dirty="0"/>
              <a:t>: Identity = Windows user name</a:t>
            </a:r>
          </a:p>
          <a:p>
            <a:pPr lvl="1"/>
            <a:r>
              <a:rPr lang="en-US" dirty="0" err="1"/>
              <a:t>GenericIdentity</a:t>
            </a:r>
            <a:r>
              <a:rPr lang="en-US" dirty="0"/>
              <a:t>: General purpose; extension point</a:t>
            </a:r>
          </a:p>
          <a:p>
            <a:pPr lvl="1"/>
            <a:r>
              <a:rPr lang="en-US" dirty="0" err="1"/>
              <a:t>FormsIdentity</a:t>
            </a:r>
            <a:r>
              <a:rPr lang="en-US" dirty="0"/>
              <a:t>: Used by many ASP.NET </a:t>
            </a:r>
            <a:r>
              <a:rPr lang="en-US" dirty="0" smtClean="0"/>
              <a:t>applications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3314700"/>
            <a:ext cx="4803717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Role-Based Security : </a:t>
            </a:r>
            <a:r>
              <a:rPr lang="en-US" altLang="en-US" dirty="0" smtClean="0"/>
              <a:t>Principal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Principals are identifiable entities in a secure system</a:t>
            </a:r>
          </a:p>
          <a:p>
            <a:r>
              <a:rPr lang="en-US" dirty="0"/>
              <a:t>A Principal is the combination of an identity and a set of roles</a:t>
            </a:r>
          </a:p>
          <a:p>
            <a:r>
              <a:rPr lang="en-US" dirty="0"/>
              <a:t>The Framework implements two Principal classes</a:t>
            </a:r>
          </a:p>
          <a:p>
            <a:pPr lvl="1"/>
            <a:r>
              <a:rPr lang="en-US" dirty="0" err="1"/>
              <a:t>WindowsPrincipal</a:t>
            </a:r>
            <a:r>
              <a:rPr lang="en-US" dirty="0"/>
              <a:t>: a Windows user and security token</a:t>
            </a:r>
          </a:p>
          <a:p>
            <a:pPr lvl="1"/>
            <a:r>
              <a:rPr lang="en-US" dirty="0" err="1"/>
              <a:t>GenericPrincipal</a:t>
            </a:r>
            <a:r>
              <a:rPr lang="en-US" dirty="0"/>
              <a:t>: encapsulates a </a:t>
            </a:r>
            <a:r>
              <a:rPr lang="en-US" dirty="0" err="1"/>
              <a:t>GenericIdentity</a:t>
            </a:r>
            <a:r>
              <a:rPr lang="en-US" dirty="0"/>
              <a:t>; adds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2767012"/>
            <a:ext cx="6740476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Role-Based Security: Principals-based 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Principal-based security checks can be performed through the </a:t>
            </a:r>
            <a:r>
              <a:rPr lang="en-US" dirty="0" err="1"/>
              <a:t>PrincipalPermission</a:t>
            </a:r>
            <a:r>
              <a:rPr lang="en-US" dirty="0"/>
              <a:t> class</a:t>
            </a:r>
          </a:p>
          <a:p>
            <a:r>
              <a:rPr lang="en-US" dirty="0"/>
              <a:t>Demand() compares the requested permission against </a:t>
            </a:r>
            <a:r>
              <a:rPr lang="en-US" dirty="0" err="1"/>
              <a:t>Thread.CurrentPrincipal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PrincipalPermissionAttribute</a:t>
            </a:r>
            <a:r>
              <a:rPr lang="en-US" dirty="0"/>
              <a:t> allows for declarative principal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Role-Based Security: ASP.NET </a:t>
            </a:r>
            <a:r>
              <a:rPr lang="en-US" altLang="en-US" dirty="0" smtClean="0"/>
              <a:t>Security: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ASP.NET can authenticate user credentials using any of the following methods</a:t>
            </a:r>
          </a:p>
          <a:p>
            <a:pPr lvl="1"/>
            <a:r>
              <a:rPr lang="en-US" dirty="0"/>
              <a:t>Windows Authentication: relies on IIS for authentication; ASP.NET typically impersonates the authenticated principal</a:t>
            </a:r>
          </a:p>
          <a:p>
            <a:pPr lvl="1"/>
            <a:r>
              <a:rPr lang="en-US" dirty="0"/>
              <a:t>Forms Authentication: unauthenticated requests are redirected to a login form; cookies are used to cache credentials</a:t>
            </a:r>
          </a:p>
          <a:p>
            <a:pPr lvl="1"/>
            <a:r>
              <a:rPr lang="en-US" dirty="0"/>
              <a:t>Passport Authentication: authentication is delegated to Microsoft Passport servers; Passport ticket is sent back to originating server and used for site access</a:t>
            </a:r>
          </a:p>
          <a:p>
            <a:pPr lvl="1"/>
            <a:r>
              <a:rPr lang="en-US" dirty="0"/>
              <a:t>No Authentication: everyone is allowed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Role-Based Security: ASP.NET </a:t>
            </a:r>
            <a:r>
              <a:rPr lang="en-US" altLang="en-US" dirty="0" smtClean="0"/>
              <a:t>Security</a:t>
            </a:r>
            <a:r>
              <a:rPr lang="en-US" altLang="en-US" dirty="0"/>
              <a:t>: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ASP.NET configuration files have three sections that pertain to security</a:t>
            </a:r>
          </a:p>
          <a:p>
            <a:pPr lvl="1"/>
            <a:r>
              <a:rPr lang="en-US" dirty="0"/>
              <a:t>Authentication: identifies the authentication mode; provides additional resource information (such as the Forms authentication URL or the Passport redirection URL)</a:t>
            </a:r>
          </a:p>
          <a:p>
            <a:pPr lvl="1"/>
            <a:r>
              <a:rPr lang="en-US" dirty="0"/>
              <a:t>Authorization: specifies which users and roles are allowed or denied access; typically not used with Windows authentication since ACLs address the same problem</a:t>
            </a:r>
          </a:p>
          <a:p>
            <a:r>
              <a:rPr lang="en-US" dirty="0"/>
              <a:t>Identity: whether or not to use impersonation</a:t>
            </a:r>
          </a:p>
          <a:p>
            <a:r>
              <a:rPr lang="en-US" dirty="0"/>
              <a:t>Configuration files are arranged hierarchically to provide varying degrees of authorization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Demo: ASP.NET  Forms </a:t>
            </a:r>
            <a:r>
              <a:rPr lang="en-US" altLang="en-US" dirty="0"/>
              <a:t>based </a:t>
            </a:r>
            <a:r>
              <a:rPr lang="en-US" altLang="en-US" dirty="0" smtClean="0"/>
              <a:t>authentication using </a:t>
            </a:r>
            <a:r>
              <a:rPr lang="en-US" altLang="en-US" dirty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ASP.NET configuration files have three sections that pertain to security</a:t>
            </a:r>
          </a:p>
          <a:p>
            <a:pPr lvl="1"/>
            <a:r>
              <a:rPr lang="en-US" dirty="0"/>
              <a:t>Authentication: identifies the authentication mode; provides additional resource information (such as the Forms authentication URL or the Passport redirection URL)</a:t>
            </a:r>
          </a:p>
          <a:p>
            <a:pPr lvl="1"/>
            <a:r>
              <a:rPr lang="en-US" dirty="0"/>
              <a:t>Authorization: specifies which users and roles are allowed or denied access; typically not used with Windows authentication since ACLs address the same problem</a:t>
            </a:r>
          </a:p>
          <a:p>
            <a:r>
              <a:rPr lang="en-US" dirty="0"/>
              <a:t>Identity: whether or not to use impersonation</a:t>
            </a:r>
          </a:p>
          <a:p>
            <a:r>
              <a:rPr lang="en-US" dirty="0"/>
              <a:t>Configuration files are arranged hierarchically to provide varying degrees of authorization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Isolated storage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61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Code Access Security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03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Isolated Storage: Overview of Isolated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Allows a trusted assembly to store data on a client machine</a:t>
            </a:r>
          </a:p>
          <a:p>
            <a:pPr lvl="1"/>
            <a:r>
              <a:rPr lang="en-US" dirty="0"/>
              <a:t>Standard file IO operations are not used</a:t>
            </a:r>
          </a:p>
          <a:p>
            <a:pPr lvl="1"/>
            <a:r>
              <a:rPr lang="en-US" dirty="0"/>
              <a:t>Permission to access the local file system not required</a:t>
            </a:r>
          </a:p>
          <a:p>
            <a:r>
              <a:rPr lang="en-US" dirty="0"/>
              <a:t>Isolated storage handles the physical actual physical location 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Isolated Storage: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A virtual file system</a:t>
            </a:r>
          </a:p>
          <a:p>
            <a:pPr lvl="1"/>
            <a:r>
              <a:rPr lang="en-US" dirty="0"/>
              <a:t>May have its own folder structure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Files may have data of almost any kind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User data or application state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/>
              <a:t>Isolated Storage: Store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Data is kept in a “Store”</a:t>
            </a:r>
          </a:p>
          <a:p>
            <a:r>
              <a:rPr lang="en-US" dirty="0"/>
              <a:t>Stores are isolated by scope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914524"/>
            <a:ext cx="5887854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Demo: Isolated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Writing</a:t>
            </a:r>
          </a:p>
          <a:p>
            <a:r>
              <a:rPr lang="en-US" dirty="0" smtClean="0"/>
              <a:t>Reading</a:t>
            </a:r>
          </a:p>
          <a:p>
            <a:r>
              <a:rPr lang="en-US" dirty="0" smtClean="0"/>
              <a:t>Deleting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Demo: Isolated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Writing</a:t>
            </a:r>
          </a:p>
          <a:p>
            <a:r>
              <a:rPr lang="en-US" dirty="0" smtClean="0"/>
              <a:t>Reading</a:t>
            </a:r>
          </a:p>
          <a:p>
            <a:r>
              <a:rPr lang="en-US" dirty="0" smtClean="0"/>
              <a:t>Deleting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Calibri" pitchFamily="34" charset="0"/>
                  <a:cs typeface="Arial" charset="0"/>
                </a:rPr>
                <a:t>Prashant Kulkarni</a:t>
              </a:r>
              <a:endParaRPr lang="en-US" sz="900" b="1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Technical Lead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Mobile: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+91 9890913122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Desk: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</a:t>
              </a:r>
              <a:r>
                <a:rPr lang="en-US" sz="900" dirty="0"/>
                <a:t>20 66046341</a:t>
              </a: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Prashant.kulkarni@xoriant.com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Code Access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Things happen when users use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Need to authorize both users &amp; code</a:t>
            </a:r>
          </a:p>
          <a:p>
            <a:pPr lvl="1"/>
            <a:r>
              <a:rPr lang="en-US" dirty="0"/>
              <a:t>If mismatched, reduce authorization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4" y="1577068"/>
            <a:ext cx="3581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Code Access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Code authorization for managed code</a:t>
            </a:r>
          </a:p>
          <a:p>
            <a:pPr lvl="1"/>
            <a:r>
              <a:rPr lang="en-US" dirty="0"/>
              <a:t>Fine-grained policy </a:t>
            </a:r>
          </a:p>
          <a:p>
            <a:pPr lvl="1"/>
            <a:r>
              <a:rPr lang="en-US" dirty="0"/>
              <a:t>Fine-grained permissions </a:t>
            </a:r>
          </a:p>
          <a:p>
            <a:pPr lvl="1"/>
            <a:r>
              <a:rPr lang="en-US" dirty="0"/>
              <a:t>Multiple levels of trust</a:t>
            </a:r>
          </a:p>
          <a:p>
            <a:r>
              <a:rPr lang="en-US" dirty="0"/>
              <a:t>Layer of security over O/S</a:t>
            </a:r>
          </a:p>
          <a:p>
            <a:pPr lvl="1"/>
            <a:r>
              <a:rPr lang="en-US" dirty="0"/>
              <a:t>Both security checks always apply</a:t>
            </a:r>
          </a:p>
          <a:p>
            <a:r>
              <a:rPr lang="en-US" dirty="0"/>
              <a:t>Policy driven based on code evidence</a:t>
            </a:r>
          </a:p>
          <a:p>
            <a:r>
              <a:rPr lang="en-US" dirty="0"/>
              <a:t>No runtime security decisions by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Code Access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Managed code in an OS </a:t>
            </a:r>
            <a:r>
              <a:rPr lang="en-US" dirty="0" smtClean="0"/>
              <a:t>process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3" y="1680758"/>
            <a:ext cx="3124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Code Access </a:t>
            </a:r>
            <a:r>
              <a:rPr lang="en-US" altLang="en-US" dirty="0" smtClean="0"/>
              <a:t>Security: </a:t>
            </a:r>
            <a:r>
              <a:rPr lang="en-US" altLang="en-US" dirty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Security enforceable on well-behaved code</a:t>
            </a:r>
          </a:p>
          <a:p>
            <a:pPr lvl="1"/>
            <a:r>
              <a:rPr lang="en-US" dirty="0"/>
              <a:t>Code exempted only by permission</a:t>
            </a:r>
          </a:p>
          <a:p>
            <a:r>
              <a:rPr lang="en-US" dirty="0"/>
              <a:t>Code is verified to be memory type safe</a:t>
            </a:r>
          </a:p>
          <a:p>
            <a:pPr lvl="1"/>
            <a:r>
              <a:rPr lang="en-US" dirty="0"/>
              <a:t>only access objects it has references to</a:t>
            </a:r>
          </a:p>
          <a:p>
            <a:pPr lvl="1"/>
            <a:r>
              <a:rPr lang="en-US" dirty="0"/>
              <a:t>only use defined interfaces to objects</a:t>
            </a:r>
          </a:p>
          <a:p>
            <a:pPr lvl="1"/>
            <a:r>
              <a:rPr lang="en-US" dirty="0"/>
              <a:t>also, well-formed metadata and instructions</a:t>
            </a:r>
          </a:p>
          <a:p>
            <a:r>
              <a:rPr lang="en-US" dirty="0"/>
              <a:t>Verifiability is compiler code gen. issue</a:t>
            </a:r>
          </a:p>
          <a:p>
            <a:pPr lvl="1"/>
            <a:r>
              <a:rPr lang="en-US" dirty="0"/>
              <a:t>VB, C# (except ‘unsafe’) verifiable; </a:t>
            </a:r>
          </a:p>
          <a:p>
            <a:pPr lvl="1"/>
            <a:r>
              <a:rPr lang="en-US" dirty="0"/>
              <a:t>C++ is generally not verifiable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Code Access </a:t>
            </a:r>
            <a:r>
              <a:rPr lang="en-US" altLang="en-US" dirty="0" smtClean="0"/>
              <a:t>Security</a:t>
            </a:r>
            <a:r>
              <a:rPr lang="en-US" altLang="en-US" dirty="0"/>
              <a:t>:   Default Security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Default Security Policy is installed as part of the .NET Framework</a:t>
            </a:r>
          </a:p>
          <a:p>
            <a:pPr lvl="1"/>
            <a:r>
              <a:rPr lang="en-US" dirty="0"/>
              <a:t>Has default permissions for code access to protected system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734</TotalTime>
  <Words>1565</Words>
  <Application>Microsoft Office PowerPoint</Application>
  <PresentationFormat>On-screen Show (16:9)</PresentationFormat>
  <Paragraphs>273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ＭＳ Ｐゴシック</vt:lpstr>
      <vt:lpstr>Arial</vt:lpstr>
      <vt:lpstr>Calibri</vt:lpstr>
      <vt:lpstr>Xoriant Presentation template Light_Headings_v1</vt:lpstr>
      <vt:lpstr>Application Security .Net</vt:lpstr>
      <vt:lpstr>Security is TOP focus </vt:lpstr>
      <vt:lpstr>Agenda</vt:lpstr>
      <vt:lpstr>PowerPoint Presentation</vt:lpstr>
      <vt:lpstr>Code Access Security</vt:lpstr>
      <vt:lpstr>Code Access Security</vt:lpstr>
      <vt:lpstr>Code Access Security</vt:lpstr>
      <vt:lpstr>Code Access Security: Verification</vt:lpstr>
      <vt:lpstr>Code Access Security:   Default Security Policy</vt:lpstr>
      <vt:lpstr>Code Access Security:   Permissions</vt:lpstr>
      <vt:lpstr>Code Access Security:   Deny &amp; Revert Deny </vt:lpstr>
      <vt:lpstr>Built-in Permission Classes</vt:lpstr>
      <vt:lpstr>Code Access Security:    Permission Sets</vt:lpstr>
      <vt:lpstr>Code Access Security:    Security Exceptions</vt:lpstr>
      <vt:lpstr>Code Access Security:    PermitOnly &amp; RevertPermitOnly</vt:lpstr>
      <vt:lpstr>Code Access Security:    Demand</vt:lpstr>
      <vt:lpstr>Code Access Security:    Stack walk</vt:lpstr>
      <vt:lpstr>Code Access Security:    Working with Assert</vt:lpstr>
      <vt:lpstr>Code Access Security:     Working with Declarative Security</vt:lpstr>
      <vt:lpstr>Demo: Code Access Security</vt:lpstr>
      <vt:lpstr>PowerPoint Presentation</vt:lpstr>
      <vt:lpstr>Evidence Based Security: Evidence</vt:lpstr>
      <vt:lpstr>Evidence Based Security: Code Groups</vt:lpstr>
      <vt:lpstr>Evidence Based Security: The policy system</vt:lpstr>
      <vt:lpstr>Evidence Based Security: Administration Tools</vt:lpstr>
      <vt:lpstr>Evidence Based Security: Policy Level Evaluation</vt:lpstr>
      <vt:lpstr>Evidence Based Security: Code Groups</vt:lpstr>
      <vt:lpstr>Evidence Based Security: Policy levels</vt:lpstr>
      <vt:lpstr>Evidence Based Security: Code Group Evaluation</vt:lpstr>
      <vt:lpstr>Demo: Evidence Based Security</vt:lpstr>
      <vt:lpstr>PowerPoint Presentation</vt:lpstr>
      <vt:lpstr>Role-Based Security</vt:lpstr>
      <vt:lpstr>Role-Based Security : Identity</vt:lpstr>
      <vt:lpstr>Role-Based Security : Principal</vt:lpstr>
      <vt:lpstr>Role-Based Security: Principals-based security </vt:lpstr>
      <vt:lpstr>Role-Based Security: ASP.NET Security: Authentication</vt:lpstr>
      <vt:lpstr>Role-Based Security: ASP.NET Security: Configuration</vt:lpstr>
      <vt:lpstr>Demo: ASP.NET  Forms based authentication using roles</vt:lpstr>
      <vt:lpstr>PowerPoint Presentation</vt:lpstr>
      <vt:lpstr>Isolated Storage: Overview of Isolated Security</vt:lpstr>
      <vt:lpstr>Isolated Storage: Store</vt:lpstr>
      <vt:lpstr>Isolated Storage: Store Scope</vt:lpstr>
      <vt:lpstr>Demo: Isolated Storage</vt:lpstr>
      <vt:lpstr>Demo: Isolated Storage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Prashant Kulkarni</cp:lastModifiedBy>
  <cp:revision>549</cp:revision>
  <dcterms:created xsi:type="dcterms:W3CDTF">2015-12-01T06:56:46Z</dcterms:created>
  <dcterms:modified xsi:type="dcterms:W3CDTF">2016-10-04T06:49:40Z</dcterms:modified>
</cp:coreProperties>
</file>