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64" r:id="rId3"/>
    <p:sldId id="266" r:id="rId4"/>
    <p:sldId id="265" r:id="rId5"/>
    <p:sldId id="262" r:id="rId6"/>
    <p:sldId id="259" r:id="rId7"/>
    <p:sldId id="257" r:id="rId8"/>
    <p:sldId id="268"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63"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04" autoAdjust="0"/>
    <p:restoredTop sz="90000" autoAdjust="0"/>
  </p:normalViewPr>
  <p:slideViewPr>
    <p:cSldViewPr snapToGrid="0" snapToObjects="1">
      <p:cViewPr varScale="1">
        <p:scale>
          <a:sx n="100" d="100"/>
          <a:sy n="100" d="100"/>
        </p:scale>
        <p:origin x="-432" y="-9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4" d="100"/>
          <a:sy n="54"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CF658B-0C4F-4D21-A6FB-DA1E20CAF92E}" type="datetimeFigureOut">
              <a:rPr lang="en-US" smtClean="0"/>
              <a:pPr/>
              <a:t>10/4/2016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Xoriant Corporation 2015 ©</a:t>
            </a:r>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B305ED-E279-41B4-9EB5-63ABA269D816}" type="slidenum">
              <a:rPr lang="en-US" smtClean="0"/>
              <a:pPr/>
              <a:t>‹#›</a:t>
            </a:fld>
            <a:endParaRPr lang="en-US"/>
          </a:p>
        </p:txBody>
      </p:sp>
    </p:spTree>
    <p:extLst>
      <p:ext uri="{BB962C8B-B14F-4D97-AF65-F5344CB8AC3E}">
        <p14:creationId xmlns:p14="http://schemas.microsoft.com/office/powerpoint/2010/main" val="660246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1BF9F-53D1-428F-875E-77B6A0C49498}" type="datetimeFigureOut">
              <a:rPr lang="en-US" smtClean="0"/>
              <a:pPr/>
              <a:t>10/4/2016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Xoriant Corporation 2015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C279B-A809-4194-BF50-26F4AF3F1CC6}" type="slidenum">
              <a:rPr lang="en-US" smtClean="0"/>
              <a:pPr/>
              <a:t>‹#›</a:t>
            </a:fld>
            <a:endParaRPr lang="en-US"/>
          </a:p>
        </p:txBody>
      </p:sp>
    </p:spTree>
    <p:extLst>
      <p:ext uri="{BB962C8B-B14F-4D97-AF65-F5344CB8AC3E}">
        <p14:creationId xmlns:p14="http://schemas.microsoft.com/office/powerpoint/2010/main" val="360337830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ctrTitle"/>
          </p:nvPr>
        </p:nvSpPr>
        <p:spPr>
          <a:xfrm>
            <a:off x="570297" y="1597820"/>
            <a:ext cx="7772400" cy="1102519"/>
          </a:xfrm>
          <a:prstGeom prst="rect">
            <a:avLst/>
          </a:prstGeom>
        </p:spPr>
        <p:txBody>
          <a:bodyPr>
            <a:normAutofit/>
          </a:bodyPr>
          <a:lstStyle>
            <a:lvl1pPr algn="l">
              <a:defRPr sz="40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2763839"/>
            <a:ext cx="6400800" cy="605003"/>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417" y="3512457"/>
            <a:ext cx="1493523" cy="743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title"/>
          </p:nvPr>
        </p:nvSpPr>
        <p:spPr>
          <a:xfrm>
            <a:off x="63500" y="1841500"/>
            <a:ext cx="6324600" cy="720947"/>
          </a:xfrm>
          <a:prstGeom prst="rect">
            <a:avLst/>
          </a:prstGeom>
        </p:spPr>
        <p:txBody>
          <a:bodyPr>
            <a:noAutofit/>
          </a:bodyPr>
          <a:lstStyle>
            <a:lvl1pPr>
              <a:defRPr sz="36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199" y="934336"/>
            <a:ext cx="8038215" cy="3895435"/>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a:t>Click to edit Master text styles</a:t>
            </a:r>
          </a:p>
          <a:p>
            <a:pPr lvl="1"/>
            <a:r>
              <a:rPr lang="en-US"/>
              <a:t>Second level</a:t>
            </a:r>
          </a:p>
        </p:txBody>
      </p:sp>
      <p:sp>
        <p:nvSpPr>
          <p:cNvPr id="7"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10"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5"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userDrawn="1"/>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5143500"/>
          </a:xfrm>
          <a:prstGeom prst="rect">
            <a:avLst/>
          </a:prstGeom>
        </p:spPr>
      </p:pic>
      <p:sp>
        <p:nvSpPr>
          <p:cNvPr id="2" name="Title 1"/>
          <p:cNvSpPr>
            <a:spLocks noGrp="1"/>
          </p:cNvSpPr>
          <p:nvPr>
            <p:ph type="title"/>
          </p:nvPr>
        </p:nvSpPr>
        <p:spPr>
          <a:xfrm>
            <a:off x="722313" y="2180035"/>
            <a:ext cx="7772400" cy="1021556"/>
          </a:xfrm>
          <a:prstGeom prst="rect">
            <a:avLst/>
          </a:prstGeom>
        </p:spPr>
        <p:txBody>
          <a:bodyPr anchor="ctr">
            <a:normAutofit/>
          </a:bodyPr>
          <a:lstStyle>
            <a:lvl1pPr algn="l">
              <a:defRPr sz="3600" b="1" cap="all">
                <a:solidFill>
                  <a:schemeClr val="bg1"/>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3201591"/>
            <a:ext cx="7772400" cy="1125140"/>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6"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4"/>
          <p:cNvSpPr>
            <a:spLocks noGrp="1"/>
          </p:cNvSpPr>
          <p:nvPr>
            <p:ph type="sldNum" sz="quarter" idx="10"/>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8"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4"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5742"/>
            <a:ext cx="3008313" cy="624758"/>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5742"/>
            <a:ext cx="5111750" cy="37588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60500"/>
            <a:ext cx="3008313" cy="31341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7" name="Title Placeholder 1"/>
          <p:cNvSpPr txBox="1">
            <a:spLocks/>
          </p:cNvSpPr>
          <p:nvPr userDrawn="1"/>
        </p:nvSpPr>
        <p:spPr>
          <a:xfrm>
            <a:off x="0" y="0"/>
            <a:ext cx="7737986" cy="763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02274"/>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65238"/>
            <a:ext cx="5486400" cy="29920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32732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sp>
        <p:nvSpPr>
          <p:cNvPr id="6" name="Title Placeholder 1"/>
          <p:cNvSpPr txBox="1">
            <a:spLocks/>
          </p:cNvSpPr>
          <p:nvPr userDrawn="1"/>
        </p:nvSpPr>
        <p:spPr>
          <a:xfrm>
            <a:off x="0" y="0"/>
            <a:ext cx="7737986" cy="763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14"/>
          <p:cNvSpPr>
            <a:spLocks noGrp="1"/>
          </p:cNvSpPr>
          <p:nvPr>
            <p:ph type="sldNum" sz="quarter" idx="4"/>
          </p:nvPr>
        </p:nvSpPr>
        <p:spPr>
          <a:xfrm>
            <a:off x="8712943" y="4829772"/>
            <a:ext cx="422122" cy="301228"/>
          </a:xfrm>
          <a:prstGeom prst="rect">
            <a:avLst/>
          </a:prstGeom>
        </p:spPr>
        <p:txBody>
          <a:bodyPr/>
          <a:lstStyle>
            <a:lvl1pPr>
              <a:defRPr sz="1400"/>
            </a:lvl1pPr>
          </a:lstStyle>
          <a:p>
            <a:fld id="{95DBEDE0-0611-7441-AFFE-635EB8DAB45B}" type="slidenum">
              <a:rPr lang="en-US" smtClean="0"/>
              <a:pPr/>
              <a:t>‹#›</a:t>
            </a:fld>
            <a:endParaRPr lang="en-US"/>
          </a:p>
        </p:txBody>
      </p:sp>
      <p:pic>
        <p:nvPicPr>
          <p:cNvPr id="6" name="Picture 5" descr="14812_abstract_green_green_abstract_art.jpg"/>
          <p:cNvPicPr>
            <a:picLocks noChangeAspect="1"/>
          </p:cNvPicPr>
          <p:nvPr userDrawn="1"/>
        </p:nvPicPr>
        <p:blipFill>
          <a:blip r:embed="rId12" cstate="screen">
            <a:extLst>
              <a:ext uri="{28A0092B-C50C-407E-A947-70E740481C1C}">
                <a14:useLocalDpi xmlns:a14="http://schemas.microsoft.com/office/drawing/2010/main"/>
              </a:ext>
            </a:extLst>
          </a:blip>
          <a:srcRect t="24615" r="18465" b="60855"/>
          <a:stretch>
            <a:fillRect/>
          </a:stretch>
        </p:blipFill>
        <p:spPr>
          <a:xfrm rot="10800000">
            <a:off x="-1" y="0"/>
            <a:ext cx="9144001" cy="763831"/>
          </a:xfrm>
          <a:prstGeom prst="rect">
            <a:avLst/>
          </a:prstGeom>
        </p:spPr>
      </p:pic>
      <p:sp>
        <p:nvSpPr>
          <p:cNvPr id="9" name="Title Placeholder 1"/>
          <p:cNvSpPr>
            <a:spLocks noGrp="1"/>
          </p:cNvSpPr>
          <p:nvPr>
            <p:ph type="title"/>
          </p:nvPr>
        </p:nvSpPr>
        <p:spPr>
          <a:xfrm>
            <a:off x="0" y="0"/>
            <a:ext cx="7737986" cy="763832"/>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4" name="Picture 3"/>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844590" y="58186"/>
            <a:ext cx="1217640" cy="6063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5" r:id="rId7"/>
    <p:sldLayoutId id="2147483656" r:id="rId8"/>
    <p:sldLayoutId id="2147483657" r:id="rId9"/>
    <p:sldLayoutId id="2147483660" r:id="rId10"/>
  </p:sldLayoutIdLst>
  <p:hf hdr="0" ftr="0" dt="0"/>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864" y="1702392"/>
            <a:ext cx="7772400" cy="1102519"/>
          </a:xfrm>
        </p:spPr>
        <p:txBody>
          <a:bodyPr/>
          <a:lstStyle/>
          <a:p>
            <a:r>
              <a:rPr lang="en-US" b="1" dirty="0" smtClean="0"/>
              <a:t>Basics of </a:t>
            </a:r>
            <a:r>
              <a:rPr lang="en-US" b="1" dirty="0" err="1" smtClean="0"/>
              <a:t>ADO.Net</a:t>
            </a:r>
            <a:endParaRPr lang="en-US" b="1" dirty="0"/>
          </a:p>
        </p:txBody>
      </p:sp>
      <p:sp>
        <p:nvSpPr>
          <p:cNvPr id="3" name="Subtitle 2"/>
          <p:cNvSpPr>
            <a:spLocks noGrp="1"/>
          </p:cNvSpPr>
          <p:nvPr>
            <p:ph type="subTitle" idx="1"/>
          </p:nvPr>
        </p:nvSpPr>
        <p:spPr>
          <a:xfrm>
            <a:off x="766864" y="2728711"/>
            <a:ext cx="6400800" cy="637059"/>
          </a:xfrm>
        </p:spPr>
        <p:txBody>
          <a:bodyPr>
            <a:normAutofit fontScale="70000" lnSpcReduction="20000"/>
          </a:bodyPr>
          <a:lstStyle/>
          <a:p>
            <a:r>
              <a:rPr lang="en-IN" sz="2800" dirty="0"/>
              <a:t>Ado.net is </a:t>
            </a:r>
            <a:r>
              <a:rPr lang="en-IN" sz="2800" dirty="0" smtClean="0"/>
              <a:t>used </a:t>
            </a:r>
            <a:r>
              <a:rPr lang="en-IN" sz="2800" dirty="0"/>
              <a:t>to connect with different </a:t>
            </a:r>
            <a:r>
              <a:rPr lang="en-IN" sz="2800" dirty="0" smtClean="0"/>
              <a:t>data source. </a:t>
            </a:r>
            <a:r>
              <a:rPr lang="en-IN" sz="2800" dirty="0"/>
              <a:t>It provides interoperability and scalable data access by XML</a:t>
            </a:r>
            <a:endParaRPr lang="en-US" sz="2800" dirty="0"/>
          </a:p>
        </p:txBody>
      </p:sp>
      <p:sp>
        <p:nvSpPr>
          <p:cNvPr id="5" name="Text Placeholder 7"/>
          <p:cNvSpPr txBox="1">
            <a:spLocks/>
          </p:cNvSpPr>
          <p:nvPr/>
        </p:nvSpPr>
        <p:spPr>
          <a:xfrm>
            <a:off x="893323" y="4513605"/>
            <a:ext cx="1965325" cy="258762"/>
          </a:xfrm>
          <a:prstGeom prst="rect">
            <a:avLst/>
          </a:prstGeom>
        </p:spPr>
        <p:txBody>
          <a:bodyPr/>
          <a:lstStyle>
            <a:lvl1pPr marL="0" indent="0" algn="l" defTabSz="457200" rtl="0" eaLnBrk="1" latinLnBrk="0" hangingPunct="1">
              <a:spcBef>
                <a:spcPct val="200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October 4, 2016</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err="1" smtClean="0"/>
              <a:t>DataSet</a:t>
            </a:r>
            <a:endParaRPr lang="en-IN" dirty="0" smtClean="0"/>
          </a:p>
          <a:p>
            <a:pPr lvl="1"/>
            <a:r>
              <a:rPr lang="en-IN" dirty="0"/>
              <a:t>It persists data in memory which is separately from the </a:t>
            </a:r>
            <a:r>
              <a:rPr lang="en-IN" dirty="0" smtClean="0"/>
              <a:t>database.</a:t>
            </a:r>
          </a:p>
          <a:p>
            <a:pPr lvl="1"/>
            <a:r>
              <a:rPr lang="en-IN" dirty="0"/>
              <a:t>By nature it is disconnected. </a:t>
            </a:r>
            <a:endParaRPr lang="en-IN" dirty="0" smtClean="0"/>
          </a:p>
          <a:p>
            <a:pPr lvl="1"/>
            <a:r>
              <a:rPr lang="en-IN" dirty="0" smtClean="0"/>
              <a:t>You </a:t>
            </a:r>
            <a:r>
              <a:rPr lang="en-IN" dirty="0"/>
              <a:t>can perform all DML statement. </a:t>
            </a:r>
            <a:endParaRPr lang="en-IN" dirty="0" smtClean="0"/>
          </a:p>
          <a:p>
            <a:pPr lvl="1"/>
            <a:r>
              <a:rPr lang="en-IN" dirty="0" smtClean="0"/>
              <a:t>You </a:t>
            </a:r>
            <a:r>
              <a:rPr lang="en-IN" dirty="0"/>
              <a:t>can load data in dataset from any data source like SQL Server, Oracle etc. </a:t>
            </a:r>
            <a:endParaRPr lang="en-IN" dirty="0" smtClean="0"/>
          </a:p>
          <a:p>
            <a:pPr lvl="1"/>
            <a:r>
              <a:rPr lang="en-IN" dirty="0" smtClean="0"/>
              <a:t>You </a:t>
            </a:r>
            <a:r>
              <a:rPr lang="en-IN" dirty="0"/>
              <a:t>can create table inside the Dataset even you can define the keys and create relationship between them.  </a:t>
            </a:r>
            <a:endParaRPr lang="en-IN" dirty="0" smtClean="0"/>
          </a:p>
          <a:p>
            <a:pPr lvl="1"/>
            <a:r>
              <a:rPr lang="en-IN" dirty="0" smtClean="0"/>
              <a:t>It </a:t>
            </a:r>
            <a:r>
              <a:rPr lang="en-IN" dirty="0"/>
              <a:t>belongs to “</a:t>
            </a:r>
            <a:r>
              <a:rPr lang="en-IN" dirty="0" err="1"/>
              <a:t>System.Data</a:t>
            </a:r>
            <a:r>
              <a:rPr lang="en-IN" dirty="0"/>
              <a:t>” namespace.</a:t>
            </a:r>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10</a:t>
            </a:fld>
            <a:endParaRPr lang="en-US"/>
          </a:p>
        </p:txBody>
      </p:sp>
      <p:sp>
        <p:nvSpPr>
          <p:cNvPr id="4" name="Title 3"/>
          <p:cNvSpPr>
            <a:spLocks noGrp="1"/>
          </p:cNvSpPr>
          <p:nvPr>
            <p:ph type="title"/>
          </p:nvPr>
        </p:nvSpPr>
        <p:spPr/>
        <p:txBody>
          <a:bodyPr/>
          <a:lstStyle/>
          <a:p>
            <a:r>
              <a:rPr lang="en-IN" dirty="0" err="1"/>
              <a:t>ADO.Net</a:t>
            </a:r>
            <a:r>
              <a:rPr lang="en-IN" dirty="0"/>
              <a:t> </a:t>
            </a:r>
            <a:r>
              <a:rPr lang="en-IN" dirty="0" smtClean="0"/>
              <a:t>Objects - </a:t>
            </a:r>
            <a:r>
              <a:rPr lang="en-IN" dirty="0" err="1" smtClean="0"/>
              <a:t>DataSet</a:t>
            </a:r>
            <a:endParaRPr lang="en-IN" dirty="0"/>
          </a:p>
        </p:txBody>
      </p:sp>
    </p:spTree>
    <p:extLst>
      <p:ext uri="{BB962C8B-B14F-4D97-AF65-F5344CB8AC3E}">
        <p14:creationId xmlns:p14="http://schemas.microsoft.com/office/powerpoint/2010/main" val="420698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11</a:t>
            </a:fld>
            <a:endParaRPr lang="en-US"/>
          </a:p>
        </p:txBody>
      </p:sp>
      <p:sp>
        <p:nvSpPr>
          <p:cNvPr id="4" name="Title 3"/>
          <p:cNvSpPr>
            <a:spLocks noGrp="1"/>
          </p:cNvSpPr>
          <p:nvPr>
            <p:ph type="title"/>
          </p:nvPr>
        </p:nvSpPr>
        <p:spPr/>
        <p:txBody>
          <a:bodyPr/>
          <a:lstStyle/>
          <a:p>
            <a:r>
              <a:rPr lang="en-IN" dirty="0" err="1" smtClean="0"/>
              <a:t>ADO.Net</a:t>
            </a:r>
            <a:r>
              <a:rPr lang="en-IN" dirty="0" smtClean="0"/>
              <a:t> Objects – </a:t>
            </a:r>
            <a:r>
              <a:rPr lang="en-IN" dirty="0" err="1" smtClean="0"/>
              <a:t>DataSet</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49" y="763832"/>
            <a:ext cx="4257675" cy="2874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38174" y="3763060"/>
            <a:ext cx="8258175" cy="1754326"/>
          </a:xfrm>
          <a:prstGeom prst="rect">
            <a:avLst/>
          </a:prstGeom>
        </p:spPr>
        <p:txBody>
          <a:bodyPr wrap="square">
            <a:spAutoFit/>
          </a:bodyPr>
          <a:lstStyle/>
          <a:p>
            <a:r>
              <a:rPr lang="en-IN" dirty="0"/>
              <a:t>Using </a:t>
            </a:r>
            <a:r>
              <a:rPr lang="en-IN" dirty="0" err="1"/>
              <a:t>system.Data</a:t>
            </a:r>
            <a:r>
              <a:rPr lang="en-IN" dirty="0"/>
              <a:t>; </a:t>
            </a:r>
            <a:r>
              <a:rPr lang="en-IN" dirty="0"/>
              <a:t/>
            </a:r>
            <a:br>
              <a:rPr lang="en-IN" dirty="0"/>
            </a:br>
            <a:r>
              <a:rPr lang="en-IN" dirty="0" err="1"/>
              <a:t>DataSet</a:t>
            </a:r>
            <a:r>
              <a:rPr lang="en-IN" dirty="0"/>
              <a:t> </a:t>
            </a:r>
            <a:r>
              <a:rPr lang="en-IN" dirty="0" err="1"/>
              <a:t>objDS</a:t>
            </a:r>
            <a:r>
              <a:rPr lang="en-IN" dirty="0"/>
              <a:t> = new </a:t>
            </a:r>
            <a:r>
              <a:rPr lang="en-IN" dirty="0" err="1"/>
              <a:t>DataSet</a:t>
            </a:r>
            <a:r>
              <a:rPr lang="en-IN" dirty="0" smtClean="0"/>
              <a:t>();</a:t>
            </a:r>
          </a:p>
          <a:p>
            <a:r>
              <a:rPr lang="en-IN" dirty="0" err="1"/>
              <a:t>objDS.DataSetName</a:t>
            </a:r>
            <a:r>
              <a:rPr lang="en-IN" dirty="0"/>
              <a:t> = "</a:t>
            </a:r>
            <a:r>
              <a:rPr lang="en-IN" dirty="0" err="1"/>
              <a:t>EmployeeDS</a:t>
            </a:r>
            <a:r>
              <a:rPr lang="en-IN" dirty="0" smtClean="0"/>
              <a:t>";</a:t>
            </a:r>
          </a:p>
          <a:p>
            <a:r>
              <a:rPr lang="en-IN" dirty="0" smtClean="0"/>
              <a:t>OR</a:t>
            </a:r>
            <a:endParaRPr lang="en-IN" dirty="0"/>
          </a:p>
          <a:p>
            <a:r>
              <a:rPr lang="en-IN" dirty="0" err="1"/>
              <a:t>DataSet</a:t>
            </a:r>
            <a:r>
              <a:rPr lang="en-IN" dirty="0"/>
              <a:t> </a:t>
            </a:r>
            <a:r>
              <a:rPr lang="en-IN" dirty="0" err="1"/>
              <a:t>objDS</a:t>
            </a:r>
            <a:r>
              <a:rPr lang="en-IN" dirty="0"/>
              <a:t> = new </a:t>
            </a:r>
            <a:r>
              <a:rPr lang="en-IN" dirty="0" err="1"/>
              <a:t>DataSet</a:t>
            </a:r>
            <a:r>
              <a:rPr lang="en-IN" dirty="0"/>
              <a:t>("</a:t>
            </a:r>
            <a:r>
              <a:rPr lang="en-IN" dirty="0" err="1"/>
              <a:t>EmployeeDS</a:t>
            </a:r>
            <a:r>
              <a:rPr lang="en-IN" dirty="0"/>
              <a:t>");</a:t>
            </a:r>
          </a:p>
          <a:p>
            <a:endParaRPr lang="en-IN" dirty="0"/>
          </a:p>
        </p:txBody>
      </p:sp>
    </p:spTree>
    <p:extLst>
      <p:ext uri="{BB962C8B-B14F-4D97-AF65-F5344CB8AC3E}">
        <p14:creationId xmlns:p14="http://schemas.microsoft.com/office/powerpoint/2010/main" val="397706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Data Adapter</a:t>
            </a:r>
          </a:p>
          <a:p>
            <a:pPr lvl="1"/>
            <a:r>
              <a:rPr lang="en-IN" dirty="0"/>
              <a:t>It is used to fill the dataset and send the update to the database server. </a:t>
            </a:r>
            <a:endParaRPr lang="en-IN" dirty="0" smtClean="0"/>
          </a:p>
          <a:p>
            <a:pPr lvl="1"/>
            <a:r>
              <a:rPr lang="en-IN" dirty="0" smtClean="0"/>
              <a:t>It </a:t>
            </a:r>
            <a:r>
              <a:rPr lang="en-IN" dirty="0"/>
              <a:t>is used to fetch and retrieve the data. </a:t>
            </a:r>
            <a:endParaRPr lang="en-IN" dirty="0" smtClean="0"/>
          </a:p>
          <a:p>
            <a:pPr lvl="1"/>
            <a:r>
              <a:rPr lang="en-IN" dirty="0" smtClean="0"/>
              <a:t>It </a:t>
            </a:r>
            <a:r>
              <a:rPr lang="en-IN" dirty="0"/>
              <a:t>holds the data in memory than pass it to Dataset. </a:t>
            </a:r>
            <a:endParaRPr lang="en-IN" dirty="0" smtClean="0"/>
          </a:p>
          <a:p>
            <a:pPr lvl="1"/>
            <a:r>
              <a:rPr lang="en-IN" dirty="0" smtClean="0"/>
              <a:t>It </a:t>
            </a:r>
            <a:r>
              <a:rPr lang="en-IN" dirty="0"/>
              <a:t>is used for write and read purpose.</a:t>
            </a:r>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12</a:t>
            </a:fld>
            <a:endParaRPr lang="en-US"/>
          </a:p>
        </p:txBody>
      </p:sp>
      <p:sp>
        <p:nvSpPr>
          <p:cNvPr id="4" name="Title 3"/>
          <p:cNvSpPr>
            <a:spLocks noGrp="1"/>
          </p:cNvSpPr>
          <p:nvPr>
            <p:ph type="title"/>
          </p:nvPr>
        </p:nvSpPr>
        <p:spPr/>
        <p:txBody>
          <a:bodyPr>
            <a:normAutofit/>
          </a:bodyPr>
          <a:lstStyle/>
          <a:p>
            <a:r>
              <a:rPr lang="en-IN" dirty="0" err="1" smtClean="0"/>
              <a:t>ADO.Net</a:t>
            </a:r>
            <a:r>
              <a:rPr lang="en-IN" dirty="0" smtClean="0"/>
              <a:t> Objects - </a:t>
            </a:r>
            <a:r>
              <a:rPr lang="en-IN" dirty="0"/>
              <a:t>Data </a:t>
            </a:r>
            <a:r>
              <a:rPr lang="en-IN" dirty="0" smtClean="0"/>
              <a:t>Adapter</a:t>
            </a:r>
            <a:endParaRPr lang="en-IN" dirty="0"/>
          </a:p>
        </p:txBody>
      </p:sp>
    </p:spTree>
    <p:extLst>
      <p:ext uri="{BB962C8B-B14F-4D97-AF65-F5344CB8AC3E}">
        <p14:creationId xmlns:p14="http://schemas.microsoft.com/office/powerpoint/2010/main" val="302538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13</a:t>
            </a:fld>
            <a:endParaRPr lang="en-US"/>
          </a:p>
        </p:txBody>
      </p:sp>
      <p:sp>
        <p:nvSpPr>
          <p:cNvPr id="4" name="Title 3"/>
          <p:cNvSpPr>
            <a:spLocks noGrp="1"/>
          </p:cNvSpPr>
          <p:nvPr>
            <p:ph type="title"/>
          </p:nvPr>
        </p:nvSpPr>
        <p:spPr/>
        <p:txBody>
          <a:bodyPr/>
          <a:lstStyle/>
          <a:p>
            <a:r>
              <a:rPr lang="en-IN" dirty="0" err="1" smtClean="0"/>
              <a:t>ADO.Net</a:t>
            </a:r>
            <a:r>
              <a:rPr lang="en-IN" dirty="0" smtClean="0"/>
              <a:t> Objects – Data Adapter</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9362" y="763832"/>
            <a:ext cx="4075780" cy="28082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76274" y="3595457"/>
            <a:ext cx="7915275" cy="1200329"/>
          </a:xfrm>
          <a:prstGeom prst="rect">
            <a:avLst/>
          </a:prstGeom>
        </p:spPr>
        <p:txBody>
          <a:bodyPr wrap="square">
            <a:spAutoFit/>
          </a:bodyPr>
          <a:lstStyle/>
          <a:p>
            <a:r>
              <a:rPr lang="en-IN" dirty="0" err="1"/>
              <a:t>SqlDataAdapter</a:t>
            </a:r>
            <a:r>
              <a:rPr lang="en-IN" dirty="0"/>
              <a:t> DA </a:t>
            </a:r>
            <a:r>
              <a:rPr lang="en-IN" dirty="0" smtClean="0"/>
              <a:t>=</a:t>
            </a:r>
            <a:r>
              <a:rPr lang="en-IN" dirty="0"/>
              <a:t> new </a:t>
            </a:r>
            <a:r>
              <a:rPr lang="en-IN" dirty="0" err="1"/>
              <a:t>SqlDataAdapter</a:t>
            </a:r>
            <a:r>
              <a:rPr lang="en-IN" dirty="0"/>
              <a:t>(</a:t>
            </a:r>
            <a:r>
              <a:rPr lang="en-IN" dirty="0" err="1"/>
              <a:t>cmd</a:t>
            </a:r>
            <a:r>
              <a:rPr lang="en-IN" dirty="0"/>
              <a:t>);</a:t>
            </a:r>
          </a:p>
          <a:p>
            <a:r>
              <a:rPr lang="en-IN" dirty="0"/>
              <a:t>      </a:t>
            </a:r>
          </a:p>
          <a:p>
            <a:r>
              <a:rPr lang="en-IN" dirty="0" err="1" smtClean="0"/>
              <a:t>DataSet</a:t>
            </a:r>
            <a:r>
              <a:rPr lang="en-IN" dirty="0"/>
              <a:t> ds = new </a:t>
            </a:r>
            <a:r>
              <a:rPr lang="en-IN" dirty="0" err="1"/>
              <a:t>DataSet</a:t>
            </a:r>
            <a:r>
              <a:rPr lang="en-IN" dirty="0"/>
              <a:t>();</a:t>
            </a:r>
          </a:p>
          <a:p>
            <a:r>
              <a:rPr lang="en-IN" dirty="0" err="1" smtClean="0"/>
              <a:t>DA.Fill</a:t>
            </a:r>
            <a:r>
              <a:rPr lang="en-IN" dirty="0" smtClean="0"/>
              <a:t>(ds</a:t>
            </a:r>
            <a:r>
              <a:rPr lang="en-IN" dirty="0"/>
              <a:t>);</a:t>
            </a:r>
          </a:p>
        </p:txBody>
      </p:sp>
    </p:spTree>
    <p:extLst>
      <p:ext uri="{BB962C8B-B14F-4D97-AF65-F5344CB8AC3E}">
        <p14:creationId xmlns:p14="http://schemas.microsoft.com/office/powerpoint/2010/main" val="232428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With the help of this command you can communicate with the database. </a:t>
            </a:r>
            <a:endParaRPr lang="en-IN" dirty="0" smtClean="0"/>
          </a:p>
          <a:p>
            <a:r>
              <a:rPr lang="en-IN" dirty="0" smtClean="0"/>
              <a:t>You </a:t>
            </a:r>
            <a:r>
              <a:rPr lang="en-IN" dirty="0"/>
              <a:t>can directly pass the query or you can use “</a:t>
            </a:r>
            <a:r>
              <a:rPr lang="en-IN" dirty="0" err="1"/>
              <a:t>Stroed</a:t>
            </a:r>
            <a:r>
              <a:rPr lang="en-IN" dirty="0"/>
              <a:t> Procedure”.  </a:t>
            </a:r>
            <a:endParaRPr lang="en-IN" dirty="0" smtClean="0"/>
          </a:p>
          <a:p>
            <a:r>
              <a:rPr lang="en-IN" dirty="0" smtClean="0"/>
              <a:t>With </a:t>
            </a:r>
            <a:r>
              <a:rPr lang="en-IN" dirty="0"/>
              <a:t>the help of command type (Text, Stored Procedure, </a:t>
            </a:r>
            <a:r>
              <a:rPr lang="en-IN" dirty="0" err="1"/>
              <a:t>DirectTable</a:t>
            </a:r>
            <a:r>
              <a:rPr lang="en-IN" dirty="0"/>
              <a:t>) you can choose whether you are going to use plain SQL Query or Stored Procedure.</a:t>
            </a:r>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14</a:t>
            </a:fld>
            <a:endParaRPr lang="en-US"/>
          </a:p>
        </p:txBody>
      </p:sp>
      <p:sp>
        <p:nvSpPr>
          <p:cNvPr id="4" name="Title 3"/>
          <p:cNvSpPr>
            <a:spLocks noGrp="1"/>
          </p:cNvSpPr>
          <p:nvPr>
            <p:ph type="title"/>
          </p:nvPr>
        </p:nvSpPr>
        <p:spPr/>
        <p:txBody>
          <a:bodyPr/>
          <a:lstStyle/>
          <a:p>
            <a:r>
              <a:rPr lang="en-IN" dirty="0" err="1"/>
              <a:t>ADO.Net</a:t>
            </a:r>
            <a:r>
              <a:rPr lang="en-IN" dirty="0"/>
              <a:t> Objects – </a:t>
            </a:r>
            <a:r>
              <a:rPr lang="en-IN" dirty="0" smtClean="0"/>
              <a:t>Command</a:t>
            </a:r>
            <a:endParaRPr lang="en-IN" dirty="0"/>
          </a:p>
        </p:txBody>
      </p:sp>
    </p:spTree>
    <p:extLst>
      <p:ext uri="{BB962C8B-B14F-4D97-AF65-F5344CB8AC3E}">
        <p14:creationId xmlns:p14="http://schemas.microsoft.com/office/powerpoint/2010/main" val="394157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15</a:t>
            </a:fld>
            <a:endParaRPr lang="en-US"/>
          </a:p>
        </p:txBody>
      </p:sp>
      <p:sp>
        <p:nvSpPr>
          <p:cNvPr id="4" name="Title 3"/>
          <p:cNvSpPr>
            <a:spLocks noGrp="1"/>
          </p:cNvSpPr>
          <p:nvPr>
            <p:ph type="title"/>
          </p:nvPr>
        </p:nvSpPr>
        <p:spPr/>
        <p:txBody>
          <a:bodyPr/>
          <a:lstStyle/>
          <a:p>
            <a:r>
              <a:rPr lang="en-IN" dirty="0" err="1"/>
              <a:t>ADO.Net</a:t>
            </a:r>
            <a:r>
              <a:rPr lang="en-IN" dirty="0"/>
              <a:t> Objects – Command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900113"/>
            <a:ext cx="30575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95276" y="2815323"/>
            <a:ext cx="8417667" cy="2123658"/>
          </a:xfrm>
          <a:prstGeom prst="rect">
            <a:avLst/>
          </a:prstGeom>
        </p:spPr>
        <p:txBody>
          <a:bodyPr wrap="square">
            <a:spAutoFit/>
          </a:bodyPr>
          <a:lstStyle/>
          <a:p>
            <a:r>
              <a:rPr lang="en-IN" sz="1100" dirty="0" err="1"/>
              <a:t>SqlCommand</a:t>
            </a:r>
            <a:r>
              <a:rPr lang="en-IN" sz="1100" dirty="0"/>
              <a:t> </a:t>
            </a:r>
            <a:r>
              <a:rPr lang="en-IN" sz="1100" dirty="0" err="1"/>
              <a:t>cmd</a:t>
            </a:r>
            <a:r>
              <a:rPr lang="en-IN" sz="1100" dirty="0"/>
              <a:t> = </a:t>
            </a:r>
            <a:r>
              <a:rPr lang="en-IN" sz="1100" dirty="0" err="1"/>
              <a:t>con.CreateCommand</a:t>
            </a:r>
            <a:r>
              <a:rPr lang="en-IN" sz="1100" dirty="0"/>
              <a:t>(); </a:t>
            </a:r>
            <a:endParaRPr lang="en-IN" sz="1100" dirty="0" smtClean="0"/>
          </a:p>
          <a:p>
            <a:r>
              <a:rPr lang="en-IN" sz="1100" dirty="0" err="1" smtClean="0"/>
              <a:t>cmd.CommandType</a:t>
            </a:r>
            <a:r>
              <a:rPr lang="en-IN" sz="1100" dirty="0" smtClean="0"/>
              <a:t> </a:t>
            </a:r>
            <a:r>
              <a:rPr lang="en-IN" sz="1100" dirty="0"/>
              <a:t>= </a:t>
            </a:r>
            <a:r>
              <a:rPr lang="en-IN" sz="1100" dirty="0" err="1"/>
              <a:t>CommandType.Text</a:t>
            </a:r>
            <a:r>
              <a:rPr lang="en-IN" sz="1100" dirty="0"/>
              <a:t>; </a:t>
            </a:r>
            <a:r>
              <a:rPr lang="en-IN" sz="1100" i="1" dirty="0"/>
              <a:t>//This will specify that we are passing query from application </a:t>
            </a:r>
            <a:endParaRPr lang="en-IN" sz="1100" i="1" dirty="0" smtClean="0"/>
          </a:p>
          <a:p>
            <a:r>
              <a:rPr lang="en-IN" sz="1100" dirty="0" smtClean="0"/>
              <a:t>string </a:t>
            </a:r>
            <a:r>
              <a:rPr lang="en-IN" sz="1100" dirty="0"/>
              <a:t>query = </a:t>
            </a:r>
            <a:r>
              <a:rPr lang="en-IN" sz="1100" dirty="0"/>
              <a:t>"select * from Authors"</a:t>
            </a:r>
            <a:r>
              <a:rPr lang="en-IN" sz="1100" dirty="0"/>
              <a:t>; </a:t>
            </a:r>
            <a:endParaRPr lang="en-IN" sz="1100" dirty="0" smtClean="0"/>
          </a:p>
          <a:p>
            <a:r>
              <a:rPr lang="en-IN" sz="1100" dirty="0" err="1" smtClean="0"/>
              <a:t>cmd.CommandText</a:t>
            </a:r>
            <a:r>
              <a:rPr lang="en-IN" sz="1100" dirty="0" smtClean="0"/>
              <a:t> </a:t>
            </a:r>
            <a:r>
              <a:rPr lang="en-IN" sz="1100" dirty="0"/>
              <a:t>= query</a:t>
            </a:r>
            <a:r>
              <a:rPr lang="en-IN" sz="1100" dirty="0" smtClean="0"/>
              <a:t>;</a:t>
            </a:r>
          </a:p>
          <a:p>
            <a:endParaRPr lang="en-IN" sz="1100" dirty="0" smtClean="0"/>
          </a:p>
          <a:p>
            <a:r>
              <a:rPr lang="en-IN" sz="1100" dirty="0" smtClean="0"/>
              <a:t>OR</a:t>
            </a:r>
          </a:p>
          <a:p>
            <a:r>
              <a:rPr lang="en-IN" sz="1100" dirty="0" err="1"/>
              <a:t>SqlCommand</a:t>
            </a:r>
            <a:r>
              <a:rPr lang="en-IN" sz="1100" dirty="0"/>
              <a:t> </a:t>
            </a:r>
            <a:r>
              <a:rPr lang="en-IN" sz="1100" dirty="0" err="1"/>
              <a:t>cmd</a:t>
            </a:r>
            <a:r>
              <a:rPr lang="en-IN" sz="1100" dirty="0"/>
              <a:t> = </a:t>
            </a:r>
            <a:r>
              <a:rPr lang="en-IN" sz="1100" dirty="0" err="1"/>
              <a:t>con.CreateCommand</a:t>
            </a:r>
            <a:r>
              <a:rPr lang="en-IN" sz="1100" dirty="0"/>
              <a:t>(); </a:t>
            </a:r>
            <a:r>
              <a:rPr lang="en-IN" sz="1100" i="1" dirty="0"/>
              <a:t>// This will specify that we are passing the stored procedures name </a:t>
            </a:r>
            <a:endParaRPr lang="en-IN" sz="1100" i="1" dirty="0" smtClean="0"/>
          </a:p>
          <a:p>
            <a:r>
              <a:rPr lang="en-IN" sz="1100" dirty="0" err="1" smtClean="0"/>
              <a:t>cmd.CommandType</a:t>
            </a:r>
            <a:r>
              <a:rPr lang="en-IN" sz="1100" dirty="0" smtClean="0"/>
              <a:t> </a:t>
            </a:r>
            <a:r>
              <a:rPr lang="en-IN" sz="1100" dirty="0"/>
              <a:t>= </a:t>
            </a:r>
            <a:r>
              <a:rPr lang="en-IN" sz="1100" dirty="0" err="1"/>
              <a:t>CommandType.StoredProcedure</a:t>
            </a:r>
            <a:r>
              <a:rPr lang="en-IN" sz="1100" dirty="0"/>
              <a:t>; </a:t>
            </a:r>
            <a:endParaRPr lang="en-IN" sz="1100" dirty="0" smtClean="0"/>
          </a:p>
          <a:p>
            <a:r>
              <a:rPr lang="en-IN" sz="1100" dirty="0" err="1" smtClean="0"/>
              <a:t>cmd.CommandText</a:t>
            </a:r>
            <a:r>
              <a:rPr lang="en-IN" sz="1100" dirty="0" smtClean="0"/>
              <a:t> </a:t>
            </a:r>
            <a:r>
              <a:rPr lang="en-IN" sz="1100" dirty="0"/>
              <a:t>= </a:t>
            </a:r>
            <a:r>
              <a:rPr lang="en-IN" sz="1100" dirty="0" err="1"/>
              <a:t>CommandName</a:t>
            </a:r>
            <a:r>
              <a:rPr lang="en-IN" sz="1100" dirty="0"/>
              <a:t>; </a:t>
            </a:r>
            <a:r>
              <a:rPr lang="en-IN" sz="1100" i="1" dirty="0"/>
              <a:t>// This will be the stored procedures name </a:t>
            </a:r>
            <a:endParaRPr lang="en-IN" sz="1100" i="1" dirty="0" smtClean="0"/>
          </a:p>
          <a:p>
            <a:r>
              <a:rPr lang="en-IN" sz="1100" dirty="0" err="1" smtClean="0"/>
              <a:t>SqlParameter</a:t>
            </a:r>
            <a:r>
              <a:rPr lang="en-IN" sz="1100" dirty="0" smtClean="0"/>
              <a:t> </a:t>
            </a:r>
            <a:r>
              <a:rPr lang="en-IN" sz="1100" dirty="0" err="1"/>
              <a:t>param</a:t>
            </a:r>
            <a:r>
              <a:rPr lang="en-IN" sz="1100" dirty="0"/>
              <a:t> = </a:t>
            </a:r>
            <a:r>
              <a:rPr lang="en-IN" sz="1100" dirty="0"/>
              <a:t>new</a:t>
            </a:r>
            <a:r>
              <a:rPr lang="en-IN" sz="1100" dirty="0"/>
              <a:t> </a:t>
            </a:r>
            <a:r>
              <a:rPr lang="en-IN" sz="1100" dirty="0" err="1"/>
              <a:t>SqlParameter</a:t>
            </a:r>
            <a:r>
              <a:rPr lang="en-IN" sz="1100" dirty="0"/>
              <a:t>(</a:t>
            </a:r>
            <a:r>
              <a:rPr lang="en-IN" sz="1100" dirty="0"/>
              <a:t>"@id"</a:t>
            </a:r>
            <a:r>
              <a:rPr lang="en-IN" sz="1100" dirty="0"/>
              <a:t>, </a:t>
            </a:r>
            <a:r>
              <a:rPr lang="en-IN" sz="1100" dirty="0" err="1"/>
              <a:t>txtSearch.Text</a:t>
            </a:r>
            <a:r>
              <a:rPr lang="en-IN" sz="1100" dirty="0"/>
              <a:t>); </a:t>
            </a:r>
            <a:endParaRPr lang="en-IN" sz="1100" dirty="0" smtClean="0"/>
          </a:p>
          <a:p>
            <a:r>
              <a:rPr lang="en-IN" sz="1100" dirty="0" err="1" smtClean="0"/>
              <a:t>cmd.Parameters.Add</a:t>
            </a:r>
            <a:r>
              <a:rPr lang="en-IN" sz="1100" dirty="0" smtClean="0"/>
              <a:t>(</a:t>
            </a:r>
            <a:r>
              <a:rPr lang="en-IN" sz="1100" dirty="0" err="1" smtClean="0"/>
              <a:t>param</a:t>
            </a:r>
            <a:r>
              <a:rPr lang="en-IN" sz="1100" dirty="0" smtClean="0"/>
              <a:t>);</a:t>
            </a:r>
            <a:endParaRPr lang="en-IN" sz="1100" dirty="0"/>
          </a:p>
          <a:p>
            <a:endParaRPr lang="en-IN" sz="1100" dirty="0"/>
          </a:p>
        </p:txBody>
      </p:sp>
    </p:spTree>
    <p:extLst>
      <p:ext uri="{BB962C8B-B14F-4D97-AF65-F5344CB8AC3E}">
        <p14:creationId xmlns:p14="http://schemas.microsoft.com/office/powerpoint/2010/main" val="252388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a:t>The Connection Object is Handling the part of physical communication between the </a:t>
            </a:r>
            <a:r>
              <a:rPr lang="en-IN" dirty="0" err="1" smtClean="0"/>
              <a:t>.Net</a:t>
            </a:r>
            <a:r>
              <a:rPr lang="en-IN" dirty="0" smtClean="0"/>
              <a:t> </a:t>
            </a:r>
            <a:r>
              <a:rPr lang="en-IN" dirty="0"/>
              <a:t>application and the Data Source</a:t>
            </a:r>
            <a:r>
              <a:rPr lang="en-IN" dirty="0" smtClean="0"/>
              <a:t>.</a:t>
            </a:r>
          </a:p>
          <a:p>
            <a:r>
              <a:rPr lang="en-IN" dirty="0"/>
              <a:t>When the connection is established, SQL Commands will execute with the help of the Connection Object and retrieve or manipulate data in the Data Source.</a:t>
            </a:r>
            <a:endParaRPr lang="en-IN" dirty="0" smtClean="0"/>
          </a:p>
          <a:p>
            <a:r>
              <a:rPr lang="en-IN" dirty="0"/>
              <a:t/>
            </a:r>
            <a:br>
              <a:rPr lang="en-IN" dirty="0"/>
            </a:br>
            <a:r>
              <a:rPr lang="en-IN" dirty="0" err="1"/>
              <a:t>SqlConnection</a:t>
            </a:r>
            <a:r>
              <a:rPr lang="en-IN" dirty="0"/>
              <a:t> </a:t>
            </a:r>
            <a:r>
              <a:rPr lang="en-IN" dirty="0" err="1"/>
              <a:t>objCon</a:t>
            </a:r>
            <a:r>
              <a:rPr lang="en-IN" dirty="0"/>
              <a:t> = </a:t>
            </a:r>
            <a:r>
              <a:rPr lang="en-IN" dirty="0" err="1"/>
              <a:t>newSqlConnection</a:t>
            </a:r>
            <a:endParaRPr lang="en-IN" dirty="0"/>
          </a:p>
          <a:p>
            <a:r>
              <a:rPr lang="en-IN" dirty="0"/>
              <a:t>(</a:t>
            </a:r>
            <a:r>
              <a:rPr lang="en-IN" dirty="0" err="1"/>
              <a:t>ConfigurationManager.AppSettings</a:t>
            </a:r>
            <a:r>
              <a:rPr lang="en-IN" dirty="0"/>
              <a:t>["</a:t>
            </a:r>
            <a:r>
              <a:rPr lang="en-IN" dirty="0" err="1"/>
              <a:t>connectionstring</a:t>
            </a:r>
            <a:r>
              <a:rPr lang="en-IN" dirty="0"/>
              <a:t>"].</a:t>
            </a:r>
            <a:r>
              <a:rPr lang="en-IN" dirty="0" err="1"/>
              <a:t>ToString</a:t>
            </a:r>
            <a:r>
              <a:rPr lang="en-IN" dirty="0"/>
              <a:t>());</a:t>
            </a:r>
            <a:endParaRPr lang="en-IN" dirty="0"/>
          </a:p>
          <a:p>
            <a:r>
              <a:rPr lang="en-IN" dirty="0"/>
              <a:t> </a:t>
            </a:r>
            <a:r>
              <a:rPr lang="en-IN" dirty="0" smtClean="0"/>
              <a:t>Above </a:t>
            </a:r>
            <a:r>
              <a:rPr lang="en-IN" dirty="0"/>
              <a:t>line reads the connection string settings from web </a:t>
            </a:r>
            <a:r>
              <a:rPr lang="en-IN" dirty="0" err="1"/>
              <a:t>config</a:t>
            </a:r>
            <a:r>
              <a:rPr lang="en-IN" dirty="0"/>
              <a:t> and will return the connection object in </a:t>
            </a:r>
            <a:r>
              <a:rPr lang="en-IN" dirty="0" err="1" smtClean="0"/>
              <a:t>objCon</a:t>
            </a:r>
            <a:endParaRPr lang="en-IN" dirty="0" smtClean="0"/>
          </a:p>
          <a:p>
            <a:r>
              <a:rPr lang="en-IN" dirty="0" smtClean="0"/>
              <a:t>You </a:t>
            </a:r>
            <a:r>
              <a:rPr lang="en-IN" dirty="0"/>
              <a:t>can define your connection string setting in </a:t>
            </a:r>
            <a:r>
              <a:rPr lang="en-IN" dirty="0" err="1"/>
              <a:t>Web.config</a:t>
            </a:r>
            <a:r>
              <a:rPr lang="en-IN" dirty="0"/>
              <a:t> as</a:t>
            </a:r>
          </a:p>
          <a:p>
            <a:r>
              <a:rPr lang="en-IN" dirty="0"/>
              <a:t>&lt;</a:t>
            </a:r>
            <a:r>
              <a:rPr lang="en-IN" dirty="0" err="1"/>
              <a:t>appSettings</a:t>
            </a:r>
            <a:r>
              <a:rPr lang="en-IN" dirty="0"/>
              <a:t>&gt;</a:t>
            </a:r>
            <a:r>
              <a:rPr lang="en-IN" dirty="0"/>
              <a:t> </a:t>
            </a:r>
            <a:br>
              <a:rPr lang="en-IN" dirty="0"/>
            </a:br>
            <a:r>
              <a:rPr lang="en-IN" dirty="0"/>
              <a:t>&lt;</a:t>
            </a:r>
            <a:r>
              <a:rPr lang="en-IN" dirty="0" err="1"/>
              <a:t>addkey</a:t>
            </a:r>
            <a:r>
              <a:rPr lang="en-IN" dirty="0"/>
              <a:t>="</a:t>
            </a:r>
            <a:r>
              <a:rPr lang="en-IN" dirty="0" err="1"/>
              <a:t>strConnect"value</a:t>
            </a:r>
            <a:r>
              <a:rPr lang="en-IN" dirty="0"/>
              <a:t>="Data Source=Dell-PC\SQLEXPRESS;</a:t>
            </a:r>
            <a:r>
              <a:rPr lang="en-IN" dirty="0"/>
              <a:t> </a:t>
            </a:r>
            <a:br>
              <a:rPr lang="en-IN" dirty="0"/>
            </a:br>
            <a:r>
              <a:rPr lang="en-IN" dirty="0"/>
              <a:t>        initial </a:t>
            </a:r>
            <a:r>
              <a:rPr lang="en-IN" dirty="0" err="1"/>
              <a:t>catalog</a:t>
            </a:r>
            <a:r>
              <a:rPr lang="en-IN" dirty="0"/>
              <a:t>=</a:t>
            </a:r>
            <a:r>
              <a:rPr lang="en-IN" dirty="0" err="1"/>
              <a:t>TestDB;Integrated</a:t>
            </a:r>
            <a:r>
              <a:rPr lang="en-IN" dirty="0"/>
              <a:t> Security =True;"/&gt;</a:t>
            </a:r>
            <a:r>
              <a:rPr lang="en-IN" dirty="0"/>
              <a:t> </a:t>
            </a:r>
            <a:br>
              <a:rPr lang="en-IN" dirty="0"/>
            </a:br>
            <a:r>
              <a:rPr lang="en-IN" dirty="0"/>
              <a:t>&lt;/</a:t>
            </a:r>
            <a:r>
              <a:rPr lang="en-IN" dirty="0" err="1"/>
              <a:t>appSettings</a:t>
            </a:r>
            <a:r>
              <a:rPr lang="en-IN" dirty="0"/>
              <a:t>&gt;</a:t>
            </a:r>
            <a:endParaRPr lang="en-IN" dirty="0"/>
          </a:p>
          <a:p>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16</a:t>
            </a:fld>
            <a:endParaRPr lang="en-US"/>
          </a:p>
        </p:txBody>
      </p:sp>
      <p:sp>
        <p:nvSpPr>
          <p:cNvPr id="4" name="Title 3"/>
          <p:cNvSpPr>
            <a:spLocks noGrp="1"/>
          </p:cNvSpPr>
          <p:nvPr>
            <p:ph type="title"/>
          </p:nvPr>
        </p:nvSpPr>
        <p:spPr/>
        <p:txBody>
          <a:bodyPr/>
          <a:lstStyle/>
          <a:p>
            <a:r>
              <a:rPr lang="en-IN" dirty="0" err="1"/>
              <a:t>ADO.Net</a:t>
            </a:r>
            <a:r>
              <a:rPr lang="en-IN" dirty="0"/>
              <a:t> Objects – </a:t>
            </a:r>
            <a:r>
              <a:rPr lang="en-IN" dirty="0" smtClean="0"/>
              <a:t>Connection</a:t>
            </a:r>
            <a:endParaRPr lang="en-IN" dirty="0"/>
          </a:p>
        </p:txBody>
      </p:sp>
    </p:spTree>
    <p:extLst>
      <p:ext uri="{BB962C8B-B14F-4D97-AF65-F5344CB8AC3E}">
        <p14:creationId xmlns:p14="http://schemas.microsoft.com/office/powerpoint/2010/main" val="755176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17</a:t>
            </a:fld>
            <a:endParaRPr lang="en-US"/>
          </a:p>
        </p:txBody>
      </p:sp>
      <p:sp>
        <p:nvSpPr>
          <p:cNvPr id="4" name="Title 3"/>
          <p:cNvSpPr>
            <a:spLocks noGrp="1"/>
          </p:cNvSpPr>
          <p:nvPr>
            <p:ph type="title"/>
          </p:nvPr>
        </p:nvSpPr>
        <p:spPr/>
        <p:txBody>
          <a:bodyPr/>
          <a:lstStyle/>
          <a:p>
            <a:r>
              <a:rPr lang="en-IN" dirty="0" err="1"/>
              <a:t>ADO.Net</a:t>
            </a:r>
            <a:r>
              <a:rPr lang="en-IN" dirty="0"/>
              <a:t> Objects – Connection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913" y="763832"/>
            <a:ext cx="30575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462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1125140"/>
          </a:xfrm>
        </p:spPr>
        <p:txBody>
          <a:bodyPr>
            <a:normAutofit/>
          </a:bodyPr>
          <a:lstStyle/>
          <a:p>
            <a:r>
              <a:rPr lang="en-IN" sz="3200" dirty="0"/>
              <a:t> Display data in a DataGrid</a:t>
            </a:r>
          </a:p>
        </p:txBody>
      </p:sp>
    </p:spTree>
    <p:extLst>
      <p:ext uri="{BB962C8B-B14F-4D97-AF65-F5344CB8AC3E}">
        <p14:creationId xmlns:p14="http://schemas.microsoft.com/office/powerpoint/2010/main" val="121185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The</a:t>
            </a:r>
            <a:r>
              <a:rPr lang="en-IN" dirty="0"/>
              <a:t> DataGrid control for displaying either a single table or the hierarchical relationships between a set of tables. If you want to work with the DataGrid control, DataGrid should be bound to a data source by using:</a:t>
            </a:r>
          </a:p>
          <a:p>
            <a:pPr lvl="1"/>
            <a:r>
              <a:rPr lang="en-IN" dirty="0"/>
              <a:t>the </a:t>
            </a:r>
            <a:r>
              <a:rPr lang="en-IN" dirty="0" err="1"/>
              <a:t>DataSource</a:t>
            </a:r>
            <a:r>
              <a:rPr lang="en-IN" dirty="0"/>
              <a:t> and </a:t>
            </a:r>
            <a:r>
              <a:rPr lang="en-IN" dirty="0" err="1"/>
              <a:t>DataMember</a:t>
            </a:r>
            <a:r>
              <a:rPr lang="en-IN" dirty="0"/>
              <a:t> properties at design time or</a:t>
            </a:r>
          </a:p>
          <a:p>
            <a:pPr lvl="1"/>
            <a:r>
              <a:rPr lang="en-IN" dirty="0"/>
              <a:t>the </a:t>
            </a:r>
            <a:r>
              <a:rPr lang="en-IN" dirty="0" err="1"/>
              <a:t>SetDataBinding</a:t>
            </a:r>
            <a:r>
              <a:rPr lang="en-IN" dirty="0"/>
              <a:t> method at run time.</a:t>
            </a:r>
          </a:p>
          <a:p>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19</a:t>
            </a:fld>
            <a:endParaRPr lang="en-US"/>
          </a:p>
        </p:txBody>
      </p:sp>
      <p:sp>
        <p:nvSpPr>
          <p:cNvPr id="4" name="Title 3"/>
          <p:cNvSpPr>
            <a:spLocks noGrp="1"/>
          </p:cNvSpPr>
          <p:nvPr>
            <p:ph type="title"/>
          </p:nvPr>
        </p:nvSpPr>
        <p:spPr/>
        <p:txBody>
          <a:bodyPr/>
          <a:lstStyle/>
          <a:p>
            <a:r>
              <a:rPr lang="en-IN" dirty="0"/>
              <a:t>Display data in a DataGrid</a:t>
            </a:r>
          </a:p>
        </p:txBody>
      </p:sp>
    </p:spTree>
    <p:extLst>
      <p:ext uri="{BB962C8B-B14F-4D97-AF65-F5344CB8AC3E}">
        <p14:creationId xmlns:p14="http://schemas.microsoft.com/office/powerpoint/2010/main" val="204030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US" dirty="0"/>
              <a:t>Agenda	</a:t>
            </a:r>
          </a:p>
        </p:txBody>
      </p:sp>
      <p:sp>
        <p:nvSpPr>
          <p:cNvPr id="3" name="Content Placeholder 2"/>
          <p:cNvSpPr>
            <a:spLocks noGrp="1"/>
          </p:cNvSpPr>
          <p:nvPr>
            <p:ph idx="1"/>
          </p:nvPr>
        </p:nvSpPr>
        <p:spPr>
          <a:xfrm>
            <a:off x="457199" y="1147865"/>
            <a:ext cx="8038215" cy="3608962"/>
          </a:xfrm>
        </p:spPr>
        <p:txBody>
          <a:bodyPr/>
          <a:lstStyle/>
          <a:p>
            <a:r>
              <a:rPr lang="en-IN" dirty="0"/>
              <a:t>What is ADO.NET</a:t>
            </a:r>
            <a:r>
              <a:rPr lang="en-IN" dirty="0" smtClean="0"/>
              <a:t>?</a:t>
            </a:r>
          </a:p>
          <a:p>
            <a:r>
              <a:rPr lang="en-IN" dirty="0"/>
              <a:t>Data </a:t>
            </a:r>
            <a:r>
              <a:rPr lang="en-IN" dirty="0" smtClean="0"/>
              <a:t>Provider</a:t>
            </a:r>
          </a:p>
          <a:p>
            <a:r>
              <a:rPr lang="en-IN" dirty="0" err="1"/>
              <a:t>ADO.Net</a:t>
            </a:r>
            <a:r>
              <a:rPr lang="en-IN" dirty="0"/>
              <a:t> Objects</a:t>
            </a:r>
          </a:p>
          <a:p>
            <a:r>
              <a:rPr lang="en-IN" dirty="0" smtClean="0"/>
              <a:t>Connection </a:t>
            </a:r>
            <a:r>
              <a:rPr lang="en-IN" dirty="0"/>
              <a:t>to an ADO.NET database</a:t>
            </a:r>
          </a:p>
          <a:p>
            <a:r>
              <a:rPr lang="en-IN" dirty="0" smtClean="0"/>
              <a:t>Display </a:t>
            </a:r>
            <a:r>
              <a:rPr lang="en-IN" dirty="0"/>
              <a:t>data in a </a:t>
            </a:r>
            <a:r>
              <a:rPr lang="en-IN" dirty="0" smtClean="0"/>
              <a:t>DataGrid</a:t>
            </a:r>
          </a:p>
          <a:p>
            <a:r>
              <a:rPr lang="en-IN" dirty="0" smtClean="0"/>
              <a:t>Data </a:t>
            </a:r>
            <a:r>
              <a:rPr lang="en-IN" dirty="0"/>
              <a:t>relationship between two tables</a:t>
            </a:r>
          </a:p>
          <a:p>
            <a:r>
              <a:rPr lang="en-IN" dirty="0"/>
              <a:t>DataBindings for </a:t>
            </a:r>
            <a:r>
              <a:rPr lang="en-IN" dirty="0" smtClean="0"/>
              <a:t>TextBoxes</a:t>
            </a:r>
          </a:p>
          <a:p>
            <a:r>
              <a:rPr lang="en-IN" dirty="0" smtClean="0"/>
              <a:t>Exercise</a:t>
            </a:r>
            <a:endParaRPr lang="en-IN" dirty="0"/>
          </a:p>
          <a:p>
            <a:endParaRPr lang="en-US" dirty="0"/>
          </a:p>
          <a:p>
            <a:pPr marL="287337" lvl="1" indent="0">
              <a:buNone/>
            </a:pPr>
            <a:endParaRPr lang="en-US" dirty="0"/>
          </a:p>
          <a:p>
            <a:endParaRPr lang="en-US" dirty="0"/>
          </a:p>
        </p:txBody>
      </p:sp>
    </p:spTree>
    <p:extLst>
      <p:ext uri="{BB962C8B-B14F-4D97-AF65-F5344CB8AC3E}">
        <p14:creationId xmlns:p14="http://schemas.microsoft.com/office/powerpoint/2010/main" val="2471751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a:t>
            </a:r>
            <a:r>
              <a:rPr lang="en-IN" dirty="0"/>
              <a:t>.dataGrid1 </a:t>
            </a:r>
            <a:r>
              <a:rPr lang="en-IN" dirty="0" err="1"/>
              <a:t>DataSource</a:t>
            </a:r>
            <a:r>
              <a:rPr lang="en-IN" dirty="0"/>
              <a:t> = </a:t>
            </a:r>
            <a:r>
              <a:rPr lang="en-IN" dirty="0" err="1" smtClean="0"/>
              <a:t>datc.dSet.Tables</a:t>
            </a:r>
            <a:r>
              <a:rPr lang="en-IN" dirty="0"/>
              <a:t>[</a:t>
            </a:r>
            <a:r>
              <a:rPr lang="en-IN" dirty="0"/>
              <a:t>"</a:t>
            </a:r>
            <a:r>
              <a:rPr lang="en-IN" dirty="0" smtClean="0"/>
              <a:t>Per</a:t>
            </a:r>
          </a:p>
          <a:p>
            <a:r>
              <a:rPr lang="en-IN" dirty="0" err="1" smtClean="0"/>
              <a:t>sonTable</a:t>
            </a:r>
            <a:r>
              <a:rPr lang="en-IN" dirty="0" smtClean="0"/>
              <a:t>"];</a:t>
            </a:r>
          </a:p>
          <a:p>
            <a:r>
              <a:rPr lang="en-IN" dirty="0"/>
              <a:t>You can only show one table in the </a:t>
            </a:r>
            <a:r>
              <a:rPr lang="en-IN" dirty="0"/>
              <a:t>DataGrid</a:t>
            </a:r>
            <a:r>
              <a:rPr lang="en-IN" dirty="0"/>
              <a:t> at a time</a:t>
            </a:r>
            <a:r>
              <a:rPr lang="en-IN" dirty="0" smtClean="0"/>
              <a:t>.</a:t>
            </a:r>
          </a:p>
          <a:p>
            <a:r>
              <a:rPr lang="en-IN" dirty="0"/>
              <a:t>this</a:t>
            </a:r>
            <a:r>
              <a:rPr lang="en-IN" dirty="0"/>
              <a:t>.dataGrid1.SetDataBinding(</a:t>
            </a:r>
            <a:r>
              <a:rPr lang="en-IN" dirty="0" err="1"/>
              <a:t>dset</a:t>
            </a:r>
            <a:r>
              <a:rPr lang="en-IN" dirty="0"/>
              <a:t>,</a:t>
            </a:r>
            <a:r>
              <a:rPr lang="en-IN" dirty="0"/>
              <a:t>"customers"</a:t>
            </a:r>
            <a:r>
              <a:rPr lang="en-IN" dirty="0"/>
              <a:t>);</a:t>
            </a:r>
          </a:p>
        </p:txBody>
      </p:sp>
      <p:sp>
        <p:nvSpPr>
          <p:cNvPr id="3" name="Slide Number Placeholder 2"/>
          <p:cNvSpPr>
            <a:spLocks noGrp="1"/>
          </p:cNvSpPr>
          <p:nvPr>
            <p:ph type="sldNum" sz="quarter" idx="4"/>
          </p:nvPr>
        </p:nvSpPr>
        <p:spPr/>
        <p:txBody>
          <a:bodyPr/>
          <a:lstStyle/>
          <a:p>
            <a:fld id="{95DBEDE0-0611-7441-AFFE-635EB8DAB45B}" type="slidenum">
              <a:rPr lang="en-US" smtClean="0"/>
              <a:pPr/>
              <a:t>20</a:t>
            </a:fld>
            <a:endParaRPr lang="en-US"/>
          </a:p>
        </p:txBody>
      </p:sp>
      <p:sp>
        <p:nvSpPr>
          <p:cNvPr id="4" name="Title 3"/>
          <p:cNvSpPr>
            <a:spLocks noGrp="1"/>
          </p:cNvSpPr>
          <p:nvPr>
            <p:ph type="title"/>
          </p:nvPr>
        </p:nvSpPr>
        <p:spPr/>
        <p:txBody>
          <a:bodyPr/>
          <a:lstStyle/>
          <a:p>
            <a:r>
              <a:rPr lang="en-IN" dirty="0"/>
              <a:t>Display data in a DataGrid</a:t>
            </a:r>
          </a:p>
        </p:txBody>
      </p:sp>
    </p:spTree>
    <p:extLst>
      <p:ext uri="{BB962C8B-B14F-4D97-AF65-F5344CB8AC3E}">
        <p14:creationId xmlns:p14="http://schemas.microsoft.com/office/powerpoint/2010/main" val="712688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1125140"/>
          </a:xfrm>
        </p:spPr>
        <p:txBody>
          <a:bodyPr>
            <a:normAutofit/>
          </a:bodyPr>
          <a:lstStyle/>
          <a:p>
            <a:r>
              <a:rPr lang="en-IN" sz="3200" dirty="0"/>
              <a:t> </a:t>
            </a:r>
            <a:r>
              <a:rPr lang="en-IN" sz="3200" dirty="0"/>
              <a:t>Data relationship between two </a:t>
            </a:r>
            <a:r>
              <a:rPr lang="en-IN" sz="3200" dirty="0" smtClean="0"/>
              <a:t>tables</a:t>
            </a:r>
            <a:endParaRPr lang="en-IN" sz="3200" dirty="0"/>
          </a:p>
        </p:txBody>
      </p:sp>
    </p:spTree>
    <p:extLst>
      <p:ext uri="{BB962C8B-B14F-4D97-AF65-F5344CB8AC3E}">
        <p14:creationId xmlns:p14="http://schemas.microsoft.com/office/powerpoint/2010/main" val="103457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you define a </a:t>
            </a:r>
            <a:r>
              <a:rPr lang="en-IN" b="1" dirty="0"/>
              <a:t>parent-child relationship</a:t>
            </a:r>
            <a:r>
              <a:rPr lang="en-IN" dirty="0"/>
              <a:t> between tables, you can navigate between the related tables to select the table you want to display in the </a:t>
            </a:r>
            <a:r>
              <a:rPr lang="en-IN" dirty="0"/>
              <a:t>DataGrid</a:t>
            </a:r>
            <a:r>
              <a:rPr lang="en-IN" dirty="0"/>
              <a:t> control.</a:t>
            </a:r>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22</a:t>
            </a:fld>
            <a:endParaRPr lang="en-US"/>
          </a:p>
        </p:txBody>
      </p:sp>
      <p:sp>
        <p:nvSpPr>
          <p:cNvPr id="4" name="Title 3"/>
          <p:cNvSpPr>
            <a:spLocks noGrp="1"/>
          </p:cNvSpPr>
          <p:nvPr>
            <p:ph type="title"/>
          </p:nvPr>
        </p:nvSpPr>
        <p:spPr/>
        <p:txBody>
          <a:bodyPr/>
          <a:lstStyle/>
          <a:p>
            <a:r>
              <a:rPr lang="en-IN" dirty="0"/>
              <a:t>Data relationship between two tables</a:t>
            </a:r>
          </a:p>
        </p:txBody>
      </p:sp>
    </p:spTree>
    <p:extLst>
      <p:ext uri="{BB962C8B-B14F-4D97-AF65-F5344CB8AC3E}">
        <p14:creationId xmlns:p14="http://schemas.microsoft.com/office/powerpoint/2010/main" val="28273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1400" dirty="0" err="1"/>
              <a:t>DataSet</a:t>
            </a:r>
            <a:r>
              <a:rPr lang="en-IN" sz="1400" dirty="0"/>
              <a:t> </a:t>
            </a:r>
            <a:r>
              <a:rPr lang="en-IN" sz="1400" dirty="0" err="1"/>
              <a:t>dset</a:t>
            </a:r>
            <a:r>
              <a:rPr lang="en-IN" sz="1400" dirty="0"/>
              <a:t>=</a:t>
            </a:r>
            <a:r>
              <a:rPr lang="en-IN" sz="1400" dirty="0"/>
              <a:t>new</a:t>
            </a:r>
            <a:r>
              <a:rPr lang="en-IN" sz="1400" dirty="0"/>
              <a:t> </a:t>
            </a:r>
            <a:r>
              <a:rPr lang="en-IN" sz="1400" dirty="0" err="1"/>
              <a:t>DataSet</a:t>
            </a:r>
            <a:r>
              <a:rPr lang="en-IN" sz="1400" dirty="0"/>
              <a:t>(); </a:t>
            </a:r>
            <a:endParaRPr lang="en-IN" sz="1400" dirty="0" smtClean="0"/>
          </a:p>
          <a:p>
            <a:r>
              <a:rPr lang="en-IN" sz="1400" dirty="0" smtClean="0"/>
              <a:t>string </a:t>
            </a:r>
            <a:r>
              <a:rPr lang="en-IN" sz="1400" dirty="0" err="1"/>
              <a:t>strCustomers</a:t>
            </a:r>
            <a:r>
              <a:rPr lang="en-IN" sz="1400" dirty="0"/>
              <a:t>=</a:t>
            </a:r>
            <a:r>
              <a:rPr lang="en-IN" sz="1400" dirty="0"/>
              <a:t>"select * from customers"</a:t>
            </a:r>
            <a:r>
              <a:rPr lang="en-IN" sz="1400" dirty="0"/>
              <a:t>; </a:t>
            </a:r>
            <a:endParaRPr lang="en-IN" sz="1400" dirty="0" smtClean="0"/>
          </a:p>
          <a:p>
            <a:r>
              <a:rPr lang="en-IN" sz="1400" dirty="0" smtClean="0"/>
              <a:t>string </a:t>
            </a:r>
            <a:r>
              <a:rPr lang="en-IN" sz="1400" dirty="0" err="1"/>
              <a:t>strOrders</a:t>
            </a:r>
            <a:r>
              <a:rPr lang="en-IN" sz="1400" dirty="0"/>
              <a:t>=</a:t>
            </a:r>
            <a:r>
              <a:rPr lang="en-IN" sz="1400" dirty="0"/>
              <a:t>"select * from orders"</a:t>
            </a:r>
            <a:r>
              <a:rPr lang="en-IN" sz="1400" dirty="0"/>
              <a:t>; </a:t>
            </a:r>
            <a:endParaRPr lang="en-IN" sz="1400" dirty="0" smtClean="0"/>
          </a:p>
          <a:p>
            <a:r>
              <a:rPr lang="en-IN" sz="1400" dirty="0" err="1" smtClean="0"/>
              <a:t>SqlConnection</a:t>
            </a:r>
            <a:r>
              <a:rPr lang="en-IN" sz="1400" dirty="0" smtClean="0"/>
              <a:t> </a:t>
            </a:r>
            <a:r>
              <a:rPr lang="en-IN" sz="1400" dirty="0" err="1"/>
              <a:t>sqlcon</a:t>
            </a:r>
            <a:r>
              <a:rPr lang="en-IN" sz="1400" dirty="0"/>
              <a:t>=</a:t>
            </a:r>
            <a:r>
              <a:rPr lang="en-IN" sz="1400" dirty="0"/>
              <a:t>new</a:t>
            </a:r>
            <a:r>
              <a:rPr lang="en-IN" sz="1400" dirty="0"/>
              <a:t> </a:t>
            </a:r>
            <a:r>
              <a:rPr lang="en-IN" sz="1400" dirty="0" err="1" smtClean="0"/>
              <a:t>SqlConnection</a:t>
            </a:r>
            <a:r>
              <a:rPr lang="en-IN" sz="1400" dirty="0" smtClean="0"/>
              <a:t>(“data </a:t>
            </a:r>
            <a:r>
              <a:rPr lang="en-IN" sz="1400" dirty="0"/>
              <a:t>source=SONY\\</a:t>
            </a:r>
            <a:r>
              <a:rPr lang="en-IN" sz="1400" dirty="0" err="1"/>
              <a:t>MYSQLSERVER;initial</a:t>
            </a:r>
            <a:r>
              <a:rPr lang="en-IN" sz="1400" dirty="0"/>
              <a:t>"</a:t>
            </a:r>
            <a:r>
              <a:rPr lang="en-IN" sz="1400" dirty="0"/>
              <a:t> + </a:t>
            </a:r>
            <a:r>
              <a:rPr lang="en-IN" sz="1400" dirty="0"/>
              <a:t>" </a:t>
            </a:r>
            <a:r>
              <a:rPr lang="en-IN" sz="1400" dirty="0" err="1"/>
              <a:t>catalog</a:t>
            </a:r>
            <a:r>
              <a:rPr lang="en-IN" sz="1400" dirty="0"/>
              <a:t>=</a:t>
            </a:r>
            <a:r>
              <a:rPr lang="en-IN" sz="1400" dirty="0" err="1"/>
              <a:t>Northwind;integrated</a:t>
            </a:r>
            <a:r>
              <a:rPr lang="en-IN" sz="1400" dirty="0"/>
              <a:t> security=SSPI;"</a:t>
            </a:r>
            <a:r>
              <a:rPr lang="en-IN" sz="1400" dirty="0" smtClean="0"/>
              <a:t>); </a:t>
            </a:r>
          </a:p>
          <a:p>
            <a:r>
              <a:rPr lang="en-IN" sz="1400" dirty="0" err="1" smtClean="0"/>
              <a:t>SqlDataAdapter</a:t>
            </a:r>
            <a:r>
              <a:rPr lang="en-IN" sz="1400" dirty="0" smtClean="0"/>
              <a:t> </a:t>
            </a:r>
            <a:r>
              <a:rPr lang="en-IN" sz="1400" dirty="0" err="1"/>
              <a:t>dadapter</a:t>
            </a:r>
            <a:r>
              <a:rPr lang="en-IN" sz="1400" dirty="0"/>
              <a:t>=</a:t>
            </a:r>
            <a:r>
              <a:rPr lang="en-IN" sz="1400" dirty="0"/>
              <a:t>new</a:t>
            </a:r>
            <a:r>
              <a:rPr lang="en-IN" sz="1400" dirty="0"/>
              <a:t> </a:t>
            </a:r>
            <a:r>
              <a:rPr lang="en-IN" sz="1400" dirty="0" err="1"/>
              <a:t>SqlDataAdapter</a:t>
            </a:r>
            <a:r>
              <a:rPr lang="en-IN" sz="1400" dirty="0"/>
              <a:t>(</a:t>
            </a:r>
            <a:r>
              <a:rPr lang="en-IN" sz="1400" dirty="0" err="1"/>
              <a:t>strCustomers,sqlcon</a:t>
            </a:r>
            <a:r>
              <a:rPr lang="en-IN" sz="1400" dirty="0"/>
              <a:t>); </a:t>
            </a:r>
            <a:endParaRPr lang="en-IN" sz="1400" dirty="0" smtClean="0"/>
          </a:p>
          <a:p>
            <a:r>
              <a:rPr lang="en-IN" sz="1400" dirty="0" err="1" smtClean="0"/>
              <a:t>dadapter.Fill</a:t>
            </a:r>
            <a:r>
              <a:rPr lang="en-IN" sz="1400" dirty="0" smtClean="0"/>
              <a:t>(</a:t>
            </a:r>
            <a:r>
              <a:rPr lang="en-IN" sz="1400" dirty="0" err="1" smtClean="0"/>
              <a:t>dset</a:t>
            </a:r>
            <a:r>
              <a:rPr lang="en-IN" sz="1400" dirty="0"/>
              <a:t>,</a:t>
            </a:r>
            <a:r>
              <a:rPr lang="en-IN" sz="1400" dirty="0"/>
              <a:t>"Customers"</a:t>
            </a:r>
            <a:r>
              <a:rPr lang="en-IN" sz="1400" dirty="0"/>
              <a:t>); </a:t>
            </a:r>
            <a:endParaRPr lang="en-IN" sz="1400" dirty="0" smtClean="0"/>
          </a:p>
          <a:p>
            <a:r>
              <a:rPr lang="en-IN" sz="1400" dirty="0" err="1" smtClean="0"/>
              <a:t>dadapter</a:t>
            </a:r>
            <a:r>
              <a:rPr lang="en-IN" sz="1400" dirty="0" smtClean="0"/>
              <a:t>=new </a:t>
            </a:r>
            <a:r>
              <a:rPr lang="en-IN" sz="1400" dirty="0" err="1"/>
              <a:t>SqlDataAdapter</a:t>
            </a:r>
            <a:r>
              <a:rPr lang="en-IN" sz="1400" dirty="0"/>
              <a:t>(</a:t>
            </a:r>
            <a:r>
              <a:rPr lang="en-IN" sz="1400" dirty="0" err="1"/>
              <a:t>strOrders,sqlcon</a:t>
            </a:r>
            <a:r>
              <a:rPr lang="en-IN" sz="1400" dirty="0"/>
              <a:t>); </a:t>
            </a:r>
            <a:endParaRPr lang="en-IN" sz="1400" dirty="0" smtClean="0"/>
          </a:p>
          <a:p>
            <a:r>
              <a:rPr lang="en-IN" sz="1400" dirty="0" err="1" smtClean="0"/>
              <a:t>dadapter.Fill</a:t>
            </a:r>
            <a:r>
              <a:rPr lang="en-IN" sz="1400" dirty="0" smtClean="0"/>
              <a:t>(</a:t>
            </a:r>
            <a:r>
              <a:rPr lang="en-IN" sz="1400" dirty="0" err="1" smtClean="0"/>
              <a:t>dset</a:t>
            </a:r>
            <a:r>
              <a:rPr lang="en-IN" sz="1400" dirty="0"/>
              <a:t>,</a:t>
            </a:r>
            <a:r>
              <a:rPr lang="en-IN" sz="1400" dirty="0"/>
              <a:t>"Orders"</a:t>
            </a:r>
            <a:r>
              <a:rPr lang="en-IN" sz="1400" dirty="0"/>
              <a:t>); </a:t>
            </a:r>
            <a:r>
              <a:rPr lang="en-IN" sz="1400" i="1" dirty="0"/>
              <a:t>// Add the relation to the </a:t>
            </a:r>
            <a:endParaRPr lang="en-IN" sz="1400" i="1" dirty="0" smtClean="0"/>
          </a:p>
          <a:p>
            <a:r>
              <a:rPr lang="en-IN" sz="1400" i="1" dirty="0" err="1" smtClean="0"/>
              <a:t>DataSet</a:t>
            </a:r>
            <a:r>
              <a:rPr lang="en-IN" sz="1400" i="1" dirty="0"/>
              <a:t>. </a:t>
            </a:r>
            <a:r>
              <a:rPr lang="en-IN" sz="1400" dirty="0" err="1"/>
              <a:t>dset.Relations.Add</a:t>
            </a:r>
            <a:r>
              <a:rPr lang="en-IN" sz="1400" dirty="0"/>
              <a:t>(</a:t>
            </a:r>
            <a:r>
              <a:rPr lang="en-IN" sz="1400" dirty="0"/>
              <a:t>"Customer Orders"</a:t>
            </a:r>
            <a:r>
              <a:rPr lang="en-IN" sz="1400" dirty="0"/>
              <a:t>, </a:t>
            </a:r>
            <a:r>
              <a:rPr lang="en-IN" sz="1400" dirty="0" err="1"/>
              <a:t>dset.Tables</a:t>
            </a:r>
            <a:r>
              <a:rPr lang="en-IN" sz="1400" dirty="0"/>
              <a:t>[</a:t>
            </a:r>
            <a:r>
              <a:rPr lang="en-IN" sz="1400" dirty="0"/>
              <a:t>"Customers"</a:t>
            </a:r>
            <a:r>
              <a:rPr lang="en-IN" sz="1400" dirty="0"/>
              <a:t>].Columns[</a:t>
            </a:r>
            <a:r>
              <a:rPr lang="en-IN" sz="1400" dirty="0"/>
              <a:t>"</a:t>
            </a:r>
            <a:r>
              <a:rPr lang="en-IN" sz="1400" dirty="0" err="1"/>
              <a:t>CustomerID</a:t>
            </a:r>
            <a:r>
              <a:rPr lang="en-IN" sz="1400" dirty="0"/>
              <a:t>"</a:t>
            </a:r>
            <a:r>
              <a:rPr lang="en-IN" sz="1400" dirty="0"/>
              <a:t>], </a:t>
            </a:r>
            <a:r>
              <a:rPr lang="en-IN" sz="1400" dirty="0" err="1"/>
              <a:t>dset.Tables</a:t>
            </a:r>
            <a:r>
              <a:rPr lang="en-IN" sz="1400" dirty="0"/>
              <a:t>[</a:t>
            </a:r>
            <a:r>
              <a:rPr lang="en-IN" sz="1400" dirty="0"/>
              <a:t>"Orders"</a:t>
            </a:r>
            <a:r>
              <a:rPr lang="en-IN" sz="1400" dirty="0"/>
              <a:t>].Columns[</a:t>
            </a:r>
            <a:r>
              <a:rPr lang="en-IN" sz="1400" dirty="0"/>
              <a:t>"</a:t>
            </a:r>
            <a:r>
              <a:rPr lang="en-IN" sz="1400" dirty="0" err="1"/>
              <a:t>CustomerID</a:t>
            </a:r>
            <a:r>
              <a:rPr lang="en-IN" sz="1400" dirty="0"/>
              <a:t>"</a:t>
            </a:r>
            <a:r>
              <a:rPr lang="en-IN" sz="1400" dirty="0"/>
              <a:t>]); </a:t>
            </a:r>
            <a:endParaRPr lang="en-IN" sz="1400" dirty="0" smtClean="0"/>
          </a:p>
          <a:p>
            <a:r>
              <a:rPr lang="en-IN" sz="1400" i="1" dirty="0" smtClean="0"/>
              <a:t>//</a:t>
            </a:r>
            <a:r>
              <a:rPr lang="en-IN" sz="1400" i="1" dirty="0"/>
              <a:t>Display data in the DataGrid </a:t>
            </a:r>
            <a:endParaRPr lang="en-IN" sz="1400" i="1" dirty="0" smtClean="0"/>
          </a:p>
          <a:p>
            <a:r>
              <a:rPr lang="en-IN" sz="1400" i="1" dirty="0" smtClean="0"/>
              <a:t>//</a:t>
            </a:r>
            <a:r>
              <a:rPr lang="en-IN" sz="1400" i="1" dirty="0"/>
              <a:t>both works fine </a:t>
            </a:r>
            <a:endParaRPr lang="en-IN" sz="1400" i="1" dirty="0" smtClean="0"/>
          </a:p>
          <a:p>
            <a:r>
              <a:rPr lang="en-IN" sz="1400" dirty="0" smtClean="0"/>
              <a:t>this.dataGrid1.DataSource=</a:t>
            </a:r>
            <a:r>
              <a:rPr lang="en-IN" sz="1400" dirty="0" err="1" smtClean="0"/>
              <a:t>dset.Tables</a:t>
            </a:r>
            <a:r>
              <a:rPr lang="en-IN" sz="1400" dirty="0"/>
              <a:t>[</a:t>
            </a:r>
            <a:r>
              <a:rPr lang="en-IN" sz="1400" dirty="0"/>
              <a:t>"Customers"</a:t>
            </a:r>
            <a:r>
              <a:rPr lang="en-IN" sz="1400" dirty="0"/>
              <a:t>];</a:t>
            </a:r>
          </a:p>
        </p:txBody>
      </p:sp>
      <p:sp>
        <p:nvSpPr>
          <p:cNvPr id="3" name="Slide Number Placeholder 2"/>
          <p:cNvSpPr>
            <a:spLocks noGrp="1"/>
          </p:cNvSpPr>
          <p:nvPr>
            <p:ph type="sldNum" sz="quarter" idx="4"/>
          </p:nvPr>
        </p:nvSpPr>
        <p:spPr/>
        <p:txBody>
          <a:bodyPr/>
          <a:lstStyle/>
          <a:p>
            <a:fld id="{95DBEDE0-0611-7441-AFFE-635EB8DAB45B}" type="slidenum">
              <a:rPr lang="en-US" smtClean="0"/>
              <a:pPr/>
              <a:t>23</a:t>
            </a:fld>
            <a:endParaRPr lang="en-US"/>
          </a:p>
        </p:txBody>
      </p:sp>
      <p:sp>
        <p:nvSpPr>
          <p:cNvPr id="4" name="Title 3"/>
          <p:cNvSpPr>
            <a:spLocks noGrp="1"/>
          </p:cNvSpPr>
          <p:nvPr>
            <p:ph type="title"/>
          </p:nvPr>
        </p:nvSpPr>
        <p:spPr/>
        <p:txBody>
          <a:bodyPr/>
          <a:lstStyle/>
          <a:p>
            <a:r>
              <a:rPr lang="en-IN" dirty="0"/>
              <a:t>Data relationship between two tables</a:t>
            </a:r>
          </a:p>
        </p:txBody>
      </p:sp>
    </p:spTree>
    <p:extLst>
      <p:ext uri="{BB962C8B-B14F-4D97-AF65-F5344CB8AC3E}">
        <p14:creationId xmlns:p14="http://schemas.microsoft.com/office/powerpoint/2010/main" val="1399511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type="body" idx="1"/>
          </p:nvPr>
        </p:nvSpPr>
        <p:spPr>
          <a:xfrm>
            <a:off x="677188" y="2266951"/>
            <a:ext cx="7772400" cy="666749"/>
          </a:xfrm>
        </p:spPr>
        <p:txBody>
          <a:bodyPr>
            <a:normAutofit/>
          </a:bodyPr>
          <a:lstStyle/>
          <a:p>
            <a:r>
              <a:rPr lang="en-IN" sz="3200" dirty="0"/>
              <a:t> </a:t>
            </a:r>
            <a:r>
              <a:rPr lang="en-IN" sz="3200" dirty="0"/>
              <a:t>DataBindings for </a:t>
            </a:r>
            <a:r>
              <a:rPr lang="en-IN" sz="3200" dirty="0" smtClean="0"/>
              <a:t>TextBoxes</a:t>
            </a:r>
            <a:endParaRPr lang="en-IN" sz="3200" dirty="0"/>
          </a:p>
        </p:txBody>
      </p:sp>
    </p:spTree>
    <p:extLst>
      <p:ext uri="{BB962C8B-B14F-4D97-AF65-F5344CB8AC3E}">
        <p14:creationId xmlns:p14="http://schemas.microsoft.com/office/powerpoint/2010/main" val="748776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a:t>DataBinding</a:t>
            </a:r>
            <a:r>
              <a:rPr lang="en-IN" dirty="0"/>
              <a:t> is the ability to bind some elements of a data source with some graphical elements of an </a:t>
            </a:r>
            <a:r>
              <a:rPr lang="en-IN" dirty="0" smtClean="0"/>
              <a:t>application.</a:t>
            </a:r>
          </a:p>
          <a:p>
            <a:r>
              <a:rPr lang="en-IN" dirty="0"/>
              <a:t>Windows Forms Controls support two types of data binding:</a:t>
            </a:r>
          </a:p>
          <a:p>
            <a:r>
              <a:rPr lang="en-IN" i="1" dirty="0"/>
              <a:t>Simple Data Binding</a:t>
            </a:r>
            <a:endParaRPr lang="en-IN" dirty="0"/>
          </a:p>
          <a:p>
            <a:r>
              <a:rPr lang="en-IN" i="1" dirty="0"/>
              <a:t>Complex Data Binding</a:t>
            </a:r>
            <a:endParaRPr lang="en-IN" dirty="0"/>
          </a:p>
          <a:p>
            <a:endParaRPr lang="en-IN" dirty="0"/>
          </a:p>
        </p:txBody>
      </p:sp>
      <p:sp>
        <p:nvSpPr>
          <p:cNvPr id="3" name="Slide Number Placeholder 2"/>
          <p:cNvSpPr>
            <a:spLocks noGrp="1"/>
          </p:cNvSpPr>
          <p:nvPr>
            <p:ph type="sldNum" sz="quarter" idx="4"/>
          </p:nvPr>
        </p:nvSpPr>
        <p:spPr/>
        <p:txBody>
          <a:bodyPr/>
          <a:lstStyle/>
          <a:p>
            <a:fld id="{95DBEDE0-0611-7441-AFFE-635EB8DAB45B}" type="slidenum">
              <a:rPr lang="en-US" smtClean="0"/>
              <a:pPr/>
              <a:t>25</a:t>
            </a:fld>
            <a:endParaRPr lang="en-US"/>
          </a:p>
        </p:txBody>
      </p:sp>
      <p:sp>
        <p:nvSpPr>
          <p:cNvPr id="4" name="Title 3"/>
          <p:cNvSpPr>
            <a:spLocks noGrp="1"/>
          </p:cNvSpPr>
          <p:nvPr>
            <p:ph type="title"/>
          </p:nvPr>
        </p:nvSpPr>
        <p:spPr/>
        <p:txBody>
          <a:bodyPr/>
          <a:lstStyle/>
          <a:p>
            <a:r>
              <a:rPr lang="en-IN" dirty="0"/>
              <a:t>DataBindings for TextBoxes</a:t>
            </a:r>
          </a:p>
        </p:txBody>
      </p:sp>
    </p:spTree>
    <p:extLst>
      <p:ext uri="{BB962C8B-B14F-4D97-AF65-F5344CB8AC3E}">
        <p14:creationId xmlns:p14="http://schemas.microsoft.com/office/powerpoint/2010/main" val="105977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i="1" dirty="0"/>
              <a:t>// Simple </a:t>
            </a:r>
            <a:r>
              <a:rPr lang="en-IN" i="1" dirty="0" err="1"/>
              <a:t>DataBinding</a:t>
            </a:r>
            <a:r>
              <a:rPr lang="en-IN" i="1" dirty="0"/>
              <a:t> for </a:t>
            </a:r>
            <a:r>
              <a:rPr lang="en-IN" i="1" dirty="0" err="1"/>
              <a:t>TextBox</a:t>
            </a:r>
            <a:r>
              <a:rPr lang="en-IN" i="1" dirty="0"/>
              <a:t> "textBox1" </a:t>
            </a:r>
            <a:r>
              <a:rPr lang="en-IN" dirty="0"/>
              <a:t>textBox1.DataBindings.Add(</a:t>
            </a:r>
            <a:r>
              <a:rPr lang="en-IN" dirty="0"/>
              <a:t>"Text"</a:t>
            </a:r>
            <a:r>
              <a:rPr lang="en-IN" dirty="0"/>
              <a:t>, dataset, </a:t>
            </a:r>
            <a:r>
              <a:rPr lang="en-IN" dirty="0"/>
              <a:t>"</a:t>
            </a:r>
            <a:r>
              <a:rPr lang="en-IN" dirty="0" err="1"/>
              <a:t>studentTable.studentID</a:t>
            </a:r>
            <a:r>
              <a:rPr lang="en-IN" dirty="0" smtClean="0"/>
              <a:t>");</a:t>
            </a:r>
          </a:p>
          <a:p>
            <a:r>
              <a:rPr lang="en-IN" dirty="0" smtClean="0"/>
              <a:t>//Complex Databinding for Grid</a:t>
            </a:r>
          </a:p>
          <a:p>
            <a:r>
              <a:rPr lang="en-IN" dirty="0"/>
              <a:t>datagrid1.DataSource = </a:t>
            </a:r>
            <a:r>
              <a:rPr lang="en-IN" dirty="0" err="1"/>
              <a:t>dSet</a:t>
            </a:r>
            <a:r>
              <a:rPr lang="en-IN" dirty="0"/>
              <a:t>; </a:t>
            </a:r>
            <a:r>
              <a:rPr lang="en-IN" i="1" dirty="0"/>
              <a:t>// Use the </a:t>
            </a:r>
            <a:r>
              <a:rPr lang="en-IN" i="1" dirty="0" err="1"/>
              <a:t>DataMember</a:t>
            </a:r>
            <a:r>
              <a:rPr lang="en-IN" i="1" dirty="0"/>
              <a:t> property to specify the </a:t>
            </a:r>
            <a:r>
              <a:rPr lang="en-IN" i="1" dirty="0" err="1"/>
              <a:t>DataTable</a:t>
            </a:r>
            <a:r>
              <a:rPr lang="en-IN" i="1" dirty="0"/>
              <a:t>. </a:t>
            </a:r>
            <a:r>
              <a:rPr lang="en-IN" dirty="0"/>
              <a:t>datagrid1.DataMember = </a:t>
            </a:r>
            <a:r>
              <a:rPr lang="en-IN" dirty="0"/>
              <a:t>"</a:t>
            </a:r>
            <a:r>
              <a:rPr lang="en-IN" dirty="0" err="1"/>
              <a:t>PersonTable</a:t>
            </a:r>
            <a:r>
              <a:rPr lang="en-IN" dirty="0"/>
              <a:t>"</a:t>
            </a:r>
            <a:r>
              <a:rPr lang="en-IN" dirty="0"/>
              <a:t>;</a:t>
            </a:r>
          </a:p>
        </p:txBody>
      </p:sp>
      <p:sp>
        <p:nvSpPr>
          <p:cNvPr id="3" name="Slide Number Placeholder 2"/>
          <p:cNvSpPr>
            <a:spLocks noGrp="1"/>
          </p:cNvSpPr>
          <p:nvPr>
            <p:ph type="sldNum" sz="quarter" idx="4"/>
          </p:nvPr>
        </p:nvSpPr>
        <p:spPr/>
        <p:txBody>
          <a:bodyPr/>
          <a:lstStyle/>
          <a:p>
            <a:fld id="{95DBEDE0-0611-7441-AFFE-635EB8DAB45B}" type="slidenum">
              <a:rPr lang="en-US" smtClean="0"/>
              <a:pPr/>
              <a:t>26</a:t>
            </a:fld>
            <a:endParaRPr lang="en-US"/>
          </a:p>
        </p:txBody>
      </p:sp>
      <p:sp>
        <p:nvSpPr>
          <p:cNvPr id="4" name="Title 3"/>
          <p:cNvSpPr>
            <a:spLocks noGrp="1"/>
          </p:cNvSpPr>
          <p:nvPr>
            <p:ph type="title"/>
          </p:nvPr>
        </p:nvSpPr>
        <p:spPr/>
        <p:txBody>
          <a:bodyPr/>
          <a:lstStyle/>
          <a:p>
            <a:r>
              <a:rPr lang="en-IN" dirty="0"/>
              <a:t>DataBindings for TextBoxes</a:t>
            </a:r>
          </a:p>
        </p:txBody>
      </p:sp>
    </p:spTree>
    <p:extLst>
      <p:ext uri="{BB962C8B-B14F-4D97-AF65-F5344CB8AC3E}">
        <p14:creationId xmlns:p14="http://schemas.microsoft.com/office/powerpoint/2010/main" val="1299647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68136" y="1071922"/>
            <a:ext cx="3937000" cy="863600"/>
          </a:xfrm>
        </p:spPr>
        <p:txBody>
          <a:bodyPr/>
          <a:lstStyle/>
          <a:p>
            <a:r>
              <a:rPr lang="en-US" altLang="en-US" dirty="0"/>
              <a:t>Thank You!</a:t>
            </a:r>
          </a:p>
        </p:txBody>
      </p:sp>
      <p:grpSp>
        <p:nvGrpSpPr>
          <p:cNvPr id="26627" name="Group 2"/>
          <p:cNvGrpSpPr>
            <a:grpSpLocks/>
          </p:cNvGrpSpPr>
          <p:nvPr/>
        </p:nvGrpSpPr>
        <p:grpSpPr bwMode="auto">
          <a:xfrm>
            <a:off x="68136" y="2664991"/>
            <a:ext cx="8343067" cy="2482732"/>
            <a:chOff x="72990" y="3654268"/>
            <a:chExt cx="8487656" cy="3433069"/>
          </a:xfrm>
        </p:grpSpPr>
        <p:sp>
          <p:nvSpPr>
            <p:cNvPr id="5"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6"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8"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9"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0"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2" name="Group 1"/>
          <p:cNvGrpSpPr/>
          <p:nvPr/>
        </p:nvGrpSpPr>
        <p:grpSpPr>
          <a:xfrm rot="556970">
            <a:off x="4680873" y="1326895"/>
            <a:ext cx="3303211" cy="1747706"/>
            <a:chOff x="8026516" y="4231470"/>
            <a:chExt cx="3836645" cy="2253858"/>
          </a:xfrm>
        </p:grpSpPr>
        <p:sp>
          <p:nvSpPr>
            <p:cNvPr id="11" name="Rectangle 10"/>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smtClean="0">
                  <a:latin typeface="Calibri" pitchFamily="34" charset="0"/>
                  <a:cs typeface="Arial" charset="0"/>
                </a:rPr>
                <a:t>Salil Belapurkar</a:t>
              </a:r>
              <a:endParaRPr lang="en-US" sz="900" b="1" dirty="0">
                <a:latin typeface="Calibri" pitchFamily="34" charset="0"/>
                <a:cs typeface="Arial" charset="0"/>
              </a:endParaRPr>
            </a:p>
            <a:p>
              <a:r>
                <a:rPr lang="en-US" sz="900" dirty="0" smtClean="0">
                  <a:latin typeface="Calibri" pitchFamily="34" charset="0"/>
                  <a:cs typeface="Arial" charset="0"/>
                </a:rPr>
                <a:t>Technical Lead</a:t>
              </a:r>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a:t>
              </a:r>
              <a:r>
                <a:rPr lang="en-US" sz="900" dirty="0" smtClean="0">
                  <a:latin typeface="Calibri" pitchFamily="34" charset="0"/>
                  <a:cs typeface="Arial" charset="0"/>
                </a:rPr>
                <a:t>+919850042013</a:t>
              </a:r>
              <a:endParaRPr lang="en-US" sz="900" dirty="0">
                <a:latin typeface="Calibri" pitchFamily="34" charset="0"/>
                <a:cs typeface="Arial" charset="0"/>
              </a:endParaRPr>
            </a:p>
            <a:p>
              <a:r>
                <a:rPr lang="en-US" sz="900" dirty="0">
                  <a:latin typeface="Calibri" pitchFamily="34" charset="0"/>
                  <a:cs typeface="Arial" charset="0"/>
                </a:rPr>
                <a:t>Desk: </a:t>
              </a:r>
              <a:r>
                <a:rPr lang="en-US" sz="900" dirty="0" smtClean="0">
                  <a:latin typeface="Calibri" pitchFamily="34" charset="0"/>
                  <a:cs typeface="Arial" charset="0"/>
                </a:rPr>
                <a:t>6398</a:t>
              </a:r>
              <a:endParaRPr lang="en-US" sz="900" dirty="0">
                <a:latin typeface="Calibri" pitchFamily="34" charset="0"/>
                <a:cs typeface="Arial" charset="0"/>
              </a:endParaRPr>
            </a:p>
            <a:p>
              <a:r>
                <a:rPr lang="en-US" sz="900" dirty="0" smtClean="0">
                  <a:latin typeface="Calibri" pitchFamily="34" charset="0"/>
                  <a:cs typeface="Arial" charset="0"/>
                </a:rPr>
                <a:t>Salil.belapurkar@xoriant.com</a:t>
              </a:r>
              <a:endParaRPr lang="en-US" sz="900" dirty="0">
                <a:latin typeface="Calibri" pitchFamily="34" charset="0"/>
                <a:cs typeface="Arial" charset="0"/>
              </a:endParaRP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16"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2667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188" y="2266951"/>
            <a:ext cx="7772400" cy="1125140"/>
          </a:xfrm>
        </p:spPr>
        <p:txBody>
          <a:bodyPr>
            <a:normAutofit/>
          </a:bodyPr>
          <a:lstStyle/>
          <a:p>
            <a:r>
              <a:rPr lang="en-US" sz="3200" dirty="0" smtClean="0"/>
              <a:t>What is </a:t>
            </a:r>
            <a:r>
              <a:rPr lang="en-US" sz="3200" dirty="0" err="1" smtClean="0"/>
              <a:t>ADO.Net</a:t>
            </a:r>
            <a:endParaRPr lang="en-US" sz="3200" dirty="0"/>
          </a:p>
        </p:txBody>
      </p:sp>
      <p:sp>
        <p:nvSpPr>
          <p:cNvPr id="6" name="Title 1"/>
          <p:cNvSpPr txBox="1">
            <a:spLocks/>
          </p:cNvSpPr>
          <p:nvPr/>
        </p:nvSpPr>
        <p:spPr>
          <a:xfrm>
            <a:off x="552855" y="2101226"/>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kern="1200" cap="all">
                <a:solidFill>
                  <a:schemeClr val="bg1"/>
                </a:solidFill>
                <a:latin typeface="+mj-lt"/>
                <a:ea typeface="+mj-ea"/>
                <a:cs typeface="+mj-cs"/>
              </a:defRPr>
            </a:lvl1pPr>
          </a:lstStyle>
          <a:p>
            <a:endParaRPr lang="en-US"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Tree>
    <p:extLst>
      <p:ext uri="{BB962C8B-B14F-4D97-AF65-F5344CB8AC3E}">
        <p14:creationId xmlns:p14="http://schemas.microsoft.com/office/powerpoint/2010/main" val="243924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37986" cy="763833"/>
          </a:xfrm>
        </p:spPr>
        <p:txBody>
          <a:bodyPr/>
          <a:lstStyle/>
          <a:p>
            <a:r>
              <a:rPr lang="en-IN" dirty="0"/>
              <a:t>What is ADO.NET?</a:t>
            </a:r>
          </a:p>
        </p:txBody>
      </p:sp>
      <p:sp>
        <p:nvSpPr>
          <p:cNvPr id="3" name="Content Placeholder 2"/>
          <p:cNvSpPr>
            <a:spLocks noGrp="1"/>
          </p:cNvSpPr>
          <p:nvPr>
            <p:ph idx="1"/>
          </p:nvPr>
        </p:nvSpPr>
        <p:spPr/>
        <p:txBody>
          <a:bodyPr>
            <a:normAutofit lnSpcReduction="10000"/>
          </a:bodyPr>
          <a:lstStyle/>
          <a:p>
            <a:r>
              <a:rPr lang="en-IN" dirty="0"/>
              <a:t>ADO.NET provides a bridge between the front end controls and the back end database</a:t>
            </a:r>
            <a:r>
              <a:rPr lang="en-IN" dirty="0" smtClean="0"/>
              <a:t>.</a:t>
            </a:r>
          </a:p>
          <a:p>
            <a:r>
              <a:rPr lang="en-IN" dirty="0"/>
              <a:t>The strength of ADO.NET is firstly that it lets applications access various types of data using the same methodology</a:t>
            </a:r>
            <a:r>
              <a:rPr lang="en-IN" dirty="0" smtClean="0"/>
              <a:t>.</a:t>
            </a:r>
          </a:p>
          <a:p>
            <a:r>
              <a:rPr lang="en-IN" dirty="0"/>
              <a:t>ADO.NET is a set of classes that comes with the Microsoft .NET framework to facilitate data access from managed languages</a:t>
            </a:r>
            <a:r>
              <a:rPr lang="en-IN" dirty="0" smtClean="0"/>
              <a:t>.</a:t>
            </a:r>
          </a:p>
          <a:p>
            <a:r>
              <a:rPr lang="en-IN" dirty="0"/>
              <a:t>The </a:t>
            </a:r>
            <a:r>
              <a:rPr lang="en-IN" b="1" dirty="0"/>
              <a:t>ADO.NET</a:t>
            </a:r>
            <a:r>
              <a:rPr lang="en-IN" dirty="0"/>
              <a:t> classes are found in </a:t>
            </a:r>
            <a:r>
              <a:rPr lang="en-IN" i="1" dirty="0"/>
              <a:t>System.Data.dll</a:t>
            </a:r>
            <a:r>
              <a:rPr lang="en-IN" dirty="0"/>
              <a:t> and are integrated with the XML classes in </a:t>
            </a:r>
            <a:r>
              <a:rPr lang="en-IN" i="1" dirty="0"/>
              <a:t>System.Xml.dll</a:t>
            </a:r>
            <a:r>
              <a:rPr lang="en-IN" dirty="0"/>
              <a:t>.</a:t>
            </a:r>
            <a:endParaRPr lang="en-US" dirty="0"/>
          </a:p>
          <a:p>
            <a:r>
              <a:rPr lang="en-IN" dirty="0"/>
              <a:t>ADO.NET provides two models for data access: a connected model where I can keep the connection with the database and perform data access, and another way is to get all the data in ADO.NET objects that let us perform data access on disconnected objects</a:t>
            </a:r>
            <a:r>
              <a:rPr lang="en-IN" dirty="0" smtClean="0"/>
              <a:t>.</a:t>
            </a:r>
            <a:endParaRPr lang="en-US" dirty="0"/>
          </a:p>
          <a:p>
            <a:endParaRPr lang="en-US" dirty="0"/>
          </a:p>
        </p:txBody>
      </p:sp>
      <p:sp>
        <p:nvSpPr>
          <p:cNvPr id="4" name="Slide Number Placeholder 3"/>
          <p:cNvSpPr>
            <a:spLocks noGrp="1"/>
          </p:cNvSpPr>
          <p:nvPr>
            <p:ph type="sldNum" sz="quarter" idx="4"/>
          </p:nvPr>
        </p:nvSpPr>
        <p:spPr/>
        <p:txBody>
          <a:bodyPr/>
          <a:lstStyle/>
          <a:p>
            <a:fld id="{95DBEDE0-0611-7441-AFFE-635EB8DAB45B}" type="slidenum">
              <a:rPr lang="en-US" smtClean="0"/>
              <a:pPr/>
              <a:t>4</a:t>
            </a:fld>
            <a:endParaRPr lang="en-US" dirty="0"/>
          </a:p>
        </p:txBody>
      </p:sp>
    </p:spTree>
    <p:extLst>
      <p:ext uri="{BB962C8B-B14F-4D97-AF65-F5344CB8AC3E}">
        <p14:creationId xmlns:p14="http://schemas.microsoft.com/office/powerpoint/2010/main" val="42071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7728155" cy="763833"/>
          </a:xfrm>
        </p:spPr>
        <p:txBody>
          <a:bodyPr/>
          <a:lstStyle/>
          <a:p>
            <a:r>
              <a:rPr lang="en-IN" dirty="0"/>
              <a:t>What is ADO.NET?</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662" y="1263650"/>
            <a:ext cx="463867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188" y="2266951"/>
            <a:ext cx="7772400" cy="1125140"/>
          </a:xfrm>
        </p:spPr>
        <p:txBody>
          <a:bodyPr>
            <a:normAutofit/>
          </a:bodyPr>
          <a:lstStyle/>
          <a:p>
            <a:r>
              <a:rPr lang="en-US" sz="3200" dirty="0" smtClean="0"/>
              <a:t>Data Provider</a:t>
            </a:r>
            <a:endParaRPr lang="en-US" sz="3200" dirty="0"/>
          </a:p>
        </p:txBody>
      </p:sp>
      <p:sp>
        <p:nvSpPr>
          <p:cNvPr id="6" name="Title 1"/>
          <p:cNvSpPr txBox="1">
            <a:spLocks/>
          </p:cNvSpPr>
          <p:nvPr/>
        </p:nvSpPr>
        <p:spPr>
          <a:xfrm>
            <a:off x="552855" y="2101226"/>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kern="1200" cap="all">
                <a:solidFill>
                  <a:schemeClr val="bg1"/>
                </a:solidFill>
                <a:latin typeface="+mj-lt"/>
                <a:ea typeface="+mj-ea"/>
                <a:cs typeface="+mj-cs"/>
              </a:defRPr>
            </a:lvl1pPr>
          </a:lstStyle>
          <a:p>
            <a:endParaRPr lang="en-US" dirty="0"/>
          </a:p>
        </p:txBody>
      </p:sp>
      <p:sp>
        <p:nvSpPr>
          <p:cNvPr id="8" name="Text Placeholder 4"/>
          <p:cNvSpPr txBox="1">
            <a:spLocks/>
          </p:cNvSpPr>
          <p:nvPr/>
        </p:nvSpPr>
        <p:spPr>
          <a:xfrm>
            <a:off x="677188" y="2995246"/>
            <a:ext cx="7772400" cy="112514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7728155" cy="763833"/>
          </a:xfrm>
        </p:spPr>
        <p:txBody>
          <a:bodyPr/>
          <a:lstStyle/>
          <a:p>
            <a:r>
              <a:rPr lang="en-US" dirty="0" smtClean="0"/>
              <a:t>Data Provider</a:t>
            </a:r>
            <a:endParaRPr lang="en-US" dirty="0"/>
          </a:p>
        </p:txBody>
      </p:sp>
      <p:sp>
        <p:nvSpPr>
          <p:cNvPr id="2" name="Slide Number Placeholder 1"/>
          <p:cNvSpPr>
            <a:spLocks noGrp="1"/>
          </p:cNvSpPr>
          <p:nvPr>
            <p:ph type="sldNum" sz="quarter" idx="4"/>
          </p:nvPr>
        </p:nvSpPr>
        <p:spPr>
          <a:xfrm>
            <a:off x="8712943" y="4829772"/>
            <a:ext cx="422122" cy="301228"/>
          </a:xfrm>
        </p:spPr>
        <p:txBody>
          <a:bodyPr/>
          <a:lstStyle/>
          <a:p>
            <a:fld id="{95DBEDE0-0611-7441-AFFE-635EB8DAB45B}" type="slidenum">
              <a:rPr lang="en-US" smtClean="0"/>
              <a:pPr/>
              <a:t>7</a:t>
            </a:fld>
            <a:endParaRPr lang="en-US"/>
          </a:p>
        </p:txBody>
      </p:sp>
      <p:sp>
        <p:nvSpPr>
          <p:cNvPr id="3" name="Content Placeholder 2"/>
          <p:cNvSpPr>
            <a:spLocks noGrp="1"/>
          </p:cNvSpPr>
          <p:nvPr>
            <p:ph idx="1"/>
          </p:nvPr>
        </p:nvSpPr>
        <p:spPr/>
        <p:txBody>
          <a:bodyPr/>
          <a:lstStyle/>
          <a:p>
            <a:r>
              <a:rPr lang="en-IN" dirty="0"/>
              <a:t>You can use </a:t>
            </a:r>
            <a:r>
              <a:rPr lang="en-IN" b="1" dirty="0"/>
              <a:t>ADO.NET</a:t>
            </a:r>
            <a:r>
              <a:rPr lang="en-IN" dirty="0"/>
              <a:t> to access data by using the new .NET Framework data providers which are:</a:t>
            </a:r>
          </a:p>
          <a:p>
            <a:r>
              <a:rPr lang="en-IN" dirty="0"/>
              <a:t>Data Provider for SQL Server (</a:t>
            </a:r>
            <a:r>
              <a:rPr lang="en-IN" dirty="0" err="1"/>
              <a:t>System.Data.SqlClient</a:t>
            </a:r>
            <a:r>
              <a:rPr lang="en-IN" dirty="0"/>
              <a:t>).</a:t>
            </a:r>
          </a:p>
          <a:p>
            <a:r>
              <a:rPr lang="en-IN" dirty="0"/>
              <a:t>Data Provider for OLEDB (</a:t>
            </a:r>
            <a:r>
              <a:rPr lang="en-IN" dirty="0" err="1"/>
              <a:t>System.Data.OleDb</a:t>
            </a:r>
            <a:r>
              <a:rPr lang="en-IN" dirty="0"/>
              <a:t>).</a:t>
            </a:r>
          </a:p>
          <a:p>
            <a:r>
              <a:rPr lang="en-IN" dirty="0"/>
              <a:t>Data Provider for ODBC (</a:t>
            </a:r>
            <a:r>
              <a:rPr lang="en-IN" dirty="0" err="1"/>
              <a:t>System.Data.Odbc</a:t>
            </a:r>
            <a:r>
              <a:rPr lang="en-IN" dirty="0"/>
              <a:t>).</a:t>
            </a:r>
          </a:p>
          <a:p>
            <a:r>
              <a:rPr lang="en-IN" dirty="0"/>
              <a:t>Data Provider for Oracle (</a:t>
            </a:r>
            <a:r>
              <a:rPr lang="en-IN" dirty="0" err="1"/>
              <a:t>System.Data.OracleClient</a:t>
            </a:r>
            <a:r>
              <a:rPr lang="en-IN" dirty="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188" y="2266951"/>
            <a:ext cx="7772400" cy="1125140"/>
          </a:xfrm>
        </p:spPr>
        <p:txBody>
          <a:bodyPr>
            <a:normAutofit/>
          </a:bodyPr>
          <a:lstStyle/>
          <a:p>
            <a:r>
              <a:rPr lang="en-US" sz="3200" dirty="0" err="1" smtClean="0"/>
              <a:t>ADO.Net</a:t>
            </a:r>
            <a:r>
              <a:rPr lang="en-US" sz="3200" dirty="0" smtClean="0"/>
              <a:t> Objects</a:t>
            </a:r>
            <a:endParaRPr lang="en-US" sz="3200" dirty="0"/>
          </a:p>
        </p:txBody>
      </p:sp>
    </p:spTree>
    <p:extLst>
      <p:ext uri="{BB962C8B-B14F-4D97-AF65-F5344CB8AC3E}">
        <p14:creationId xmlns:p14="http://schemas.microsoft.com/office/powerpoint/2010/main" val="169706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5DBEDE0-0611-7441-AFFE-635EB8DAB45B}" type="slidenum">
              <a:rPr lang="en-US" smtClean="0"/>
              <a:pPr/>
              <a:t>9</a:t>
            </a:fld>
            <a:endParaRPr lang="en-US"/>
          </a:p>
        </p:txBody>
      </p:sp>
      <p:sp>
        <p:nvSpPr>
          <p:cNvPr id="4" name="Title 3"/>
          <p:cNvSpPr>
            <a:spLocks noGrp="1"/>
          </p:cNvSpPr>
          <p:nvPr>
            <p:ph type="title"/>
          </p:nvPr>
        </p:nvSpPr>
        <p:spPr/>
        <p:txBody>
          <a:bodyPr/>
          <a:lstStyle/>
          <a:p>
            <a:r>
              <a:rPr lang="en-IN" dirty="0" err="1" smtClean="0"/>
              <a:t>ADO.Net</a:t>
            </a:r>
            <a:r>
              <a:rPr lang="en-IN" dirty="0" smtClean="0"/>
              <a:t> Objects</a:t>
            </a:r>
            <a:endParaRPr lang="en-IN" dirty="0"/>
          </a:p>
        </p:txBody>
      </p:sp>
      <p:pic>
        <p:nvPicPr>
          <p:cNvPr id="12"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3076" y="1171575"/>
            <a:ext cx="5148262"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06464"/>
      </p:ext>
    </p:extLst>
  </p:cSld>
  <p:clrMapOvr>
    <a:masterClrMapping/>
  </p:clrMapOvr>
</p:sld>
</file>

<file path=ppt/theme/theme1.xml><?xml version="1.0" encoding="utf-8"?>
<a:theme xmlns:a="http://schemas.openxmlformats.org/drawingml/2006/main" name="Xoriant Presentation template Light_Headings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Xoriant PPT Template v1" id="{3C23C2DA-CCF2-42ED-8459-502AE558C3F8}" vid="{B8F457F2-2432-485C-9DA8-EF518AB329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 PPT Template v1</Template>
  <TotalTime>531</TotalTime>
  <Words>785</Words>
  <Application>Microsoft Office PowerPoint</Application>
  <PresentationFormat>On-screen Show (16:9)</PresentationFormat>
  <Paragraphs>186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Xoriant Presentation template Light_Headings_v1</vt:lpstr>
      <vt:lpstr>Basics of ADO.Net</vt:lpstr>
      <vt:lpstr>Agenda </vt:lpstr>
      <vt:lpstr>PowerPoint Presentation</vt:lpstr>
      <vt:lpstr>What is ADO.NET?</vt:lpstr>
      <vt:lpstr>What is ADO.NET?</vt:lpstr>
      <vt:lpstr>PowerPoint Presentation</vt:lpstr>
      <vt:lpstr>Data Provider</vt:lpstr>
      <vt:lpstr>PowerPoint Presentation</vt:lpstr>
      <vt:lpstr>ADO.Net Objects</vt:lpstr>
      <vt:lpstr>ADO.Net Objects - DataSet</vt:lpstr>
      <vt:lpstr>ADO.Net Objects – DataSet</vt:lpstr>
      <vt:lpstr>ADO.Net Objects - Data Adapter</vt:lpstr>
      <vt:lpstr>ADO.Net Objects – Data Adapter</vt:lpstr>
      <vt:lpstr>ADO.Net Objects – Command</vt:lpstr>
      <vt:lpstr>ADO.Net Objects – Command</vt:lpstr>
      <vt:lpstr>ADO.Net Objects – Connection</vt:lpstr>
      <vt:lpstr>ADO.Net Objects – Connection</vt:lpstr>
      <vt:lpstr>PowerPoint Presentation</vt:lpstr>
      <vt:lpstr>Display data in a DataGrid</vt:lpstr>
      <vt:lpstr>Display data in a DataGrid</vt:lpstr>
      <vt:lpstr>PowerPoint Presentation</vt:lpstr>
      <vt:lpstr>Data relationship between two tables</vt:lpstr>
      <vt:lpstr>Data relationship between two tables</vt:lpstr>
      <vt:lpstr>PowerPoint Presentation</vt:lpstr>
      <vt:lpstr>DataBindings for TextBoxes</vt:lpstr>
      <vt:lpstr>DataBindings for TextBoxes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dc:title>
  <dc:creator>Ritu Rungta</dc:creator>
  <cp:lastModifiedBy>Salil Belapurkar</cp:lastModifiedBy>
  <cp:revision>66</cp:revision>
  <dcterms:created xsi:type="dcterms:W3CDTF">2015-12-01T06:56:46Z</dcterms:created>
  <dcterms:modified xsi:type="dcterms:W3CDTF">2016-10-04T11:04:30Z</dcterms:modified>
</cp:coreProperties>
</file>