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1D8BD707-D9CF-40AE-B4C6-C98DA3205C09}" type="datetimeFigureOut">
              <a:rPr lang="en-US" smtClean="0"/>
              <a:pPr/>
              <a:t>10/3/2016</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smtClean="0"/>
              <a:t>Click to edit Master text styles</a:t>
            </a:r>
          </a:p>
          <a:p>
            <a:pPr lvl="1"/>
            <a:r>
              <a:rPr lang="en-US" smtClean="0"/>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pic>
        <p:nvPicPr>
          <p:cNvPr id="6" name="Picture 5" descr="14812_abstract_green_green_abstract_art.jpg"/>
          <p:cNvPicPr>
            <a:picLocks noChangeAspect="1"/>
          </p:cNvPicPr>
          <p:nvPr/>
        </p:nvPicPr>
        <p:blipFill>
          <a:blip r:embed="rId13" cstate="screen">
            <a:extLst>
              <a:ext uri="{28A0092B-C50C-407E-A947-70E740481C1C}">
                <a14:useLocalDpi xmlns=""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4" name="Picture 3"/>
          <p:cNvPicPr>
            <a:picLocks noChangeAspect="1"/>
          </p:cNvPicPr>
          <p:nvPr/>
        </p:nvPicPr>
        <p:blipFill>
          <a:blip r:embed="rId14" cstate="screen">
            <a:extLst>
              <a:ext uri="{28A0092B-C50C-407E-A947-70E740481C1C}">
                <a14:useLocalDpi xmlns=""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In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410200"/>
          </a:xfrm>
        </p:spPr>
        <p:txBody>
          <a:bodyPr/>
          <a:lstStyle/>
          <a:p>
            <a:r>
              <a:rPr lang="en-US" dirty="0" smtClean="0"/>
              <a:t>The following list provides the main features of a static class:</a:t>
            </a:r>
          </a:p>
          <a:p>
            <a:endParaRPr lang="en-US" dirty="0" smtClean="0"/>
          </a:p>
          <a:p>
            <a:pPr lvl="1"/>
            <a:r>
              <a:rPr lang="en-US" sz="1800" dirty="0" smtClean="0"/>
              <a:t>Contains only static members.</a:t>
            </a:r>
          </a:p>
          <a:p>
            <a:pPr lvl="1"/>
            <a:r>
              <a:rPr lang="en-US" sz="1800" dirty="0" smtClean="0"/>
              <a:t>Cannot be instantiated.</a:t>
            </a:r>
          </a:p>
          <a:p>
            <a:pPr lvl="1"/>
            <a:r>
              <a:rPr lang="en-US" sz="1800" dirty="0" smtClean="0"/>
              <a:t>Is sealed.</a:t>
            </a:r>
          </a:p>
          <a:p>
            <a:pPr lvl="1">
              <a:buNone/>
            </a:pPr>
            <a:endParaRPr lang="en-US" dirty="0" smtClean="0"/>
          </a:p>
          <a:p>
            <a:pPr lvl="1">
              <a:buNone/>
            </a:pPr>
            <a:r>
              <a:rPr lang="en-US" dirty="0" smtClean="0"/>
              <a:t>Static Constructor.</a:t>
            </a:r>
          </a:p>
          <a:p>
            <a:pPr lvl="1">
              <a:buNone/>
            </a:pPr>
            <a:endParaRPr lang="en-US" dirty="0" smtClean="0"/>
          </a:p>
          <a:p>
            <a:pPr lvl="1"/>
            <a:r>
              <a:rPr lang="en-US" sz="1800" dirty="0" smtClean="0"/>
              <a:t>A static constructor is used to initialize any static data, or to perform a particular action that needs to be performed once only. It is called automatically before the first instance is created or any static members are referenced.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066800"/>
            <a:ext cx="8305800" cy="5562600"/>
          </a:xfrm>
        </p:spPr>
        <p:txBody>
          <a:bodyPr/>
          <a:lstStyle/>
          <a:p>
            <a:endParaRPr lang="en-US" dirty="0" smtClean="0"/>
          </a:p>
          <a:p>
            <a:r>
              <a:rPr lang="en-US" dirty="0" smtClean="0"/>
              <a:t>Static constructors have the following properties:</a:t>
            </a:r>
          </a:p>
          <a:p>
            <a:endParaRPr lang="en-US" dirty="0" smtClean="0"/>
          </a:p>
          <a:p>
            <a:pPr lvl="1"/>
            <a:r>
              <a:rPr lang="en-US" sz="1600" dirty="0" smtClean="0"/>
              <a:t>A static constructor does not take access modifiers or have parameters.</a:t>
            </a:r>
          </a:p>
          <a:p>
            <a:pPr lvl="1">
              <a:buNone/>
            </a:pPr>
            <a:endParaRPr lang="en-US" sz="1600" dirty="0" smtClean="0"/>
          </a:p>
          <a:p>
            <a:pPr lvl="1"/>
            <a:r>
              <a:rPr lang="en-US" sz="1600" dirty="0" smtClean="0"/>
              <a:t>A static constructor is called automatically to initialize the class before the first instance is created or any static members are referenced. </a:t>
            </a:r>
          </a:p>
          <a:p>
            <a:pPr lvl="1">
              <a:buNone/>
            </a:pPr>
            <a:endParaRPr lang="en-US" sz="1600" dirty="0" smtClean="0"/>
          </a:p>
          <a:p>
            <a:pPr lvl="1"/>
            <a:r>
              <a:rPr lang="en-US" sz="1600" dirty="0" smtClean="0"/>
              <a:t>A static constructor cannot be called directly.</a:t>
            </a:r>
          </a:p>
          <a:p>
            <a:pPr lvl="1">
              <a:buNone/>
            </a:pPr>
            <a:endParaRPr lang="en-US" sz="1600" dirty="0" smtClean="0"/>
          </a:p>
          <a:p>
            <a:pPr lvl="1"/>
            <a:r>
              <a:rPr lang="en-US" sz="1600" dirty="0" smtClean="0"/>
              <a:t>The user has no control on when the static constructor is executed in the program.</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Methods.</a:t>
            </a:r>
            <a:endParaRPr lang="en-US" dirty="0"/>
          </a:p>
        </p:txBody>
      </p:sp>
      <p:sp>
        <p:nvSpPr>
          <p:cNvPr id="3" name="Content Placeholder 2"/>
          <p:cNvSpPr>
            <a:spLocks noGrp="1"/>
          </p:cNvSpPr>
          <p:nvPr>
            <p:ph sz="quarter" idx="1"/>
          </p:nvPr>
        </p:nvSpPr>
        <p:spPr>
          <a:xfrm>
            <a:off x="685800" y="1981200"/>
            <a:ext cx="7772400" cy="3505200"/>
          </a:xfrm>
        </p:spPr>
        <p:txBody>
          <a:bodyPr>
            <a:normAutofit/>
          </a:bodyPr>
          <a:lstStyle/>
          <a:p>
            <a:r>
              <a:rPr lang="en-US" sz="1600" dirty="0" smtClean="0"/>
              <a:t>Extension methods are a new feature in C# 3.0. </a:t>
            </a:r>
          </a:p>
          <a:p>
            <a:endParaRPr lang="en-US" sz="1600" dirty="0" smtClean="0"/>
          </a:p>
          <a:p>
            <a:r>
              <a:rPr lang="en-US" sz="1600" dirty="0" smtClean="0"/>
              <a:t>An extension method enables us to add methods to existing types without creating a new derived type, recompiling, or modify the original types.</a:t>
            </a:r>
          </a:p>
          <a:p>
            <a:endParaRPr lang="en-US" sz="1600" dirty="0" smtClean="0"/>
          </a:p>
          <a:p>
            <a:r>
              <a:rPr lang="en-US" sz="1600" dirty="0" smtClean="0"/>
              <a:t> We can say that it extends the functionality of an existing type in .NET. An extension method is a static method to the existing static class. </a:t>
            </a:r>
          </a:p>
          <a:p>
            <a:endParaRPr lang="en-US" sz="1600" dirty="0" smtClean="0"/>
          </a:p>
          <a:p>
            <a:r>
              <a:rPr lang="en-US" sz="1600" dirty="0" smtClean="0"/>
              <a:t>We call an extension method in the same general way; there is no difference in calling.</a:t>
            </a:r>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334000"/>
          </a:xfrm>
        </p:spPr>
        <p:txBody>
          <a:bodyPr>
            <a:normAutofit/>
          </a:bodyPr>
          <a:lstStyle/>
          <a:p>
            <a:r>
              <a:rPr lang="en-US" dirty="0" smtClean="0"/>
              <a:t>The following list contains basic features and properties of extension methods</a:t>
            </a:r>
          </a:p>
          <a:p>
            <a:endParaRPr lang="en-US" dirty="0" smtClean="0"/>
          </a:p>
          <a:p>
            <a:pPr lvl="1"/>
            <a:r>
              <a:rPr lang="en-US" sz="1600" dirty="0" smtClean="0"/>
              <a:t>It is a static method and must be located in a static class.</a:t>
            </a:r>
          </a:p>
          <a:p>
            <a:pPr lvl="1">
              <a:buNone/>
            </a:pPr>
            <a:endParaRPr lang="en-US" sz="1600" dirty="0" smtClean="0"/>
          </a:p>
          <a:p>
            <a:pPr lvl="1"/>
            <a:r>
              <a:rPr lang="en-US" sz="1600" dirty="0" smtClean="0"/>
              <a:t>It uses the "this" keyword as the first parameter with a type in .NET.</a:t>
            </a:r>
          </a:p>
          <a:p>
            <a:pPr lvl="1">
              <a:buNone/>
            </a:pPr>
            <a:endParaRPr lang="en-US" sz="1600" dirty="0" smtClean="0"/>
          </a:p>
          <a:p>
            <a:pPr lvl="1"/>
            <a:r>
              <a:rPr lang="en-US" sz="1600" dirty="0" smtClean="0"/>
              <a:t>An extension method should be in the same namespace as it is used or you need to import the namespace of the class by a using statement.</a:t>
            </a:r>
          </a:p>
          <a:p>
            <a:pPr lvl="1">
              <a:buNone/>
            </a:pPr>
            <a:endParaRPr lang="en-US" sz="1600" dirty="0" smtClean="0"/>
          </a:p>
          <a:p>
            <a:pPr lvl="1"/>
            <a:r>
              <a:rPr lang="en-US" sz="1600" dirty="0" smtClean="0"/>
              <a:t>You can give any name for the class that has an extension method but the class should be static.</a:t>
            </a:r>
          </a:p>
          <a:p>
            <a:pPr lvl="1"/>
            <a:endParaRPr lang="en-US" sz="1600" dirty="0" smtClean="0"/>
          </a:p>
          <a:p>
            <a:pPr lvl="1"/>
            <a:r>
              <a:rPr lang="en-US" sz="1600" dirty="0" smtClean="0"/>
              <a:t>If you create extension methods that have the same signature methods as the type you are extending, then the extension methods will never be called</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Modifiers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1" y="1524000"/>
            <a:ext cx="8915399"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1066800"/>
            <a:ext cx="8453718"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sz="quarter" idx="1"/>
          </p:nvPr>
        </p:nvSpPr>
        <p:spPr/>
        <p:txBody>
          <a:bodyPr>
            <a:normAutofit/>
          </a:bodyPr>
          <a:lstStyle/>
          <a:p>
            <a:r>
              <a:rPr lang="en-US" sz="1800" dirty="0" smtClean="0"/>
              <a:t>An interface contains only the signatures of methods, properties, events or indexers. </a:t>
            </a:r>
          </a:p>
          <a:p>
            <a:pPr>
              <a:buNone/>
            </a:pPr>
            <a:endParaRPr lang="en-US" sz="1800" dirty="0" smtClean="0"/>
          </a:p>
          <a:p>
            <a:pPr>
              <a:buNone/>
            </a:pPr>
            <a:endParaRPr lang="en-US" sz="1800" dirty="0" smtClean="0"/>
          </a:p>
          <a:p>
            <a:r>
              <a:rPr lang="en-US" sz="1800" dirty="0" smtClean="0"/>
              <a:t>A class that implements the interface must implement the members of the interface that are specified in the interface definition. </a:t>
            </a:r>
          </a:p>
          <a:p>
            <a:endParaRPr lang="en-US" sz="1800" dirty="0" smtClean="0"/>
          </a:p>
          <a:p>
            <a:r>
              <a:rPr lang="en-US" sz="1800" dirty="0" smtClean="0"/>
              <a:t>An interface can be a member of a namespace or a class and can contain signatures of the following members: </a:t>
            </a:r>
          </a:p>
          <a:p>
            <a:endParaRPr lang="en-US" sz="1800" dirty="0" smtClean="0"/>
          </a:p>
          <a:p>
            <a:r>
              <a:rPr lang="en-US" sz="1800" dirty="0" smtClean="0"/>
              <a:t>Methods</a:t>
            </a:r>
          </a:p>
          <a:p>
            <a:r>
              <a:rPr lang="en-US" sz="1800" dirty="0" smtClean="0"/>
              <a:t>Properties</a:t>
            </a:r>
          </a:p>
          <a:p>
            <a:r>
              <a:rPr lang="en-US" sz="1800" dirty="0" smtClean="0"/>
              <a:t>Indexers</a:t>
            </a:r>
          </a:p>
          <a:p>
            <a:r>
              <a:rPr lang="en-US" sz="1800" dirty="0" smtClean="0"/>
              <a:t>Events</a:t>
            </a:r>
          </a:p>
          <a:p>
            <a:endParaRPr lang="en-US" sz="1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Example</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762000" y="1676400"/>
            <a:ext cx="7010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a:xfrm>
            <a:off x="914400" y="1676400"/>
            <a:ext cx="7772400" cy="4572000"/>
          </a:xfrm>
        </p:spPr>
        <p:txBody>
          <a:bodyPr>
            <a:normAutofit fontScale="92500" lnSpcReduction="20000"/>
          </a:bodyPr>
          <a:lstStyle/>
          <a:p>
            <a:pPr>
              <a:buNone/>
            </a:pPr>
            <a:endParaRPr lang="en-US" dirty="0" smtClean="0"/>
          </a:p>
          <a:p>
            <a:r>
              <a:rPr lang="en-US" dirty="0" smtClean="0"/>
              <a:t>Partial and Static Class.</a:t>
            </a:r>
          </a:p>
          <a:p>
            <a:endParaRPr lang="en-US" dirty="0" smtClean="0"/>
          </a:p>
          <a:p>
            <a:r>
              <a:rPr lang="en-US" dirty="0" smtClean="0"/>
              <a:t>Extension methods.</a:t>
            </a:r>
          </a:p>
          <a:p>
            <a:endParaRPr lang="en-US" dirty="0" smtClean="0"/>
          </a:p>
          <a:p>
            <a:r>
              <a:rPr lang="en-US" dirty="0" smtClean="0"/>
              <a:t>Types Modifiers.</a:t>
            </a:r>
          </a:p>
          <a:p>
            <a:pPr>
              <a:buNone/>
            </a:pPr>
            <a:endParaRPr lang="en-US" dirty="0" smtClean="0"/>
          </a:p>
          <a:p>
            <a:r>
              <a:rPr lang="en-US" dirty="0" smtClean="0"/>
              <a:t>Interfaces.</a:t>
            </a:r>
          </a:p>
          <a:p>
            <a:pPr>
              <a:buNone/>
            </a:pPr>
            <a:endParaRPr lang="en-US" dirty="0" smtClean="0"/>
          </a:p>
          <a:p>
            <a:r>
              <a:rPr lang="en-US" dirty="0" smtClean="0"/>
              <a:t>Examples.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68136" y="1071922"/>
            <a:ext cx="3937000" cy="863600"/>
          </a:xfrm>
        </p:spPr>
        <p:txBody>
          <a:bodyPr/>
          <a:lstStyle/>
          <a:p>
            <a:r>
              <a:rPr lang="en-US" altLang="en-US" dirty="0"/>
              <a:t>Thank You!</a:t>
            </a:r>
          </a:p>
        </p:txBody>
      </p:sp>
      <p:grpSp>
        <p:nvGrpSpPr>
          <p:cNvPr id="4" name="Group 2"/>
          <p:cNvGrpSpPr>
            <a:grpSpLocks/>
          </p:cNvGrpSpPr>
          <p:nvPr/>
        </p:nvGrpSpPr>
        <p:grpSpPr bwMode="auto">
          <a:xfrm>
            <a:off x="68136" y="2664991"/>
            <a:ext cx="8343067" cy="2482732"/>
            <a:chOff x="72990" y="3654268"/>
            <a:chExt cx="8487656" cy="3433069"/>
          </a:xfrm>
        </p:grpSpPr>
        <p:sp>
          <p:nvSpPr>
            <p:cNvPr id="5"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6"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8"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9"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0"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11" name="Group 10"/>
          <p:cNvGrpSpPr/>
          <p:nvPr/>
        </p:nvGrpSpPr>
        <p:grpSpPr>
          <a:xfrm rot="556970">
            <a:off x="4807058" y="435720"/>
            <a:ext cx="3303211" cy="1747706"/>
            <a:chOff x="8026516" y="4231470"/>
            <a:chExt cx="3836645" cy="2253858"/>
          </a:xfrm>
        </p:grpSpPr>
        <p:sp>
          <p:nvSpPr>
            <p:cNvPr id="12" name="Rectangle 11"/>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3"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smtClean="0">
                  <a:latin typeface="Calibri" pitchFamily="34" charset="0"/>
                  <a:cs typeface="Arial" charset="0"/>
                </a:rPr>
                <a:t>Name – Varun Dhume.</a:t>
              </a:r>
              <a:endParaRPr lang="en-US" sz="900" b="1" dirty="0">
                <a:latin typeface="Calibri" pitchFamily="34" charset="0"/>
                <a:cs typeface="Arial" charset="0"/>
              </a:endParaRPr>
            </a:p>
            <a:p>
              <a:r>
                <a:rPr lang="en-US" sz="900" dirty="0" smtClean="0">
                  <a:latin typeface="Calibri" pitchFamily="34" charset="0"/>
                  <a:cs typeface="Arial" charset="0"/>
                </a:rPr>
                <a:t>Designation – Sr. Software Engineer.</a:t>
              </a:r>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a:t>
              </a:r>
              <a:r>
                <a:rPr lang="en-US" sz="900" dirty="0" smtClean="0">
                  <a:latin typeface="Calibri" pitchFamily="34" charset="0"/>
                  <a:cs typeface="Arial" charset="0"/>
                </a:rPr>
                <a:t>+91 </a:t>
              </a:r>
              <a:r>
                <a:rPr lang="en-US" sz="900" dirty="0" smtClean="0">
                  <a:latin typeface="Calibri" pitchFamily="34" charset="0"/>
                  <a:cs typeface="Arial" charset="0"/>
                </a:rPr>
                <a:t>7276368787</a:t>
              </a:r>
              <a:endParaRPr lang="en-US" sz="900" dirty="0">
                <a:latin typeface="Calibri" pitchFamily="34" charset="0"/>
                <a:cs typeface="Arial" charset="0"/>
              </a:endParaRPr>
            </a:p>
            <a:p>
              <a:r>
                <a:rPr lang="en-US" sz="900" dirty="0">
                  <a:latin typeface="Calibri" pitchFamily="34" charset="0"/>
                  <a:cs typeface="Arial" charset="0"/>
                </a:rPr>
                <a:t>Desk: </a:t>
              </a:r>
              <a:r>
                <a:rPr lang="en-US" sz="900" dirty="0" smtClean="0">
                  <a:latin typeface="Calibri" pitchFamily="34" charset="0"/>
                  <a:cs typeface="Arial" charset="0"/>
                </a:rPr>
                <a:t> </a:t>
              </a:r>
              <a:r>
                <a:rPr lang="en-US" sz="900" dirty="0" smtClean="0">
                  <a:latin typeface="Calibri" pitchFamily="34" charset="0"/>
                  <a:cs typeface="Arial" charset="0"/>
                </a:rPr>
                <a:t>6287</a:t>
              </a:r>
              <a:endParaRPr lang="en-US" sz="900" dirty="0">
                <a:latin typeface="Calibri" pitchFamily="34" charset="0"/>
                <a:cs typeface="Arial" charset="0"/>
              </a:endParaRPr>
            </a:p>
            <a:p>
              <a:r>
                <a:rPr lang="en-US" sz="900" dirty="0" smtClean="0">
                  <a:latin typeface="Calibri" pitchFamily="34" charset="0"/>
                  <a:cs typeface="Arial" charset="0"/>
                </a:rPr>
                <a:t>varun.dhume@xoriant.com</a:t>
              </a:r>
              <a:endParaRPr lang="en-US" sz="900" dirty="0">
                <a:latin typeface="Calibri" pitchFamily="34" charset="0"/>
                <a:cs typeface="Arial" charset="0"/>
              </a:endParaRP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14"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792162"/>
          </a:xfrm>
        </p:spPr>
        <p:txBody>
          <a:bodyPr/>
          <a:lstStyle/>
          <a:p>
            <a:r>
              <a:rPr lang="en-US" dirty="0" smtClean="0"/>
              <a:t>Partial Class</a:t>
            </a:r>
            <a:endParaRPr lang="en-US" dirty="0"/>
          </a:p>
        </p:txBody>
      </p:sp>
      <p:sp>
        <p:nvSpPr>
          <p:cNvPr id="3" name="Content Placeholder 2"/>
          <p:cNvSpPr>
            <a:spLocks noGrp="1"/>
          </p:cNvSpPr>
          <p:nvPr>
            <p:ph sz="quarter" idx="1"/>
          </p:nvPr>
        </p:nvSpPr>
        <p:spPr>
          <a:xfrm>
            <a:off x="762000" y="1905000"/>
            <a:ext cx="7772400" cy="3657600"/>
          </a:xfrm>
        </p:spPr>
        <p:txBody>
          <a:bodyPr>
            <a:normAutofit/>
          </a:bodyPr>
          <a:lstStyle/>
          <a:p>
            <a:r>
              <a:rPr lang="en-US" sz="1800" dirty="0" smtClean="0"/>
              <a:t>There are several situations when splitting a class definition is desirable.</a:t>
            </a:r>
          </a:p>
          <a:p>
            <a:endParaRPr lang="en-US" sz="1800" dirty="0" smtClean="0"/>
          </a:p>
          <a:p>
            <a:r>
              <a:rPr lang="en-US" sz="1800" dirty="0" smtClean="0"/>
              <a:t>When working on large projects, spreading a class over separate files enables multiple programmers to work on it at the same time.</a:t>
            </a:r>
          </a:p>
          <a:p>
            <a:endParaRPr lang="en-US" sz="1800" dirty="0" smtClean="0"/>
          </a:p>
          <a:p>
            <a:r>
              <a:rPr lang="en-US" sz="1800" dirty="0" smtClean="0"/>
              <a:t>When working with automatically generated source, code can be added to the class without having to recreate the source file. Visual Studio uses this approach when it creates Windows Forms, Web service wrapper code, and so on. You can create code that uses these classes without having to modify the file created by Visual Studio.</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295400"/>
            <a:ext cx="7772400" cy="5181600"/>
          </a:xfrm>
        </p:spPr>
        <p:txBody>
          <a:bodyPr>
            <a:normAutofit fontScale="70000" lnSpcReduction="20000"/>
          </a:bodyPr>
          <a:lstStyle/>
          <a:p>
            <a:pPr lvl="0"/>
            <a:r>
              <a:rPr lang="en-US" dirty="0" smtClean="0"/>
              <a:t>To split a class definition, use the partial keyword modifier, as shown here</a:t>
            </a:r>
          </a:p>
          <a:p>
            <a:pPr lvl="0"/>
            <a:endParaRPr lang="en-US" dirty="0" smtClean="0"/>
          </a:p>
          <a:p>
            <a:pPr lvl="1">
              <a:buNone/>
            </a:pPr>
            <a:r>
              <a:rPr lang="en-US" dirty="0" smtClean="0"/>
              <a:t>public </a:t>
            </a:r>
            <a:r>
              <a:rPr lang="en-US" b="1" dirty="0" smtClean="0"/>
              <a:t>partial</a:t>
            </a:r>
            <a:r>
              <a:rPr lang="en-US" dirty="0" smtClean="0"/>
              <a:t> class Employee</a:t>
            </a:r>
          </a:p>
          <a:p>
            <a:pPr lvl="1">
              <a:buNone/>
            </a:pPr>
            <a:r>
              <a:rPr lang="en-US" dirty="0" smtClean="0"/>
              <a:t>{</a:t>
            </a:r>
          </a:p>
          <a:p>
            <a:pPr lvl="2">
              <a:buNone/>
            </a:pPr>
            <a:r>
              <a:rPr lang="en-US" dirty="0" smtClean="0"/>
              <a:t>    public void DoWork()</a:t>
            </a:r>
          </a:p>
          <a:p>
            <a:pPr lvl="2">
              <a:buNone/>
            </a:pPr>
            <a:r>
              <a:rPr lang="en-US" dirty="0" smtClean="0"/>
              <a:t>    {</a:t>
            </a:r>
          </a:p>
          <a:p>
            <a:pPr lvl="2">
              <a:buNone/>
            </a:pPr>
            <a:r>
              <a:rPr lang="en-US" dirty="0" smtClean="0"/>
              <a:t>		//</a:t>
            </a:r>
          </a:p>
          <a:p>
            <a:pPr lvl="2">
              <a:buNone/>
            </a:pPr>
            <a:r>
              <a:rPr lang="en-US" dirty="0" smtClean="0"/>
              <a:t>    }</a:t>
            </a:r>
          </a:p>
          <a:p>
            <a:pPr lvl="1">
              <a:buNone/>
            </a:pPr>
            <a:r>
              <a:rPr lang="en-US" dirty="0" smtClean="0"/>
              <a:t>}</a:t>
            </a:r>
          </a:p>
          <a:p>
            <a:pPr lvl="1">
              <a:buNone/>
            </a:pPr>
            <a:r>
              <a:rPr lang="en-US" dirty="0" smtClean="0"/>
              <a:t> </a:t>
            </a:r>
          </a:p>
          <a:p>
            <a:pPr lvl="1">
              <a:buNone/>
            </a:pPr>
            <a:r>
              <a:rPr lang="en-US" dirty="0" smtClean="0"/>
              <a:t>public </a:t>
            </a:r>
            <a:r>
              <a:rPr lang="en-US" b="1" dirty="0" smtClean="0"/>
              <a:t>partial</a:t>
            </a:r>
            <a:r>
              <a:rPr lang="en-US" dirty="0" smtClean="0"/>
              <a:t> class Employee</a:t>
            </a:r>
          </a:p>
          <a:p>
            <a:pPr lvl="1">
              <a:buNone/>
            </a:pPr>
            <a:r>
              <a:rPr lang="en-US" dirty="0" smtClean="0"/>
              <a:t>{</a:t>
            </a:r>
          </a:p>
          <a:p>
            <a:pPr lvl="2">
              <a:buNone/>
            </a:pPr>
            <a:r>
              <a:rPr lang="en-US" dirty="0" smtClean="0"/>
              <a:t>    public void GoToLunch()</a:t>
            </a:r>
          </a:p>
          <a:p>
            <a:pPr lvl="2">
              <a:buNone/>
            </a:pPr>
            <a:r>
              <a:rPr lang="en-US" dirty="0" smtClean="0"/>
              <a:t>    {</a:t>
            </a:r>
          </a:p>
          <a:p>
            <a:pPr lvl="2">
              <a:buNone/>
            </a:pPr>
            <a:r>
              <a:rPr lang="en-US" dirty="0" smtClean="0"/>
              <a:t>		//</a:t>
            </a:r>
          </a:p>
          <a:p>
            <a:pPr lvl="2">
              <a:buNone/>
            </a:pPr>
            <a:r>
              <a:rPr lang="en-US" dirty="0" smtClean="0"/>
              <a:t>    }</a:t>
            </a:r>
          </a:p>
          <a:p>
            <a:pPr lvl="1">
              <a:buNone/>
            </a:pPr>
            <a:r>
              <a:rPr lang="en-US" dirty="0" smtClean="0"/>
              <a:t>}</a:t>
            </a:r>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066800"/>
            <a:ext cx="7772400" cy="5562600"/>
          </a:xfrm>
        </p:spPr>
        <p:txBody>
          <a:bodyPr/>
          <a:lstStyle/>
          <a:p>
            <a:r>
              <a:rPr lang="en-US" sz="1800" dirty="0" smtClean="0"/>
              <a:t>The </a:t>
            </a:r>
            <a:r>
              <a:rPr lang="en-US" sz="1800" b="1" dirty="0" smtClean="0"/>
              <a:t>partial</a:t>
            </a:r>
            <a:r>
              <a:rPr lang="en-US" sz="1800" dirty="0" smtClean="0"/>
              <a:t> keyword indicates that other parts of the class or interface can be defined in the namespace. All the parts must use the </a:t>
            </a:r>
            <a:r>
              <a:rPr lang="en-US" sz="1800" b="1" dirty="0" smtClean="0"/>
              <a:t>partial</a:t>
            </a:r>
            <a:r>
              <a:rPr lang="en-US" sz="1800" dirty="0" smtClean="0"/>
              <a:t> keyword. All the parts must be available at compile time to form the final type. All the parts must have the same accessibility, such as </a:t>
            </a:r>
            <a:r>
              <a:rPr lang="en-US" sz="1800" b="1" dirty="0" smtClean="0"/>
              <a:t>public</a:t>
            </a:r>
            <a:r>
              <a:rPr lang="en-US" sz="1800" dirty="0" smtClean="0"/>
              <a:t>, </a:t>
            </a:r>
            <a:r>
              <a:rPr lang="en-US" sz="1800" b="1" dirty="0" smtClean="0"/>
              <a:t>private</a:t>
            </a:r>
            <a:r>
              <a:rPr lang="en-US" sz="1800" dirty="0" smtClean="0"/>
              <a:t>, and so on.</a:t>
            </a:r>
          </a:p>
          <a:p>
            <a:endParaRPr lang="en-US" sz="2000" dirty="0" smtClean="0"/>
          </a:p>
          <a:p>
            <a:endParaRPr lang="en-US" sz="2000" dirty="0" smtClean="0"/>
          </a:p>
          <a:p>
            <a:endParaRPr lang="en-US" dirty="0"/>
          </a:p>
        </p:txBody>
      </p:sp>
      <p:pic>
        <p:nvPicPr>
          <p:cNvPr id="4" name="Picture 3" descr="C:\Users\dhume_v\Desktop\Partial-class-and-compiled-class-in-Csharp.jpg"/>
          <p:cNvPicPr/>
          <p:nvPr/>
        </p:nvPicPr>
        <p:blipFill>
          <a:blip r:embed="rId2" cstate="print"/>
          <a:srcRect/>
          <a:stretch>
            <a:fillRect/>
          </a:stretch>
        </p:blipFill>
        <p:spPr bwMode="auto">
          <a:xfrm>
            <a:off x="1066800" y="2819400"/>
            <a:ext cx="7010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2562"/>
            <a:ext cx="7696200" cy="655638"/>
          </a:xfrm>
        </p:spPr>
        <p:txBody>
          <a:bodyPr>
            <a:normAutofit/>
          </a:bodyPr>
          <a:lstStyle/>
          <a:p>
            <a:pPr algn="ctr"/>
            <a:r>
              <a:rPr lang="en-US" sz="2400" dirty="0" smtClean="0"/>
              <a:t>Points That You Should be Careful about </a:t>
            </a:r>
            <a:r>
              <a:rPr lang="en-US" sz="2400" b="1" dirty="0" smtClean="0"/>
              <a:t>Partial Classes</a:t>
            </a:r>
            <a:endParaRPr lang="en-US" sz="2400" b="1" dirty="0"/>
          </a:p>
        </p:txBody>
      </p:sp>
      <p:sp>
        <p:nvSpPr>
          <p:cNvPr id="3" name="Content Placeholder 2"/>
          <p:cNvSpPr>
            <a:spLocks noGrp="1"/>
          </p:cNvSpPr>
          <p:nvPr>
            <p:ph sz="quarter" idx="1"/>
          </p:nvPr>
        </p:nvSpPr>
        <p:spPr>
          <a:xfrm>
            <a:off x="457200" y="1371600"/>
            <a:ext cx="8458200" cy="5181600"/>
          </a:xfrm>
        </p:spPr>
        <p:txBody>
          <a:bodyPr>
            <a:normAutofit/>
          </a:bodyPr>
          <a:lstStyle/>
          <a:p>
            <a:pPr lvl="0"/>
            <a:r>
              <a:rPr lang="en-US" sz="1600" dirty="0" smtClean="0"/>
              <a:t>You need to use </a:t>
            </a:r>
            <a:r>
              <a:rPr lang="en-US" sz="1600" b="1" dirty="0" smtClean="0"/>
              <a:t>partial</a:t>
            </a:r>
            <a:r>
              <a:rPr lang="en-US" sz="1600" dirty="0" smtClean="0"/>
              <a:t> keyword in each part of partial class.</a:t>
            </a:r>
          </a:p>
          <a:p>
            <a:pPr lvl="0">
              <a:buNone/>
            </a:pPr>
            <a:endParaRPr lang="en-US" sz="1600" dirty="0" smtClean="0"/>
          </a:p>
          <a:p>
            <a:pPr lvl="0"/>
            <a:r>
              <a:rPr lang="en-US" sz="1600" dirty="0" smtClean="0"/>
              <a:t>All parts of a </a:t>
            </a:r>
            <a:r>
              <a:rPr lang="en-US" sz="1600" b="1" dirty="0" smtClean="0"/>
              <a:t>partial</a:t>
            </a:r>
            <a:r>
              <a:rPr lang="en-US" sz="1600" dirty="0" smtClean="0"/>
              <a:t> class should be in the same namespace.</a:t>
            </a:r>
          </a:p>
          <a:p>
            <a:pPr lvl="0">
              <a:buNone/>
            </a:pPr>
            <a:endParaRPr lang="en-US" sz="1600" dirty="0" smtClean="0"/>
          </a:p>
          <a:p>
            <a:pPr lvl="0"/>
            <a:r>
              <a:rPr lang="en-US" sz="1600" dirty="0" smtClean="0"/>
              <a:t>Each part of a </a:t>
            </a:r>
            <a:r>
              <a:rPr lang="en-US" sz="1600" b="1" dirty="0" smtClean="0"/>
              <a:t>partial</a:t>
            </a:r>
            <a:r>
              <a:rPr lang="en-US" sz="1600" dirty="0" smtClean="0"/>
              <a:t> class should be in the same assembly or DLL, in other words you can't create a partial class in source files of a different class library project.</a:t>
            </a:r>
          </a:p>
          <a:p>
            <a:pPr lvl="0">
              <a:buNone/>
            </a:pPr>
            <a:endParaRPr lang="en-US" sz="1600" dirty="0" smtClean="0"/>
          </a:p>
          <a:p>
            <a:pPr lvl="0"/>
            <a:r>
              <a:rPr lang="en-US" sz="1600" dirty="0" smtClean="0"/>
              <a:t>Each part of a </a:t>
            </a:r>
            <a:r>
              <a:rPr lang="en-US" sz="1600" b="1" dirty="0" smtClean="0"/>
              <a:t>partial</a:t>
            </a:r>
            <a:r>
              <a:rPr lang="en-US" sz="1600" dirty="0" smtClean="0"/>
              <a:t> class has the same accessibility.</a:t>
            </a:r>
          </a:p>
          <a:p>
            <a:pPr lvl="0">
              <a:buNone/>
            </a:pPr>
            <a:endParaRPr lang="en-US" sz="1600" dirty="0" smtClean="0"/>
          </a:p>
          <a:p>
            <a:pPr lvl="0"/>
            <a:r>
              <a:rPr lang="en-US" sz="1600" dirty="0" smtClean="0"/>
              <a:t>If you inherit a class or interface on a </a:t>
            </a:r>
            <a:r>
              <a:rPr lang="en-US" sz="1600" b="1" dirty="0" smtClean="0"/>
              <a:t>partial</a:t>
            </a:r>
            <a:r>
              <a:rPr lang="en-US" sz="1600" dirty="0" smtClean="0"/>
              <a:t> class, then it is inherited on all parts of a partial class.</a:t>
            </a:r>
          </a:p>
          <a:p>
            <a:pPr lvl="0"/>
            <a:endParaRPr lang="en-US" sz="1600" dirty="0" smtClean="0"/>
          </a:p>
          <a:p>
            <a:pPr lvl="0"/>
            <a:r>
              <a:rPr lang="en-US" sz="1600" dirty="0" smtClean="0"/>
              <a:t>If a part of a </a:t>
            </a:r>
            <a:r>
              <a:rPr lang="en-US" sz="1600" b="1" dirty="0" smtClean="0"/>
              <a:t>partial</a:t>
            </a:r>
            <a:r>
              <a:rPr lang="en-US" sz="1600" dirty="0" smtClean="0"/>
              <a:t> class is sealed, then the entire class will be sealed.</a:t>
            </a:r>
          </a:p>
          <a:p>
            <a:pPr lvl="0">
              <a:buNone/>
            </a:pPr>
            <a:endParaRPr lang="en-US" sz="1600" dirty="0" smtClean="0"/>
          </a:p>
          <a:p>
            <a:pPr lvl="0"/>
            <a:r>
              <a:rPr lang="en-US" sz="1600" dirty="0" smtClean="0"/>
              <a:t>If a part of </a:t>
            </a:r>
            <a:r>
              <a:rPr lang="en-US" sz="1600" b="1" dirty="0" smtClean="0"/>
              <a:t>partial</a:t>
            </a:r>
            <a:r>
              <a:rPr lang="en-US" sz="1600" dirty="0" smtClean="0"/>
              <a:t> class is abstract, then the entire class will be an abstract class.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a:t>
            </a:r>
            <a:endParaRPr lang="en-US" dirty="0"/>
          </a:p>
        </p:txBody>
      </p:sp>
      <p:sp>
        <p:nvSpPr>
          <p:cNvPr id="3" name="Content Placeholder 2"/>
          <p:cNvSpPr>
            <a:spLocks noGrp="1"/>
          </p:cNvSpPr>
          <p:nvPr>
            <p:ph sz="quarter" idx="1"/>
          </p:nvPr>
        </p:nvSpPr>
        <p:spPr/>
        <p:txBody>
          <a:bodyPr>
            <a:normAutofit/>
          </a:bodyPr>
          <a:lstStyle/>
          <a:p>
            <a:endParaRPr lang="en-US" sz="2000" dirty="0" smtClean="0"/>
          </a:p>
          <a:p>
            <a:r>
              <a:rPr lang="en-US" sz="2000" dirty="0" smtClean="0"/>
              <a:t>A static class is basically the same as a non-static class, but there is one difference: a static class cannot be instantiated. </a:t>
            </a:r>
          </a:p>
          <a:p>
            <a:endParaRPr lang="en-US" sz="2000" dirty="0" smtClean="0"/>
          </a:p>
          <a:p>
            <a:r>
              <a:rPr lang="en-US" sz="2000" dirty="0" smtClean="0"/>
              <a:t>In other words, you cannot use the new keyword to create a variable of the class type. Because there is no instance variable, you access the members of a static class by using the class name itself</a:t>
            </a:r>
          </a:p>
          <a:p>
            <a:pPr>
              <a:buNone/>
            </a:pPr>
            <a:endParaRPr lang="en-US" sz="2000" dirty="0" smtClean="0"/>
          </a:p>
          <a:p>
            <a:pPr>
              <a:buNone/>
            </a:pPr>
            <a:r>
              <a:rPr lang="en-US" sz="2000" dirty="0" smtClean="0"/>
              <a:t>Ex.</a:t>
            </a:r>
          </a:p>
          <a:p>
            <a:pPr>
              <a:buNone/>
            </a:pPr>
            <a:r>
              <a:rPr lang="en-US" sz="2000" dirty="0" smtClean="0"/>
              <a:t>		</a:t>
            </a:r>
            <a:r>
              <a:rPr lang="en-US" sz="2000" dirty="0" err="1" smtClean="0"/>
              <a:t>UtilityClass.MethodA</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229600" cy="4419600"/>
          </a:xfrm>
        </p:spPr>
        <p:txBody>
          <a:bodyPr/>
          <a:lstStyle/>
          <a:p>
            <a:r>
              <a:rPr lang="en-US" sz="2000" dirty="0" smtClean="0"/>
              <a:t>A static class can be used as a convenient container for sets of methods that just operate on input parameters and do not have to get or set any internal instance fields. </a:t>
            </a:r>
          </a:p>
          <a:p>
            <a:pPr>
              <a:buNone/>
            </a:pPr>
            <a:endParaRPr lang="en-US" sz="2000" dirty="0" smtClean="0"/>
          </a:p>
          <a:p>
            <a:pPr>
              <a:buNone/>
            </a:pPr>
            <a:r>
              <a:rPr lang="en-US" sz="2000" dirty="0" smtClean="0"/>
              <a:t>	double dub = -3.14; </a:t>
            </a:r>
          </a:p>
          <a:p>
            <a:pPr>
              <a:buNone/>
            </a:pPr>
            <a:r>
              <a:rPr lang="en-US" sz="2000" dirty="0" smtClean="0"/>
              <a:t>	</a:t>
            </a:r>
            <a:r>
              <a:rPr lang="en-US" sz="2000" dirty="0" err="1" smtClean="0"/>
              <a:t>Console.WriteLine</a:t>
            </a:r>
            <a:r>
              <a:rPr lang="en-US" sz="2000" dirty="0" smtClean="0"/>
              <a:t>(</a:t>
            </a:r>
            <a:r>
              <a:rPr lang="en-US" sz="2000" dirty="0" err="1" smtClean="0"/>
              <a:t>Math.Abs</a:t>
            </a:r>
            <a:r>
              <a:rPr lang="en-US" sz="2000" dirty="0" smtClean="0"/>
              <a:t>(dub)); </a:t>
            </a:r>
            <a:r>
              <a:rPr lang="en-US" sz="2000" dirty="0" err="1" smtClean="0"/>
              <a:t>Console.WriteLine</a:t>
            </a:r>
            <a:r>
              <a:rPr lang="en-US" sz="2000" dirty="0" smtClean="0"/>
              <a:t>(</a:t>
            </a:r>
            <a:r>
              <a:rPr lang="en-US" sz="2000" dirty="0" err="1" smtClean="0"/>
              <a:t>Math.Floor</a:t>
            </a:r>
            <a:r>
              <a:rPr lang="en-US" sz="2000" dirty="0" smtClean="0"/>
              <a:t>(dub)); </a:t>
            </a:r>
            <a:r>
              <a:rPr lang="en-US" sz="2000" dirty="0" err="1" smtClean="0"/>
              <a:t>Console.WriteLine</a:t>
            </a:r>
            <a:r>
              <a:rPr lang="en-US" sz="2000" dirty="0" smtClean="0"/>
              <a:t>(</a:t>
            </a:r>
            <a:r>
              <a:rPr lang="en-US" sz="2000" dirty="0" err="1" smtClean="0"/>
              <a:t>Math.Round</a:t>
            </a:r>
            <a:r>
              <a:rPr lang="en-US" sz="2000" dirty="0" smtClean="0"/>
              <a:t>(</a:t>
            </a:r>
            <a:r>
              <a:rPr lang="en-US" sz="2000" dirty="0" err="1" smtClean="0"/>
              <a:t>Math.Abs</a:t>
            </a:r>
            <a:r>
              <a:rPr lang="en-US" sz="2000" dirty="0" smtClean="0"/>
              <a:t>(dub))); </a:t>
            </a:r>
          </a:p>
          <a:p>
            <a:pPr>
              <a:buNone/>
            </a:pPr>
            <a:endParaRPr lang="en-US" sz="2000" dirty="0" smtClean="0"/>
          </a:p>
          <a:p>
            <a:pPr>
              <a:buNone/>
            </a:pPr>
            <a:r>
              <a:rPr lang="en-US" sz="2000" dirty="0" smtClean="0"/>
              <a:t>	// Output: // 3.14 // -4 // 3 </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Xoriant PPT Template v1" id="{3C23C2DA-CCF2-42ED-8459-502AE558C3F8}" vid="{B8F457F2-2432-485C-9DA8-EF518AB3295D}"/>
    </a:ext>
  </a:extLst>
</a:theme>
</file>

<file path=docProps/app.xml><?xml version="1.0" encoding="utf-8"?>
<Properties xmlns="http://schemas.openxmlformats.org/officeDocument/2006/extended-properties" xmlns:vt="http://schemas.openxmlformats.org/officeDocument/2006/docPropsVTypes">
  <Template>Theme2</Template>
  <TotalTime>152</TotalTime>
  <Words>1022</Words>
  <Application>Microsoft Office PowerPoint</Application>
  <PresentationFormat>On-screen Show (4:3)</PresentationFormat>
  <Paragraphs>172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Theme2</vt:lpstr>
      <vt:lpstr>Programming In C#</vt:lpstr>
      <vt:lpstr>Objectives</vt:lpstr>
      <vt:lpstr>Partial Class</vt:lpstr>
      <vt:lpstr>Slide 4</vt:lpstr>
      <vt:lpstr>Slide 5</vt:lpstr>
      <vt:lpstr>Points That You Should be Careful about Partial Classes</vt:lpstr>
      <vt:lpstr>Examples.</vt:lpstr>
      <vt:lpstr>Static Class</vt:lpstr>
      <vt:lpstr>Slide 9</vt:lpstr>
      <vt:lpstr>Slide 10</vt:lpstr>
      <vt:lpstr>Slide 11</vt:lpstr>
      <vt:lpstr>Examples.</vt:lpstr>
      <vt:lpstr>Extension Methods.</vt:lpstr>
      <vt:lpstr>Slide 14</vt:lpstr>
      <vt:lpstr>Examples.</vt:lpstr>
      <vt:lpstr>Type Modifiers</vt:lpstr>
      <vt:lpstr>Slide 17</vt:lpstr>
      <vt:lpstr>Interface</vt:lpstr>
      <vt:lpstr>Example</vt:lpstr>
      <vt:lpstr>To Do….</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 Dhume</dc:creator>
  <cp:lastModifiedBy>Varun S. Dhume</cp:lastModifiedBy>
  <cp:revision>43</cp:revision>
  <dcterms:created xsi:type="dcterms:W3CDTF">2006-08-16T00:00:00Z</dcterms:created>
  <dcterms:modified xsi:type="dcterms:W3CDTF">2016-10-03T09:23:34Z</dcterms:modified>
</cp:coreProperties>
</file>