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1" r:id="rId58"/>
    <p:sldId id="313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antipatterns/god-objec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70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733"/>
          </a:xfrm>
        </p:spPr>
        <p:txBody>
          <a:bodyPr/>
          <a:lstStyle/>
          <a:p>
            <a:r>
              <a:rPr lang="ru-RU" b="1" dirty="0"/>
              <a:t>Абстрактная фабрика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71452"/>
            <a:ext cx="8946541" cy="497694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Абстрактная фабрика</a:t>
            </a:r>
            <a:r>
              <a:rPr lang="ru-RU" dirty="0"/>
              <a:t> — это порождающий паттерн проектирования, который позволяет создавать семейства связанных объектов, не привязываясь к конкретным классам создаваемых объектов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 помощью UML абстрактную фабрику можно представить следующим образом: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79" y="3291840"/>
            <a:ext cx="8734017" cy="34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8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8071"/>
          </a:xfrm>
        </p:spPr>
        <p:txBody>
          <a:bodyPr/>
          <a:lstStyle/>
          <a:p>
            <a:r>
              <a:rPr lang="ru-RU" dirty="0" smtClean="0"/>
              <a:t>Абстрактная фабрика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абстрактную фабрику</a:t>
            </a:r>
          </a:p>
          <a:p>
            <a:r>
              <a:rPr lang="ru-RU" dirty="0"/>
              <a:t>Когда система не должна зависеть от способа создания и компоновки новых объектов</a:t>
            </a:r>
          </a:p>
          <a:p>
            <a:r>
              <a:rPr lang="ru-RU" dirty="0"/>
              <a:t>Когда создаваемые объекты должны использоваться вместе и являются взаимосвязанными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47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Абстрактная фабрика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1698171"/>
            <a:ext cx="10566174" cy="474617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  <a:endParaRPr lang="ru-RU" b="1" dirty="0"/>
          </a:p>
          <a:p>
            <a:r>
              <a:rPr lang="ru-RU" dirty="0"/>
              <a:t> Гарантирует сочетаемость создаваемых продуктов.</a:t>
            </a:r>
          </a:p>
          <a:p>
            <a:r>
              <a:rPr lang="ru-RU" dirty="0"/>
              <a:t> Избавляет клиентский код от привязки к конкретным классам продуктов.</a:t>
            </a:r>
          </a:p>
          <a:p>
            <a:r>
              <a:rPr lang="ru-RU" dirty="0"/>
              <a:t> Выделяет код производства продуктов в одно место, упрощая поддержку кода.</a:t>
            </a:r>
          </a:p>
          <a:p>
            <a:r>
              <a:rPr lang="ru-RU" dirty="0"/>
              <a:t> Упрощает добавление новых продуктов в программу.</a:t>
            </a:r>
          </a:p>
          <a:p>
            <a:r>
              <a:rPr lang="ru-RU" dirty="0"/>
              <a:t> Реализует </a:t>
            </a:r>
            <a:r>
              <a:rPr lang="ru-RU" i="1" dirty="0"/>
              <a:t>принцип открытости/закрытости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/>
              <a:t> Усложняет код программы из-за введения множества дополнительных классов.</a:t>
            </a:r>
          </a:p>
          <a:p>
            <a:r>
              <a:rPr lang="ru-RU" dirty="0"/>
              <a:t> Требует наличия всех типов продуктов в каждой вариации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29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945"/>
          </a:xfrm>
        </p:spPr>
        <p:txBody>
          <a:bodyPr/>
          <a:lstStyle/>
          <a:p>
            <a:r>
              <a:rPr lang="ru-RU" b="1" dirty="0"/>
              <a:t>Строитель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91365"/>
            <a:ext cx="8946541" cy="1360842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Строитель</a:t>
            </a:r>
            <a:r>
              <a:rPr lang="ru-RU" dirty="0"/>
              <a:t> — это порождающий паттерн проектирования, который позволяет создавать сложные объекты пошагово. Строитель даёт возможность использовать один и тот же код строительства для получения разных представлений объектов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04293" y="3985401"/>
            <a:ext cx="4321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Формально в UML паттерн мог бы выглядеть следующим образом: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29" y="3056165"/>
            <a:ext cx="5465234" cy="35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1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паттерн Строитель?</a:t>
            </a:r>
          </a:p>
          <a:p>
            <a:r>
              <a:rPr lang="ru-RU" dirty="0"/>
              <a:t>Когда процесс создания нового объекта не должен зависеть от того, из каких частей этот объект состоит и как эти части связаны между собой</a:t>
            </a:r>
          </a:p>
          <a:p>
            <a:r>
              <a:rPr lang="ru-RU" dirty="0"/>
              <a:t>Когда необходимо обеспечить получение различных вариаций объекта в процессе его создания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91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41418"/>
            <a:ext cx="8946541" cy="4706982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  <a:endParaRPr lang="ru-RU" b="1" dirty="0"/>
          </a:p>
          <a:p>
            <a:r>
              <a:rPr lang="ru-RU" dirty="0" smtClean="0"/>
              <a:t>Позволяет </a:t>
            </a:r>
            <a:r>
              <a:rPr lang="ru-RU" dirty="0"/>
              <a:t>создавать продукты пошагово.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использовать один и тот же код для создания различных продуктов.</a:t>
            </a:r>
          </a:p>
          <a:p>
            <a:r>
              <a:rPr lang="ru-RU" dirty="0" smtClean="0"/>
              <a:t>Изолирует </a:t>
            </a:r>
            <a:r>
              <a:rPr lang="ru-RU" dirty="0"/>
              <a:t>сложный код сборки продукта от его основной бизнес-логики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 smtClean="0"/>
              <a:t>Усложняет </a:t>
            </a:r>
            <a:r>
              <a:rPr lang="ru-RU" dirty="0"/>
              <a:t>код программы из-за введения дополнительных классов.</a:t>
            </a:r>
          </a:p>
          <a:p>
            <a:r>
              <a:rPr lang="ru-RU" dirty="0" smtClean="0"/>
              <a:t>Клиент </a:t>
            </a:r>
            <a:r>
              <a:rPr lang="ru-RU" dirty="0"/>
              <a:t>будет привязан к конкретным классам строителей, так как в интерфейсе строителя может не быть метода получения результата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86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Прототип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14138"/>
            <a:ext cx="8946541" cy="123777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Прототип</a:t>
            </a:r>
            <a:r>
              <a:rPr lang="ru-RU" dirty="0"/>
              <a:t> — это порождающий паттерн проектирования, который позволяет копировать объекты, не вдаваясь в подробности их реализации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3" y="2690948"/>
            <a:ext cx="6031384" cy="355309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6472" y="3813329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языке UML отношения между классами при применении данного паттерна можно описать следующим образом:</a:t>
            </a:r>
          </a:p>
        </p:txBody>
      </p:sp>
    </p:spTree>
    <p:extLst>
      <p:ext uri="{BB962C8B-B14F-4D97-AF65-F5344CB8AC3E}">
        <p14:creationId xmlns:p14="http://schemas.microsoft.com/office/powerpoint/2010/main" val="274610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Когда использовать Прототип?</a:t>
            </a:r>
          </a:p>
          <a:p>
            <a:r>
              <a:rPr lang="ru-RU" dirty="0"/>
              <a:t>Когда конкретный тип создаваемого объекта должен определяться динамически во время выполнения</a:t>
            </a:r>
          </a:p>
          <a:p>
            <a:r>
              <a:rPr lang="ru-RU" dirty="0"/>
              <a:t>Когда нежелательно создание отдельной иерархии классов фабрик для создания объектов-продуктов из параллельной иерархии классов (как это делается, например, при использовании паттерна Абстрактная фабрика)</a:t>
            </a:r>
          </a:p>
          <a:p>
            <a:r>
              <a:rPr lang="ru-RU" dirty="0"/>
              <a:t>Когда клонирование объекта является более предпочтительным вариантом нежели его создание и инициализация с помощью конструктора. Особенно когда известно, что объект может принимать небольшое ограниченное число возможных состояний.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30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97874"/>
            <a:ext cx="8946541" cy="4750525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ru-RU" dirty="0" smtClean="0"/>
              <a:t> Позволяет клонировать объекты, не привязываясь к их конкретным классам.</a:t>
            </a:r>
          </a:p>
          <a:p>
            <a:r>
              <a:rPr lang="ru-RU" dirty="0"/>
              <a:t> Меньше повторяющегося кода инициализации объектов.</a:t>
            </a:r>
          </a:p>
          <a:p>
            <a:r>
              <a:rPr lang="ru-RU" dirty="0"/>
              <a:t> Ускоряет создание объектов.</a:t>
            </a:r>
          </a:p>
          <a:p>
            <a:r>
              <a:rPr lang="ru-RU" dirty="0"/>
              <a:t> Альтернатива созданию подклассов для конструирования сложных объектов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Из недостатков можно выделить:</a:t>
            </a:r>
            <a:endParaRPr lang="ru-RU" b="1" dirty="0"/>
          </a:p>
          <a:p>
            <a:r>
              <a:rPr lang="ru-RU" dirty="0"/>
              <a:t> Сложно клонировать составные объекты, имеющие ссылки на другие объекты.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85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111"/>
          </a:xfrm>
        </p:spPr>
        <p:txBody>
          <a:bodyPr/>
          <a:lstStyle/>
          <a:p>
            <a:r>
              <a:rPr lang="ru-RU" b="1"/>
              <a:t>Одиночка</a:t>
            </a:r>
            <a:br>
              <a:rPr lang="ru-RU" b="1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Одиночка</a:t>
            </a:r>
            <a:r>
              <a:rPr lang="ru-RU" dirty="0"/>
              <a:t> — это порождающий паттерн проектирования, который гарантирует, что у класса есть только один экземпляр, и предоставляет к нему глобальную точку доступа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Когда </a:t>
            </a:r>
            <a:r>
              <a:rPr lang="ru-RU" dirty="0"/>
              <a:t>надо использовать </a:t>
            </a:r>
            <a:r>
              <a:rPr lang="en-US" dirty="0"/>
              <a:t>Singleton</a:t>
            </a:r>
            <a:r>
              <a:rPr lang="ru-RU" dirty="0" smtClean="0"/>
              <a:t>? </a:t>
            </a:r>
            <a:r>
              <a:rPr lang="ru-RU" dirty="0"/>
              <a:t>Когда необходимо, чтобы для класса существовал только один экземпляр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Singleton</a:t>
            </a:r>
            <a:r>
              <a:rPr lang="ru-RU" dirty="0" smtClean="0"/>
              <a:t> </a:t>
            </a:r>
            <a:r>
              <a:rPr lang="ru-RU" dirty="0"/>
              <a:t>позволяет создать объект только при его необходимости. Если объект не нужен, то он не будет создан. В этом отличие </a:t>
            </a:r>
            <a:r>
              <a:rPr lang="ru-RU" dirty="0" err="1"/>
              <a:t>синглтона</a:t>
            </a:r>
            <a:r>
              <a:rPr lang="ru-RU" dirty="0"/>
              <a:t> от глобальных переменных.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74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ru-RU" b="1" dirty="0"/>
              <a:t>Что такое Паттерн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Паттерн проектирования</a:t>
            </a:r>
            <a:r>
              <a:rPr lang="ru-RU" dirty="0"/>
              <a:t> — это часто встречающееся решение определённой проблемы при проектировании архитектуры программ.</a:t>
            </a:r>
          </a:p>
          <a:p>
            <a:r>
              <a:rPr lang="ru-RU" dirty="0"/>
              <a:t>В отличие от готовых функций или библиотек, паттерн нельзя просто взять и скопировать в программу. Паттерн представляет собой не какой-то конкретный код, а общую концепцию решения той или иной проблемы, которую нужно будет ещё подстроить под нужды вашей программы.</a:t>
            </a:r>
          </a:p>
          <a:p>
            <a:r>
              <a:rPr lang="ru-RU" dirty="0"/>
              <a:t>Паттерны часто путают с алгоритмами, ведь оба понятия описывают типовые решения каких-то известных проблем. Но если алгоритм — это чёткий набор действий, то паттерн — это высокоуровневое описание решения, реализация которого может отличаться в двух разных программах.</a:t>
            </a:r>
          </a:p>
          <a:p>
            <a:r>
              <a:rPr lang="ru-RU" dirty="0"/>
              <a:t>Если привести аналогии, то алгоритм — это кулинарный рецепт с чёткими шагами, а паттерн — инженерный чертёж, на котором нарисовано решение, но не конкретные шаги его реализации.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5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Одиночка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</a:p>
          <a:p>
            <a:r>
              <a:rPr lang="ru-RU" dirty="0" smtClean="0"/>
              <a:t>Гарантирует </a:t>
            </a:r>
            <a:r>
              <a:rPr lang="ru-RU" dirty="0"/>
              <a:t>наличие единственного экземпляра класса.</a:t>
            </a:r>
          </a:p>
          <a:p>
            <a:r>
              <a:rPr lang="ru-RU" dirty="0" smtClean="0"/>
              <a:t>Предоставляет </a:t>
            </a:r>
            <a:r>
              <a:rPr lang="ru-RU" dirty="0"/>
              <a:t>к нему глобальную точку доступа.</a:t>
            </a:r>
          </a:p>
          <a:p>
            <a:r>
              <a:rPr lang="ru-RU" dirty="0" smtClean="0"/>
              <a:t>Реализует </a:t>
            </a:r>
            <a:r>
              <a:rPr lang="ru-RU" dirty="0"/>
              <a:t>отложенную инициализацию объекта-одиночки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 smtClean="0"/>
              <a:t>Нарушает</a:t>
            </a:r>
            <a:r>
              <a:rPr lang="ru-RU" dirty="0"/>
              <a:t> </a:t>
            </a:r>
            <a:r>
              <a:rPr lang="ru-RU" i="1" dirty="0"/>
              <a:t>принцип единственной ответственности класса</a:t>
            </a:r>
            <a:r>
              <a:rPr lang="ru-RU" dirty="0"/>
              <a:t>.</a:t>
            </a:r>
          </a:p>
          <a:p>
            <a:r>
              <a:rPr lang="ru-RU" dirty="0" smtClean="0"/>
              <a:t>Маскирует </a:t>
            </a:r>
            <a:r>
              <a:rPr lang="ru-RU" dirty="0"/>
              <a:t>плохой дизайн.</a:t>
            </a:r>
          </a:p>
          <a:p>
            <a:r>
              <a:rPr lang="ru-RU" dirty="0" smtClean="0"/>
              <a:t>Проблемы </a:t>
            </a:r>
            <a:r>
              <a:rPr lang="ru-RU" dirty="0" err="1"/>
              <a:t>мультипоточности</a:t>
            </a:r>
            <a:r>
              <a:rPr lang="ru-RU" dirty="0"/>
              <a:t>.</a:t>
            </a:r>
          </a:p>
          <a:p>
            <a:r>
              <a:rPr lang="ru-RU" dirty="0" smtClean="0"/>
              <a:t>Требует </a:t>
            </a:r>
            <a:r>
              <a:rPr lang="ru-RU" dirty="0"/>
              <a:t>постоянного создания </a:t>
            </a:r>
            <a:r>
              <a:rPr lang="ru-RU" dirty="0" err="1"/>
              <a:t>Mock</a:t>
            </a:r>
            <a:r>
              <a:rPr lang="ru-RU" dirty="0"/>
              <a:t>-объектов при юнит-тестировании.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82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8071"/>
          </a:xfrm>
        </p:spPr>
        <p:txBody>
          <a:bodyPr/>
          <a:lstStyle/>
          <a:p>
            <a:r>
              <a:rPr lang="ru-RU" b="1" dirty="0" smtClean="0"/>
              <a:t>Структурные паттерны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Adapter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Адаптер</a:t>
            </a:r>
          </a:p>
          <a:p>
            <a:r>
              <a:rPr lang="ru-RU" dirty="0" err="1"/>
              <a:t>Composite</a:t>
            </a:r>
            <a:r>
              <a:rPr lang="en-US" dirty="0"/>
              <a:t> – </a:t>
            </a:r>
            <a:r>
              <a:rPr lang="ru-RU" dirty="0"/>
              <a:t>Компоновщик</a:t>
            </a:r>
          </a:p>
          <a:p>
            <a:r>
              <a:rPr lang="ru-RU" dirty="0" err="1"/>
              <a:t>Proxy</a:t>
            </a:r>
            <a:r>
              <a:rPr lang="en-US" dirty="0"/>
              <a:t> – </a:t>
            </a:r>
            <a:r>
              <a:rPr lang="ru-RU" dirty="0"/>
              <a:t>Заместитель</a:t>
            </a:r>
          </a:p>
          <a:p>
            <a:r>
              <a:rPr lang="ru-RU" dirty="0" err="1"/>
              <a:t>Flyweight</a:t>
            </a:r>
            <a:r>
              <a:rPr lang="en-US" dirty="0"/>
              <a:t> – </a:t>
            </a:r>
            <a:r>
              <a:rPr lang="ru-RU" dirty="0"/>
              <a:t>Легковес</a:t>
            </a:r>
          </a:p>
          <a:p>
            <a:r>
              <a:rPr lang="ru-RU" dirty="0" err="1"/>
              <a:t>Facade</a:t>
            </a:r>
            <a:r>
              <a:rPr lang="en-US" dirty="0"/>
              <a:t> – </a:t>
            </a:r>
            <a:r>
              <a:rPr lang="ru-RU" dirty="0"/>
              <a:t>Фасад</a:t>
            </a:r>
          </a:p>
          <a:p>
            <a:r>
              <a:rPr lang="ru-RU" dirty="0" err="1"/>
              <a:t>Bridge</a:t>
            </a:r>
            <a:r>
              <a:rPr lang="en-US" dirty="0"/>
              <a:t> – </a:t>
            </a:r>
            <a:r>
              <a:rPr lang="ru-RU" dirty="0"/>
              <a:t>Мост</a:t>
            </a:r>
          </a:p>
          <a:p>
            <a:r>
              <a:rPr lang="ru-RU" dirty="0" err="1"/>
              <a:t>Decorator</a:t>
            </a:r>
            <a:r>
              <a:rPr lang="en-US" dirty="0"/>
              <a:t> – </a:t>
            </a:r>
            <a:r>
              <a:rPr lang="ru-RU" dirty="0"/>
              <a:t>Декоратор</a:t>
            </a:r>
          </a:p>
          <a:p>
            <a:pPr marL="0" indent="0">
              <a:buNone/>
            </a:pPr>
            <a:r>
              <a:rPr lang="ru-RU" dirty="0"/>
              <a:t>Эти паттерны отвечают за построение удобных в поддержке иерархий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25024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111"/>
          </a:xfrm>
        </p:spPr>
        <p:txBody>
          <a:bodyPr/>
          <a:lstStyle/>
          <a:p>
            <a:r>
              <a:rPr lang="ru-RU" b="1" dirty="0" smtClean="0"/>
              <a:t>Адаптер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1719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Адаптер</a:t>
            </a:r>
            <a:r>
              <a:rPr lang="ru-RU" dirty="0"/>
              <a:t> — это структурный паттерн проектирования, который позволяет объектам с несовместимыми интерфейсами работать вместе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Формальное определение паттерна на UML выглядит следующим образом: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14" y="3193475"/>
            <a:ext cx="6455501" cy="33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06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67544"/>
            <a:ext cx="8946541" cy="468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Когда надо использовать Адаптер?</a:t>
            </a:r>
          </a:p>
          <a:p>
            <a:r>
              <a:rPr lang="ru-RU" dirty="0"/>
              <a:t>Когда необходимо использовать имеющийся класс, но его интерфейс не соответствует потребностям</a:t>
            </a:r>
          </a:p>
          <a:p>
            <a:r>
              <a:rPr lang="ru-RU" dirty="0"/>
              <a:t>Когда надо использовать уже существующий класс совместно с другими классами, интерфейсы которых не совместимы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Преимущества </a:t>
            </a:r>
            <a:r>
              <a:rPr lang="ru-RU" b="1" dirty="0"/>
              <a:t>и недостатки:</a:t>
            </a:r>
          </a:p>
          <a:p>
            <a:r>
              <a:rPr lang="ru-RU" dirty="0"/>
              <a:t> Отделяет и скрывает от клиента подробности преобразования различных интерфейсов.</a:t>
            </a:r>
          </a:p>
          <a:p>
            <a:r>
              <a:rPr lang="ru-RU" dirty="0"/>
              <a:t> Усложняет код программы из-за введения дополнительных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52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28206"/>
            <a:ext cx="8946541" cy="4637313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Мост</a:t>
            </a:r>
            <a:r>
              <a:rPr lang="ru-RU" dirty="0"/>
              <a:t> — это структурный паттерн проектирования, который разделяет один или несколько классов на две отдельные иерархии — абстракцию и реализацию, позволяя изменять их независимо друг от друга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Представление паттерна с помощью UML: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22" y="3201829"/>
            <a:ext cx="8151766" cy="33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94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данный паттерн?</a:t>
            </a:r>
          </a:p>
          <a:p>
            <a:r>
              <a:rPr lang="ru-RU" dirty="0"/>
              <a:t>Когда надо избежать постоянной привязки абстракции к реализации</a:t>
            </a:r>
          </a:p>
          <a:p>
            <a:r>
              <a:rPr lang="ru-RU" dirty="0"/>
              <a:t>Когда наряду с реализацией надо изменять и абстракцию независимо друг от друга. То есть изменения в абстракции не должно привести к изменениям в реализации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502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</a:p>
          <a:p>
            <a:r>
              <a:rPr lang="ru-RU" dirty="0" smtClean="0"/>
              <a:t> Позволяет строить </a:t>
            </a:r>
            <a:r>
              <a:rPr lang="ru-RU" dirty="0" err="1" smtClean="0"/>
              <a:t>платформо</a:t>
            </a:r>
            <a:r>
              <a:rPr lang="ru-RU" dirty="0" smtClean="0"/>
              <a:t>-независимые программы.</a:t>
            </a:r>
          </a:p>
          <a:p>
            <a:r>
              <a:rPr lang="ru-RU" dirty="0"/>
              <a:t> Скрывает лишние или опасные детали реализации от клиентского кода.</a:t>
            </a:r>
          </a:p>
          <a:p>
            <a:r>
              <a:rPr lang="ru-RU" dirty="0"/>
              <a:t> Реализует </a:t>
            </a:r>
            <a:r>
              <a:rPr lang="ru-RU" i="1" dirty="0"/>
              <a:t>принцип открытости/закрытости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Из недостатков можно выделить только:</a:t>
            </a:r>
            <a:endParaRPr lang="ru-RU" b="1" dirty="0"/>
          </a:p>
          <a:p>
            <a:r>
              <a:rPr lang="ru-RU" dirty="0"/>
              <a:t> Усложняет код программы из-за введения дополнительных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163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Компоновщик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80458"/>
            <a:ext cx="8946541" cy="147174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Компоновщик</a:t>
            </a:r>
            <a:r>
              <a:rPr lang="ru-RU" dirty="0"/>
              <a:t> — это структурный паттерн проектирования, который позволяет сгруппировать множество объектов в древовидную структуру, а затем работать с ней так, как будто это единичный объект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038" y="2889744"/>
            <a:ext cx="7373031" cy="367421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6111" y="3901796"/>
            <a:ext cx="3901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UML шаблон компоновщик можно представить следующим образом:</a:t>
            </a:r>
          </a:p>
        </p:txBody>
      </p:sp>
    </p:spTree>
    <p:extLst>
      <p:ext uri="{BB962C8B-B14F-4D97-AF65-F5344CB8AC3E}">
        <p14:creationId xmlns:p14="http://schemas.microsoft.com/office/powerpoint/2010/main" val="3811358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компоновщик?</a:t>
            </a:r>
          </a:p>
          <a:p>
            <a:r>
              <a:rPr lang="ru-RU" dirty="0"/>
              <a:t>Когда объекты должны быть реализованы в виде иерархической древовидной структуры</a:t>
            </a:r>
          </a:p>
          <a:p>
            <a:r>
              <a:rPr lang="ru-RU" dirty="0"/>
              <a:t>Когда клиенты единообразно должны управлять как целыми объектами, так и их составными частями. То есть целое и его части должны реализовать один и тот же интерфейс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59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  <a:endParaRPr lang="ru-RU" b="1" dirty="0"/>
          </a:p>
          <a:p>
            <a:r>
              <a:rPr lang="ru-RU" dirty="0"/>
              <a:t> Упрощает архитектуру клиента при работе со сложным деревом компонентов.</a:t>
            </a:r>
          </a:p>
          <a:p>
            <a:r>
              <a:rPr lang="ru-RU" dirty="0"/>
              <a:t> Облегчает добавление новых видов компонентов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Недостаток:</a:t>
            </a:r>
            <a:endParaRPr lang="ru-RU" b="1" dirty="0"/>
          </a:p>
          <a:p>
            <a:r>
              <a:rPr lang="ru-RU" dirty="0"/>
              <a:t> Создаёт слишком общий дизайн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86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2276"/>
          </a:xfrm>
        </p:spPr>
        <p:txBody>
          <a:bodyPr/>
          <a:lstStyle/>
          <a:p>
            <a:r>
              <a:rPr lang="ru-RU" b="1" dirty="0"/>
              <a:t>Из чего состоит паттерн?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28503"/>
            <a:ext cx="8946541" cy="46198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Описания паттернов обычно очень формальны и чаще всего состоят из таких пунктов:</a:t>
            </a:r>
          </a:p>
          <a:p>
            <a:r>
              <a:rPr lang="ru-RU" dirty="0"/>
              <a:t>проблема, которую решает паттерн;</a:t>
            </a:r>
          </a:p>
          <a:p>
            <a:r>
              <a:rPr lang="ru-RU" dirty="0"/>
              <a:t>мотивации к решению проблемы способом, который предлагает паттерн;</a:t>
            </a:r>
          </a:p>
          <a:p>
            <a:r>
              <a:rPr lang="ru-RU" dirty="0"/>
              <a:t>структуры классов, составляющих решение;</a:t>
            </a:r>
          </a:p>
          <a:p>
            <a:r>
              <a:rPr lang="ru-RU" dirty="0"/>
              <a:t>примера на одном из языков программирования;</a:t>
            </a:r>
          </a:p>
          <a:p>
            <a:r>
              <a:rPr lang="ru-RU" dirty="0"/>
              <a:t>особенностей реализации в различных контекстах;</a:t>
            </a:r>
          </a:p>
          <a:p>
            <a:r>
              <a:rPr lang="ru-RU" dirty="0"/>
              <a:t>связей с другими паттернами.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805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Декоратор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70867"/>
            <a:ext cx="10382313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Декоратор</a:t>
            </a:r>
            <a:r>
              <a:rPr lang="ru-RU" dirty="0"/>
              <a:t> — это структурный паттерн проектирования, который позволяет динамически добавлять объектам новую функциональность, оборачивая их в полезные «обёртки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r>
              <a:rPr lang="ru-RU" dirty="0"/>
              <a:t>Схематически шаблон "Декоратор" можно выразить следующим образом: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11" y="2930449"/>
            <a:ext cx="7957523" cy="37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38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82358"/>
            <a:ext cx="8946541" cy="4983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Когда следует использовать декораторы?</a:t>
            </a:r>
          </a:p>
          <a:p>
            <a:r>
              <a:rPr lang="ru-RU" dirty="0"/>
              <a:t>Когда надо динамически добавлять к объекту новые функциональные возможности. При этом данные возможности могут быть сняты с объекта</a:t>
            </a:r>
          </a:p>
          <a:p>
            <a:pPr marL="0" indent="0">
              <a:buNone/>
            </a:pPr>
            <a:r>
              <a:rPr lang="ru-RU" b="1" dirty="0" smtClean="0"/>
              <a:t>Преимущества:</a:t>
            </a:r>
          </a:p>
          <a:p>
            <a:r>
              <a:rPr lang="ru-RU" dirty="0" smtClean="0"/>
              <a:t>Большая гибкость, чем у наследования.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добавлять обязанности на лету.</a:t>
            </a:r>
          </a:p>
          <a:p>
            <a:r>
              <a:rPr lang="ru-RU" dirty="0" smtClean="0"/>
              <a:t>Можно </a:t>
            </a:r>
            <a:r>
              <a:rPr lang="ru-RU" dirty="0"/>
              <a:t>добавлять несколько новых обязанностей сразу.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иметь несколько мелких объектов вместо одного объекта на все случаи жизни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 smtClean="0"/>
              <a:t>Трудно </a:t>
            </a:r>
            <a:r>
              <a:rPr lang="ru-RU" dirty="0"/>
              <a:t>конфигурировать многократно обёрнутые объекты.</a:t>
            </a:r>
          </a:p>
          <a:p>
            <a:r>
              <a:rPr lang="ru-RU" dirty="0" smtClean="0"/>
              <a:t>Обилие </a:t>
            </a:r>
            <a:r>
              <a:rPr lang="ru-RU" dirty="0"/>
              <a:t>крошечных классов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501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Фасад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99101"/>
            <a:ext cx="8946541" cy="1108293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Фасад</a:t>
            </a:r>
            <a:r>
              <a:rPr lang="ru-RU" dirty="0"/>
              <a:t> — это структурный паттерн проектирования, который предоставляет простой интерфейс к сложной системе классов, библиотеке или </a:t>
            </a:r>
            <a:r>
              <a:rPr lang="ru-RU" dirty="0" err="1"/>
              <a:t>фреймворку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01189" y="3819938"/>
            <a:ext cx="3544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UML общую схему фасада можно представить следующим образом: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057" y="2568213"/>
            <a:ext cx="6915656" cy="35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35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733006"/>
            <a:ext cx="8946541" cy="4515393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фасад?</a:t>
            </a:r>
          </a:p>
          <a:p>
            <a:r>
              <a:rPr lang="ru-RU" dirty="0"/>
              <a:t>Когда имеется сложная система, и необходимо упростить с ней работу. Фасад позволит определить одну точку взаимодействия между клиентом и системой.</a:t>
            </a:r>
          </a:p>
          <a:p>
            <a:r>
              <a:rPr lang="ru-RU" dirty="0"/>
              <a:t>Когда надо уменьшить количество зависимостей между клиентом и сложной системой. Фасадные объекты позволяют отделить, изолировать компоненты системы от клиента и развивать и работать с ними независимо.</a:t>
            </a:r>
          </a:p>
          <a:p>
            <a:r>
              <a:rPr lang="ru-RU" dirty="0"/>
              <a:t>Когда нужно определить подсистемы компонентов в сложной системе. Создание фасадов для компонентов каждой отдельной подсистемы позволит упростить взаимодействие между ними и повысить их независимость друг от друга.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138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Преимущества и </a:t>
            </a: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/>
              <a:t> Изолирует клиентов от компонентов сложной подсистемы.</a:t>
            </a:r>
          </a:p>
          <a:p>
            <a:r>
              <a:rPr lang="ru-RU" dirty="0"/>
              <a:t> Фасад рискует стать </a:t>
            </a:r>
            <a:r>
              <a:rPr lang="ru-RU" b="1" dirty="0">
                <a:hlinkClick r:id="rId2"/>
              </a:rPr>
              <a:t>божественным объектом</a:t>
            </a:r>
            <a:r>
              <a:rPr lang="ru-RU" dirty="0"/>
              <a:t>, привязанным ко всем классам программы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Божественный объект </a:t>
            </a:r>
            <a:r>
              <a:rPr lang="ru-RU" dirty="0"/>
              <a:t>—</a:t>
            </a:r>
            <a:r>
              <a:rPr lang="ru-RU" dirty="0" smtClean="0"/>
              <a:t> </a:t>
            </a:r>
            <a:r>
              <a:rPr lang="ru-RU" dirty="0" err="1" smtClean="0"/>
              <a:t>антипаттерн</a:t>
            </a:r>
            <a:r>
              <a:rPr lang="ru-RU" dirty="0" smtClean="0"/>
              <a:t> </a:t>
            </a:r>
            <a:r>
              <a:rPr lang="ru-RU" dirty="0"/>
              <a:t>объектно-ориентированного программирования, описывающий объект, который хранит в себе «слишком много» или делает «слишком много».</a:t>
            </a:r>
          </a:p>
        </p:txBody>
      </p:sp>
    </p:spTree>
    <p:extLst>
      <p:ext uri="{BB962C8B-B14F-4D97-AF65-F5344CB8AC3E}">
        <p14:creationId xmlns:p14="http://schemas.microsoft.com/office/powerpoint/2010/main" val="3045857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Легковес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06286"/>
            <a:ext cx="10304917" cy="1480457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Легковес</a:t>
            </a:r>
            <a:r>
              <a:rPr lang="ru-RU" dirty="0"/>
              <a:t> — это структурный паттерн проектирования, который позволяет вместить </a:t>
            </a:r>
            <a:r>
              <a:rPr lang="ru-RU" dirty="0" smtClean="0"/>
              <a:t>большее </a:t>
            </a:r>
            <a:r>
              <a:rPr lang="ru-RU" dirty="0"/>
              <a:t>количество объектов в отведённую оперативную память. Легковес экономит память, разделяя общее состояние объектов между собой, вместо хранения одинаковых данных в каждом объекте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7" y="2786743"/>
            <a:ext cx="7032173" cy="383804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05988" y="3951795"/>
            <a:ext cx="3727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Отношения в данном паттерне можно описать следующей схемой:</a:t>
            </a:r>
          </a:p>
        </p:txBody>
      </p:sp>
    </p:spTree>
    <p:extLst>
      <p:ext uri="{BB962C8B-B14F-4D97-AF65-F5344CB8AC3E}">
        <p14:creationId xmlns:p14="http://schemas.microsoft.com/office/powerpoint/2010/main" val="1240537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Легковес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Паттерн </a:t>
            </a:r>
            <a:r>
              <a:rPr lang="ru-RU" dirty="0" smtClean="0"/>
              <a:t>Легковес </a:t>
            </a:r>
            <a:r>
              <a:rPr lang="ru-RU" dirty="0"/>
              <a:t>следует применять при соблюдении всех следующих условий:</a:t>
            </a:r>
          </a:p>
          <a:p>
            <a:r>
              <a:rPr lang="ru-RU" dirty="0"/>
              <a:t>Когда приложение использует большое количество однообразных объектов, из-за чего происходит выделение большого количества памяти</a:t>
            </a:r>
          </a:p>
          <a:p>
            <a:r>
              <a:rPr lang="ru-RU" dirty="0"/>
              <a:t>Когда часть состояния объекта, которое является изменяемым, можно вынести во вне. Вынесение внешнего состояния позволяет заменить множество объектов небольшой группой общих разделяемых объектов.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749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Легковес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 </a:t>
            </a:r>
            <a:r>
              <a:rPr lang="ru-RU" b="1" dirty="0"/>
              <a:t>и недостатки</a:t>
            </a:r>
          </a:p>
          <a:p>
            <a:r>
              <a:rPr lang="ru-RU" dirty="0"/>
              <a:t> Экономит оперативную память.</a:t>
            </a:r>
          </a:p>
          <a:p>
            <a:r>
              <a:rPr lang="ru-RU" dirty="0"/>
              <a:t> Расходует процессорное время на поиск/вычисление контекста.</a:t>
            </a:r>
          </a:p>
          <a:p>
            <a:r>
              <a:rPr lang="ru-RU" dirty="0"/>
              <a:t> Усложняет код программы из-за введения множества дополнительных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431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Заместитель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69147"/>
            <a:ext cx="9920758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Заместитель</a:t>
            </a:r>
            <a:r>
              <a:rPr lang="ru-RU" dirty="0"/>
              <a:t> — это структурный паттерн проектирования, который позволяет подставлять вместо реальных объектов специальные объекты-заменители. Эти объекты перехватывают вызовы к оригинальному объекту, позволяя сделать что-то </a:t>
            </a:r>
            <a:r>
              <a:rPr lang="ru-RU" i="1" dirty="0"/>
              <a:t>до</a:t>
            </a:r>
            <a:r>
              <a:rPr lang="ru-RU" dirty="0"/>
              <a:t> или </a:t>
            </a:r>
            <a:r>
              <a:rPr lang="ru-RU" i="1" dirty="0"/>
              <a:t>после</a:t>
            </a:r>
            <a:r>
              <a:rPr lang="ru-RU" dirty="0"/>
              <a:t> передачи вызова оригиналу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 помощью UML паттерн может быть описан так: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3" y="3098663"/>
            <a:ext cx="6175601" cy="34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2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08781"/>
            <a:ext cx="8946541" cy="475718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Когда использовать прокси?</a:t>
            </a:r>
          </a:p>
          <a:p>
            <a:r>
              <a:rPr lang="ru-RU" dirty="0"/>
              <a:t>Когда надо осуществлять взаимодействие по сети, а объект-проси должен имитировать поведения объекта в другом адресном пространстве. Использование прокси позволяет снизить накладные издержки при передачи данных через сеть. Подобная ситуация еще называется </a:t>
            </a:r>
            <a:r>
              <a:rPr lang="ru-RU" b="1" dirty="0"/>
              <a:t>удалённый заместитель (</a:t>
            </a:r>
            <a:r>
              <a:rPr lang="ru-RU" b="1" dirty="0" err="1"/>
              <a:t>remote</a:t>
            </a:r>
            <a:r>
              <a:rPr lang="ru-RU" b="1" dirty="0"/>
              <a:t> </a:t>
            </a:r>
            <a:r>
              <a:rPr lang="ru-RU" b="1" dirty="0" err="1"/>
              <a:t>proxies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Когда нужно управлять доступом к ресурсу, создание которого требует больших затрат. Реальный объект создается только тогда, когда он действительно может понадобится, а до этого все запросы к нему обрабатывает прокси-объект. Подобная ситуация еще называется </a:t>
            </a:r>
            <a:r>
              <a:rPr lang="ru-RU" b="1" dirty="0"/>
              <a:t>виртуальный заместитель (</a:t>
            </a:r>
            <a:r>
              <a:rPr lang="ru-RU" b="1" dirty="0" err="1"/>
              <a:t>virtual</a:t>
            </a:r>
            <a:r>
              <a:rPr lang="ru-RU" b="1" dirty="0"/>
              <a:t> </a:t>
            </a:r>
            <a:r>
              <a:rPr lang="ru-RU" b="1" dirty="0" err="1"/>
              <a:t>proxies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Когда необходимо разграничить доступ к вызываемому объекту в зависимости от прав вызывающего объекта. Подобная ситуация еще называется </a:t>
            </a:r>
            <a:r>
              <a:rPr lang="ru-RU" b="1" dirty="0"/>
              <a:t>защищающий заместитель (</a:t>
            </a:r>
            <a:r>
              <a:rPr lang="ru-RU" b="1" dirty="0" err="1"/>
              <a:t>protection</a:t>
            </a:r>
            <a:r>
              <a:rPr lang="ru-RU" b="1" dirty="0"/>
              <a:t> </a:t>
            </a:r>
            <a:r>
              <a:rPr lang="ru-RU" b="1" dirty="0" err="1"/>
              <a:t>proxies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Когда нужно вести подсчет ссылок на объект или обеспечить </a:t>
            </a:r>
            <a:r>
              <a:rPr lang="ru-RU" dirty="0" err="1"/>
              <a:t>потокобезопасную</a:t>
            </a:r>
            <a:r>
              <a:rPr lang="ru-RU" dirty="0"/>
              <a:t> работу с реальным объектом. Подобная ситуация называется </a:t>
            </a:r>
            <a:r>
              <a:rPr lang="ru-RU" b="1" dirty="0"/>
              <a:t>"умные ссылки" (</a:t>
            </a:r>
            <a:r>
              <a:rPr lang="ru-RU" b="1" dirty="0" err="1"/>
              <a:t>smart</a:t>
            </a:r>
            <a:r>
              <a:rPr lang="ru-RU" b="1" dirty="0"/>
              <a:t> </a:t>
            </a:r>
            <a:r>
              <a:rPr lang="ru-RU" b="1" dirty="0" err="1"/>
              <a:t>reference</a:t>
            </a:r>
            <a:r>
              <a:rPr lang="ru-RU" b="1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1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6151"/>
          </a:xfrm>
        </p:spPr>
        <p:txBody>
          <a:bodyPr/>
          <a:lstStyle/>
          <a:p>
            <a:r>
              <a:rPr lang="ru-RU" b="1" dirty="0"/>
              <a:t>Классификация паттернов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01368"/>
          </a:xfrm>
        </p:spPr>
        <p:txBody>
          <a:bodyPr/>
          <a:lstStyle/>
          <a:p>
            <a:r>
              <a:rPr lang="ru-RU" dirty="0"/>
              <a:t>Самые низкоуровневые и простые паттерны — </a:t>
            </a:r>
            <a:r>
              <a:rPr lang="ru-RU" i="1" dirty="0"/>
              <a:t>идиомы</a:t>
            </a:r>
            <a:r>
              <a:rPr lang="ru-RU" dirty="0"/>
              <a:t>. Они не универсальны, поскольку применимы только в рамках одного языка программирования.</a:t>
            </a:r>
          </a:p>
          <a:p>
            <a:r>
              <a:rPr lang="ru-RU" dirty="0"/>
              <a:t>Самые универсальные — </a:t>
            </a:r>
            <a:r>
              <a:rPr lang="ru-RU" i="1" dirty="0"/>
              <a:t>архитектурные паттерны</a:t>
            </a:r>
            <a:r>
              <a:rPr lang="ru-RU" dirty="0"/>
              <a:t>, которые можно реализовать практически на любом языке. Они нужны для проектирования всей программы, а не отдельных её элементов.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49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  <a:endParaRPr lang="ru-RU" b="1" dirty="0"/>
          </a:p>
          <a:p>
            <a:r>
              <a:rPr lang="ru-RU" dirty="0" smtClean="0"/>
              <a:t>Позволяет </a:t>
            </a:r>
            <a:r>
              <a:rPr lang="ru-RU" dirty="0"/>
              <a:t>контролировать сервисный объект незаметно для клиента.</a:t>
            </a:r>
          </a:p>
          <a:p>
            <a:r>
              <a:rPr lang="ru-RU" dirty="0" smtClean="0"/>
              <a:t>Может </a:t>
            </a:r>
            <a:r>
              <a:rPr lang="ru-RU" dirty="0"/>
              <a:t>работать, даже если сервисный объект ещё не создан.</a:t>
            </a:r>
          </a:p>
          <a:p>
            <a:r>
              <a:rPr lang="ru-RU" dirty="0" smtClean="0"/>
              <a:t>Может </a:t>
            </a:r>
            <a:r>
              <a:rPr lang="ru-RU" dirty="0"/>
              <a:t>контролировать жизненный цикл служебного объекта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 smtClean="0"/>
              <a:t>Усложняет </a:t>
            </a:r>
            <a:r>
              <a:rPr lang="ru-RU" dirty="0"/>
              <a:t>код программы из-за введения дополнительных классов.</a:t>
            </a:r>
          </a:p>
          <a:p>
            <a:r>
              <a:rPr lang="ru-RU" dirty="0" smtClean="0"/>
              <a:t>Увеличивает </a:t>
            </a:r>
            <a:r>
              <a:rPr lang="ru-RU" dirty="0"/>
              <a:t>время отклика от сервиса.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740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Поведенческие </a:t>
            </a:r>
            <a:r>
              <a:rPr lang="ru-RU" b="1" dirty="0" smtClean="0"/>
              <a:t>паттерны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97578"/>
            <a:ext cx="8946541" cy="5320936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  </a:t>
            </a:r>
            <a:r>
              <a:rPr lang="en-US" dirty="0"/>
              <a:t>– </a:t>
            </a:r>
            <a:r>
              <a:rPr lang="ru-RU" dirty="0"/>
              <a:t>Шаблонный метод</a:t>
            </a:r>
          </a:p>
          <a:p>
            <a:r>
              <a:rPr lang="ru-RU" dirty="0" err="1"/>
              <a:t>Mediator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Посредник</a:t>
            </a:r>
          </a:p>
          <a:p>
            <a:r>
              <a:rPr lang="ru-RU" dirty="0" err="1"/>
              <a:t>Chain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Цепочка обязанностей</a:t>
            </a:r>
          </a:p>
          <a:p>
            <a:r>
              <a:rPr lang="ru-RU" dirty="0" err="1"/>
              <a:t>Observer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Наблюдатель</a:t>
            </a:r>
          </a:p>
          <a:p>
            <a:r>
              <a:rPr lang="ru-RU" dirty="0" err="1"/>
              <a:t>Strategy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Стратегия</a:t>
            </a:r>
          </a:p>
          <a:p>
            <a:r>
              <a:rPr lang="ru-RU" dirty="0" err="1"/>
              <a:t>Command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Команда</a:t>
            </a:r>
          </a:p>
          <a:p>
            <a:r>
              <a:rPr lang="ru-RU" dirty="0" err="1"/>
              <a:t>State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Состояние</a:t>
            </a:r>
          </a:p>
          <a:p>
            <a:r>
              <a:rPr lang="ru-RU" dirty="0" err="1"/>
              <a:t>Visitor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Посетитель</a:t>
            </a:r>
          </a:p>
          <a:p>
            <a:r>
              <a:rPr lang="ru-RU" dirty="0" err="1"/>
              <a:t>Interpreter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Интерпретатор</a:t>
            </a:r>
          </a:p>
          <a:p>
            <a:r>
              <a:rPr lang="ru-RU" dirty="0" err="1"/>
              <a:t>Iterator</a:t>
            </a:r>
            <a:r>
              <a:rPr lang="ru-RU" dirty="0"/>
              <a:t>  </a:t>
            </a:r>
            <a:r>
              <a:rPr lang="en-US" dirty="0"/>
              <a:t>– </a:t>
            </a:r>
            <a:r>
              <a:rPr lang="ru-RU" dirty="0"/>
              <a:t>Итератор</a:t>
            </a:r>
          </a:p>
          <a:p>
            <a:r>
              <a:rPr lang="ru-RU" dirty="0" err="1"/>
              <a:t>Memento</a:t>
            </a:r>
            <a:r>
              <a:rPr lang="ru-RU" dirty="0"/>
              <a:t>  </a:t>
            </a:r>
            <a:r>
              <a:rPr lang="en-US" dirty="0"/>
              <a:t>– </a:t>
            </a:r>
            <a:r>
              <a:rPr lang="ru-RU" dirty="0" smtClean="0"/>
              <a:t>Хранитель</a:t>
            </a:r>
          </a:p>
          <a:p>
            <a:pPr marL="0" indent="0">
              <a:buNone/>
            </a:pPr>
            <a:r>
              <a:rPr lang="ru-RU" dirty="0"/>
              <a:t>Эти паттерны решают задачи эффективного и безопасного взаимодействия между объектами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505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Цепочка обязанностей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9444"/>
            <a:ext cx="8946541" cy="179627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Цепочка обязанностей</a:t>
            </a:r>
            <a:r>
              <a:rPr lang="ru-RU" dirty="0"/>
              <a:t> — это поведенческий паттерн проектирования, который позволяет передавать запросы последовательно по цепочке обработчиков. Каждый последующий обработчик решает, может ли он обработать запрос сам и стоит ли передавать запрос дальше по цепи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6111" y="4282441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UML-</a:t>
            </a:r>
            <a:r>
              <a:rPr lang="ru-RU" dirty="0"/>
              <a:t>представление паттерна: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54" y="3265716"/>
            <a:ext cx="5402820" cy="32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2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Цепочка обязанностей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применяется цепочка обязанностей?</a:t>
            </a:r>
          </a:p>
          <a:p>
            <a:r>
              <a:rPr lang="ru-RU" dirty="0"/>
              <a:t>Когда имеется более одного объекта, который может обработать определенный запрос</a:t>
            </a:r>
          </a:p>
          <a:p>
            <a:r>
              <a:rPr lang="ru-RU" dirty="0"/>
              <a:t>Когда надо передать запрос на выполнение одному из нескольких объект, точно не определяя, какому именно объекту</a:t>
            </a:r>
          </a:p>
          <a:p>
            <a:r>
              <a:rPr lang="ru-RU" dirty="0"/>
              <a:t>Когда набор объектов задается динамически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306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Цепочка обязанностей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Преимущества и </a:t>
            </a: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 smtClean="0"/>
              <a:t>Уменьшает </a:t>
            </a:r>
            <a:r>
              <a:rPr lang="ru-RU" dirty="0"/>
              <a:t>зависимость между клиентом и обработчиками.</a:t>
            </a:r>
          </a:p>
          <a:p>
            <a:r>
              <a:rPr lang="ru-RU" dirty="0" smtClean="0"/>
              <a:t>Реализует</a:t>
            </a:r>
            <a:r>
              <a:rPr lang="ru-RU" dirty="0"/>
              <a:t> </a:t>
            </a:r>
            <a:r>
              <a:rPr lang="ru-RU" i="1" dirty="0"/>
              <a:t>принцип единственной обязанности</a:t>
            </a:r>
            <a:r>
              <a:rPr lang="ru-RU" dirty="0"/>
              <a:t>.</a:t>
            </a:r>
          </a:p>
          <a:p>
            <a:r>
              <a:rPr lang="ru-RU" dirty="0" smtClean="0"/>
              <a:t>Реализует</a:t>
            </a:r>
            <a:r>
              <a:rPr lang="ru-RU" dirty="0"/>
              <a:t> </a:t>
            </a:r>
            <a:r>
              <a:rPr lang="ru-RU" i="1" dirty="0"/>
              <a:t>принцип открытости/закрытости</a:t>
            </a:r>
            <a:r>
              <a:rPr lang="ru-RU" dirty="0"/>
              <a:t>.</a:t>
            </a:r>
          </a:p>
          <a:p>
            <a:r>
              <a:rPr lang="ru-RU" dirty="0" smtClean="0"/>
              <a:t>Запрос </a:t>
            </a:r>
            <a:r>
              <a:rPr lang="ru-RU" dirty="0"/>
              <a:t>может остаться никем не обработанным.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144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69146"/>
            <a:ext cx="10417147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Команда</a:t>
            </a:r>
            <a:r>
              <a:rPr lang="ru-RU" dirty="0"/>
              <a:t> — это поведенческий паттерн проектирования, который превращает запросы в объекты, позволяя передавать их как аргументы при вызове методов, ставить запросы в очередь, </a:t>
            </a:r>
            <a:r>
              <a:rPr lang="ru-RU" dirty="0" err="1"/>
              <a:t>логировать</a:t>
            </a:r>
            <a:r>
              <a:rPr lang="ru-RU" dirty="0"/>
              <a:t> их, а также поддерживать отмену операций</a:t>
            </a:r>
            <a:r>
              <a:rPr lang="ru-RU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932" y="3976692"/>
            <a:ext cx="3866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Схематично в UML паттерн Команда представляется следующим образом: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866" y="2344239"/>
            <a:ext cx="75723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24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команды?</a:t>
            </a:r>
          </a:p>
          <a:p>
            <a:r>
              <a:rPr lang="ru-RU" dirty="0"/>
              <a:t>Когда надо передавать в качестве параметров определенные действия, вызываемые в ответ на другие действия. То есть когда необходимы функции обратного действия в ответ на определенные действия.</a:t>
            </a:r>
          </a:p>
          <a:p>
            <a:r>
              <a:rPr lang="ru-RU" dirty="0"/>
              <a:t>Когда необходимо обеспечить выполнение очереди запросов, а также их возможную отмену.</a:t>
            </a:r>
          </a:p>
          <a:p>
            <a:r>
              <a:rPr lang="ru-RU" dirty="0"/>
              <a:t>Когда надо поддерживать </a:t>
            </a:r>
            <a:r>
              <a:rPr lang="ru-RU" dirty="0" err="1" smtClean="0"/>
              <a:t>логирование</a:t>
            </a:r>
            <a:r>
              <a:rPr lang="ru-RU" dirty="0" smtClean="0"/>
              <a:t> </a:t>
            </a:r>
            <a:r>
              <a:rPr lang="ru-RU" dirty="0"/>
              <a:t>изменений в результате запросов. Использование логов может помочь восстановить состояние системы - для этого необходимо будет использовать последовательность запротоколированных команд.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932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Преимущества и недостатки</a:t>
            </a:r>
          </a:p>
          <a:p>
            <a:r>
              <a:rPr lang="ru-RU" dirty="0"/>
              <a:t> Убирает прямую зависимость между объектами, вызывающими операции, и объектами, которые их непосредственно выполняют.</a:t>
            </a:r>
          </a:p>
          <a:p>
            <a:r>
              <a:rPr lang="ru-RU" dirty="0"/>
              <a:t> Позволяет реализовать простую отмену и повтор операций.</a:t>
            </a:r>
          </a:p>
          <a:p>
            <a:r>
              <a:rPr lang="ru-RU" dirty="0"/>
              <a:t> Позволяет реализовать отложенный запуск операций.</a:t>
            </a:r>
          </a:p>
          <a:p>
            <a:r>
              <a:rPr lang="ru-RU" dirty="0"/>
              <a:t> Позволяет собирать сложные команды из простых.</a:t>
            </a:r>
          </a:p>
          <a:p>
            <a:r>
              <a:rPr lang="ru-RU" dirty="0"/>
              <a:t> Реализует </a:t>
            </a:r>
            <a:r>
              <a:rPr lang="ru-RU" i="1" dirty="0"/>
              <a:t>принцип открытости/закрытости</a:t>
            </a:r>
            <a:r>
              <a:rPr lang="ru-RU" dirty="0"/>
              <a:t>.</a:t>
            </a:r>
          </a:p>
          <a:p>
            <a:r>
              <a:rPr lang="ru-RU" dirty="0"/>
              <a:t> Усложняет код программы из-за введения множества дополнительных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277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Итератор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9527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Итератор</a:t>
            </a:r>
            <a:r>
              <a:rPr lang="ru-RU" dirty="0"/>
              <a:t> — это поведенческий паттерн проектирования, который даёт возможность последовательно обходить элементы составных объектов, не раскрывая их внутреннего представления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 помощью схем UML итераторы можно описать так: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1" y="2787652"/>
            <a:ext cx="6740433" cy="39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28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итераторы?</a:t>
            </a:r>
          </a:p>
          <a:p>
            <a:r>
              <a:rPr lang="ru-RU" dirty="0"/>
              <a:t>Когда необходимо осуществить обход объекта без раскрытия его внутренней структуры</a:t>
            </a:r>
          </a:p>
          <a:p>
            <a:r>
              <a:rPr lang="ru-RU" dirty="0"/>
              <a:t>Когда имеется набор составных объектов, и надо обеспечить единый интерфейс для их перебора</a:t>
            </a:r>
          </a:p>
          <a:p>
            <a:r>
              <a:rPr lang="ru-RU" dirty="0"/>
              <a:t>Когда необходимо предоставить несколько альтернативных вариантов перебора одного и того же объекта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30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ru-RU" b="1" dirty="0"/>
              <a:t>Классификация паттернов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9196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Паттерны также можно классифицировать по предназначению:</a:t>
            </a:r>
          </a:p>
          <a:p>
            <a:r>
              <a:rPr lang="ru-RU" b="1" dirty="0" smtClean="0"/>
              <a:t>Порождающие </a:t>
            </a:r>
            <a:r>
              <a:rPr lang="ru-RU" b="1" dirty="0"/>
              <a:t>(</a:t>
            </a:r>
            <a:r>
              <a:rPr lang="en-US" b="1" dirty="0"/>
              <a:t>creational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/>
              <a:t>беспокоятся о гибком создании объектов без внесения в программу лишних зависимостей.</a:t>
            </a:r>
          </a:p>
          <a:p>
            <a:r>
              <a:rPr lang="ru-RU" b="1" dirty="0" smtClean="0"/>
              <a:t>Структурные </a:t>
            </a:r>
            <a:r>
              <a:rPr lang="ru-RU" b="1" dirty="0"/>
              <a:t>(</a:t>
            </a:r>
            <a:r>
              <a:rPr lang="en-US" b="1" dirty="0"/>
              <a:t>structural) </a:t>
            </a:r>
            <a:r>
              <a:rPr lang="ru-RU" dirty="0"/>
              <a:t>показывают различные способы построения связей между объектами.</a:t>
            </a:r>
          </a:p>
          <a:p>
            <a:r>
              <a:rPr lang="ru-RU" b="1" dirty="0" smtClean="0"/>
              <a:t>Поведенческие </a:t>
            </a:r>
            <a:r>
              <a:rPr lang="ru-RU" b="1" dirty="0"/>
              <a:t>(</a:t>
            </a:r>
            <a:r>
              <a:rPr lang="en-US" b="1" dirty="0"/>
              <a:t>behavioral) </a:t>
            </a:r>
            <a:r>
              <a:rPr lang="ru-RU" dirty="0"/>
              <a:t>з</a:t>
            </a:r>
            <a:r>
              <a:rPr lang="ru-RU" dirty="0" smtClean="0"/>
              <a:t>аботятся </a:t>
            </a:r>
            <a:r>
              <a:rPr lang="ru-RU" dirty="0"/>
              <a:t>об эффективной коммуникации между объектами.</a:t>
            </a:r>
          </a:p>
        </p:txBody>
      </p:sp>
    </p:spTree>
    <p:extLst>
      <p:ext uri="{BB962C8B-B14F-4D97-AF65-F5344CB8AC3E}">
        <p14:creationId xmlns:p14="http://schemas.microsoft.com/office/powerpoint/2010/main" val="2074716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Преимущества и недостатки</a:t>
            </a:r>
          </a:p>
          <a:p>
            <a:r>
              <a:rPr lang="ru-RU" dirty="0"/>
              <a:t> Упрощает классы хранения данных.</a:t>
            </a:r>
          </a:p>
          <a:p>
            <a:r>
              <a:rPr lang="ru-RU" dirty="0"/>
              <a:t> Позволяет реализовать различные способы обхода структуры данных.</a:t>
            </a:r>
          </a:p>
          <a:p>
            <a:r>
              <a:rPr lang="ru-RU" dirty="0"/>
              <a:t> Позволяет одновременно перемещаться по структуре данных в разные стороны.</a:t>
            </a:r>
          </a:p>
          <a:p>
            <a:r>
              <a:rPr lang="ru-RU" dirty="0"/>
              <a:t> Не оправдан, если можно обойтись простым циклом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523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Посредник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4752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Посредник</a:t>
            </a:r>
            <a:r>
              <a:rPr lang="ru-RU" dirty="0"/>
              <a:t> — это поведенческий паттерн проектирования, который позволяет уменьшить связанность множества классов между собой, благодаря перемещению этих связей в один класс-посредник.</a:t>
            </a:r>
          </a:p>
          <a:p>
            <a:pPr marL="0" indent="0">
              <a:buNone/>
            </a:pPr>
            <a:r>
              <a:rPr lang="ru-RU" dirty="0"/>
              <a:t>Схематично с помощью UML паттерн можно описать следующим образом: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3482383"/>
            <a:ext cx="6605452" cy="31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677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Снимок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Снимок</a:t>
            </a:r>
            <a:r>
              <a:rPr lang="ru-RU" dirty="0"/>
              <a:t> — это поведенческий паттерн проектирования, который позволяет сохранять и восстанавливать прошлые состояния объектов, не раскрывая подробностей их реализации.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51" y="3614601"/>
            <a:ext cx="8210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01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Наблюдатель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1719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Наблюдатель</a:t>
            </a:r>
            <a:r>
              <a:rPr lang="ru-RU" dirty="0"/>
              <a:t> — это поведенческий паттерн проектирования, который создаёт механизм подписки, позволяющий одним объектам следить и реагировать на события, происходящие в других объектах.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32" y="2817722"/>
            <a:ext cx="6540299" cy="37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Состояние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5232" y="148686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Состояние</a:t>
            </a:r>
            <a:r>
              <a:rPr lang="ru-RU" dirty="0"/>
              <a:t> — это поведенческий паттерн проектирования, который позволяет объектам менять поведение в зависимости от своего состояния. Извне создаётся впечатление, что изменился класс объекта.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12" y="2916555"/>
            <a:ext cx="6496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Стратегия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9977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Стратегия</a:t>
            </a:r>
            <a:r>
              <a:rPr lang="ru-RU" dirty="0"/>
              <a:t> — это поведенческий паттерн проектирования, который определяет семейство схожих алгоритмов и помещает каждый из них в собственный класс, после чего алгоритмы можно </a:t>
            </a:r>
            <a:r>
              <a:rPr lang="ru-RU" dirty="0" err="1"/>
              <a:t>взаимозаменять</a:t>
            </a:r>
            <a:r>
              <a:rPr lang="ru-RU" dirty="0"/>
              <a:t> прямо во время исполнения программы.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74" y="2987040"/>
            <a:ext cx="6656485" cy="34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9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Посетитель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3461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Посетитель</a:t>
            </a:r>
            <a:r>
              <a:rPr lang="ru-RU" dirty="0"/>
              <a:t> — это поведенческий паттерн проектирования, который позволяет добавлять в программу новые операции, не изменяя классы объектов, над которыми эти операции могут выполняться.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51" y="2665819"/>
            <a:ext cx="6459583" cy="38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8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Шаблонный метод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073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Шаблонный метод</a:t>
            </a:r>
            <a:r>
              <a:rPr lang="ru-RU" dirty="0"/>
              <a:t> — это поведенческий паттерн проектирования, который определяет скелет алгоритма, перекладывая ответственность за некоторые его шаги на подклассы. Паттерн позволяет подклассам переопределять шаги алгоритма, не меняя его общей структуры.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32" y="3019971"/>
            <a:ext cx="4791620" cy="33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80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Презентацию подготовил Гапоненко Александр из группы 750505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58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8071"/>
          </a:xfrm>
        </p:spPr>
        <p:txBody>
          <a:bodyPr/>
          <a:lstStyle/>
          <a:p>
            <a:r>
              <a:rPr lang="ru-RU" b="1" dirty="0" smtClean="0"/>
              <a:t>Порождающие паттерны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Method – </a:t>
            </a:r>
            <a:r>
              <a:rPr lang="ru-RU" dirty="0"/>
              <a:t>Фабричный </a:t>
            </a:r>
            <a:r>
              <a:rPr lang="ru-RU" dirty="0" smtClean="0"/>
              <a:t>метод</a:t>
            </a:r>
          </a:p>
          <a:p>
            <a:r>
              <a:rPr lang="en-US" dirty="0" smtClean="0"/>
              <a:t>Abstract </a:t>
            </a:r>
            <a:r>
              <a:rPr lang="en-US" dirty="0"/>
              <a:t>Factory – </a:t>
            </a:r>
            <a:r>
              <a:rPr lang="ru-RU" dirty="0"/>
              <a:t>Абстрактная фабрика </a:t>
            </a:r>
          </a:p>
          <a:p>
            <a:r>
              <a:rPr lang="en-US" dirty="0"/>
              <a:t>Builder – </a:t>
            </a:r>
            <a:r>
              <a:rPr lang="ru-RU" dirty="0"/>
              <a:t>Строитель </a:t>
            </a:r>
          </a:p>
          <a:p>
            <a:r>
              <a:rPr lang="en-US" dirty="0" smtClean="0"/>
              <a:t>Prototype </a:t>
            </a:r>
            <a:r>
              <a:rPr lang="en-US" dirty="0"/>
              <a:t>– </a:t>
            </a:r>
            <a:r>
              <a:rPr lang="ru-RU" dirty="0"/>
              <a:t>Прототип </a:t>
            </a:r>
          </a:p>
          <a:p>
            <a:r>
              <a:rPr lang="ru-RU" dirty="0"/>
              <a:t> </a:t>
            </a:r>
            <a:r>
              <a:rPr lang="en-US" dirty="0"/>
              <a:t>Singleton – </a:t>
            </a:r>
            <a:r>
              <a:rPr lang="ru-RU" dirty="0"/>
              <a:t>Одиночка</a:t>
            </a:r>
          </a:p>
          <a:p>
            <a:pPr marL="0" indent="0">
              <a:buNone/>
            </a:pPr>
            <a:r>
              <a:rPr lang="ru-RU" dirty="0" smtClean="0"/>
              <a:t>Эти паттерны отвечают </a:t>
            </a:r>
            <a:r>
              <a:rPr lang="ru-RU" dirty="0"/>
              <a:t>за удобное и безопасное создание новых объектов или даже целых семейств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1137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2573"/>
          </a:xfrm>
        </p:spPr>
        <p:txBody>
          <a:bodyPr/>
          <a:lstStyle/>
          <a:p>
            <a:r>
              <a:rPr lang="ru-RU" b="1" dirty="0" smtClean="0"/>
              <a:t>Фабричный метод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54332"/>
            <a:ext cx="8946541" cy="479406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Фабричный метод</a:t>
            </a:r>
            <a:r>
              <a:rPr lang="ru-RU" dirty="0"/>
              <a:t> — это порождающий паттерн проектирования, который определяет общий интерфейс для создания объектов в суперклассе, позволяя подклассам изменять тип создаваемых объектов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На языке UML </a:t>
            </a:r>
            <a:r>
              <a:rPr lang="ru-RU" dirty="0" smtClean="0"/>
              <a:t>паттерн </a:t>
            </a:r>
            <a:r>
              <a:rPr lang="ru-RU" dirty="0"/>
              <a:t>можно описать следующим образом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78357"/>
            <a:ext cx="9601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Фабричный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надо применять паттерн</a:t>
            </a:r>
          </a:p>
          <a:p>
            <a:r>
              <a:rPr lang="ru-RU" dirty="0"/>
              <a:t>Когда заранее неизвестно, объекты каких типов необходимо создавать</a:t>
            </a:r>
          </a:p>
          <a:p>
            <a:r>
              <a:rPr lang="ru-RU" dirty="0"/>
              <a:t>Когда система должна быть независимой от процесса создания новых объектов и расширяемой: в нее можно легко вводить новые классы, объекты которых система должна создавать.</a:t>
            </a:r>
          </a:p>
          <a:p>
            <a:r>
              <a:rPr lang="ru-RU" dirty="0"/>
              <a:t>Когда создание новых объектов необходимо делегировать из базового класса классам наследникам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67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Преимущества данного паттерна проектирования:</a:t>
            </a:r>
          </a:p>
          <a:p>
            <a:r>
              <a:rPr lang="ru-RU" dirty="0"/>
              <a:t>Избавляет класс от привязки к конкретным классам продуктов.</a:t>
            </a:r>
          </a:p>
          <a:p>
            <a:r>
              <a:rPr lang="ru-RU" dirty="0" smtClean="0"/>
              <a:t>Выделяет </a:t>
            </a:r>
            <a:r>
              <a:rPr lang="ru-RU" dirty="0"/>
              <a:t>код производства продуктов в одно место, упрощая поддержку кода.</a:t>
            </a:r>
          </a:p>
          <a:p>
            <a:r>
              <a:rPr lang="ru-RU" dirty="0" smtClean="0"/>
              <a:t>Упрощает </a:t>
            </a:r>
            <a:r>
              <a:rPr lang="ru-RU" dirty="0"/>
              <a:t>добавление новых продуктов в программу.</a:t>
            </a:r>
          </a:p>
          <a:p>
            <a:r>
              <a:rPr lang="ru-RU" dirty="0" smtClean="0"/>
              <a:t>Реализует</a:t>
            </a:r>
            <a:r>
              <a:rPr lang="ru-RU" dirty="0"/>
              <a:t> </a:t>
            </a:r>
            <a:r>
              <a:rPr lang="ru-RU" i="1" dirty="0"/>
              <a:t>принцип открытости/закрытости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Из недостатков можно выделить:</a:t>
            </a:r>
          </a:p>
          <a:p>
            <a:r>
              <a:rPr lang="ru-RU" dirty="0" smtClean="0"/>
              <a:t>Может </a:t>
            </a:r>
            <a:r>
              <a:rPr lang="ru-RU" dirty="0"/>
              <a:t>привести к созданию больших параллельных иерархий классов, так как для каждого класса продукта надо создать свой подкласс создателя.</a:t>
            </a:r>
          </a:p>
        </p:txBody>
      </p:sp>
    </p:spTree>
    <p:extLst>
      <p:ext uri="{BB962C8B-B14F-4D97-AF65-F5344CB8AC3E}">
        <p14:creationId xmlns:p14="http://schemas.microsoft.com/office/powerpoint/2010/main" val="3085703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1252</Words>
  <Application>Microsoft Office PowerPoint</Application>
  <PresentationFormat>Широкоэкранный</PresentationFormat>
  <Paragraphs>287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2" baseType="lpstr">
      <vt:lpstr>Arial</vt:lpstr>
      <vt:lpstr>Century Gothic</vt:lpstr>
      <vt:lpstr>Wingdings 3</vt:lpstr>
      <vt:lpstr>Ион</vt:lpstr>
      <vt:lpstr>Паттерны проектирования</vt:lpstr>
      <vt:lpstr>Что такое Паттерн?</vt:lpstr>
      <vt:lpstr>Из чего состоит паттерн? </vt:lpstr>
      <vt:lpstr>Классификация паттернов </vt:lpstr>
      <vt:lpstr>Классификация паттернов</vt:lpstr>
      <vt:lpstr>Порождающие паттерны</vt:lpstr>
      <vt:lpstr>Фабричный метод</vt:lpstr>
      <vt:lpstr>Фабричный метод</vt:lpstr>
      <vt:lpstr>Фабричный метод</vt:lpstr>
      <vt:lpstr>Абстрактная фабрика </vt:lpstr>
      <vt:lpstr>Абстрактная фабрика</vt:lpstr>
      <vt:lpstr>Абстрактная фабрика</vt:lpstr>
      <vt:lpstr>Строитель </vt:lpstr>
      <vt:lpstr>Строитель</vt:lpstr>
      <vt:lpstr>Строитель</vt:lpstr>
      <vt:lpstr>Прототип </vt:lpstr>
      <vt:lpstr>Прототип</vt:lpstr>
      <vt:lpstr>Прототип</vt:lpstr>
      <vt:lpstr>Одиночка </vt:lpstr>
      <vt:lpstr>Одиночка</vt:lpstr>
      <vt:lpstr>Структурные паттерны</vt:lpstr>
      <vt:lpstr>Адаптер</vt:lpstr>
      <vt:lpstr>Адаптер</vt:lpstr>
      <vt:lpstr>Мост</vt:lpstr>
      <vt:lpstr>Мост</vt:lpstr>
      <vt:lpstr>Мост</vt:lpstr>
      <vt:lpstr>Компоновщик </vt:lpstr>
      <vt:lpstr>Компоновщик</vt:lpstr>
      <vt:lpstr>Компоновщик</vt:lpstr>
      <vt:lpstr>Декоратор </vt:lpstr>
      <vt:lpstr>Декоратор</vt:lpstr>
      <vt:lpstr>Фасад</vt:lpstr>
      <vt:lpstr>Фасад</vt:lpstr>
      <vt:lpstr>Фасад</vt:lpstr>
      <vt:lpstr>Легковес</vt:lpstr>
      <vt:lpstr>Легковес</vt:lpstr>
      <vt:lpstr>Легковес</vt:lpstr>
      <vt:lpstr>Заместитель </vt:lpstr>
      <vt:lpstr>Заместитель</vt:lpstr>
      <vt:lpstr>Заместитель</vt:lpstr>
      <vt:lpstr>Поведенческие паттерны</vt:lpstr>
      <vt:lpstr>Цепочка обязанностей </vt:lpstr>
      <vt:lpstr>Цепочка обязанностей</vt:lpstr>
      <vt:lpstr>Цепочка обязанностей</vt:lpstr>
      <vt:lpstr>Команда </vt:lpstr>
      <vt:lpstr>Команда</vt:lpstr>
      <vt:lpstr>Команда</vt:lpstr>
      <vt:lpstr>Итератор </vt:lpstr>
      <vt:lpstr>Итератор</vt:lpstr>
      <vt:lpstr>Итератор</vt:lpstr>
      <vt:lpstr>Посредник </vt:lpstr>
      <vt:lpstr>Снимок </vt:lpstr>
      <vt:lpstr>Наблюдатель </vt:lpstr>
      <vt:lpstr>Состояние </vt:lpstr>
      <vt:lpstr>Стратегия </vt:lpstr>
      <vt:lpstr>Посетитель </vt:lpstr>
      <vt:lpstr>Шаблонный метод </vt:lpstr>
      <vt:lpstr>Конец.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GaponTV</dc:creator>
  <cp:lastModifiedBy>GaponTV</cp:lastModifiedBy>
  <cp:revision>17</cp:revision>
  <dcterms:created xsi:type="dcterms:W3CDTF">2020-01-03T08:06:38Z</dcterms:created>
  <dcterms:modified xsi:type="dcterms:W3CDTF">2020-01-03T10:55:06Z</dcterms:modified>
</cp:coreProperties>
</file>