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extract-metho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6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Нарушители объектно-ориентированного </a:t>
            </a:r>
            <a:r>
              <a:rPr lang="ru-RU" dirty="0" smtClean="0"/>
              <a:t>дизайна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277915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эти </a:t>
            </a:r>
            <a:r>
              <a:rPr lang="ru-RU" dirty="0" smtClean="0"/>
              <a:t>признаки </a:t>
            </a:r>
            <a:r>
              <a:rPr lang="ru-RU" dirty="0"/>
              <a:t>являют собой неполное или неправильное использование возможностей объектно-ориентированного программирования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 этой группе признаков относятся:</a:t>
            </a:r>
          </a:p>
          <a:p>
            <a:r>
              <a:rPr lang="ru-RU" b="1" dirty="0" smtClean="0"/>
              <a:t>Сложные операторы </a:t>
            </a:r>
            <a:r>
              <a:rPr lang="en-US" b="1" dirty="0" smtClean="0"/>
              <a:t>switch </a:t>
            </a:r>
            <a:r>
              <a:rPr lang="ru-RU" b="1" dirty="0" smtClean="0"/>
              <a:t>или последовательности </a:t>
            </a:r>
            <a:r>
              <a:rPr lang="en-US" b="1" dirty="0" smtClean="0"/>
              <a:t>if-</a:t>
            </a:r>
            <a:r>
              <a:rPr lang="ru-RU" b="1" dirty="0" err="1" smtClean="0"/>
              <a:t>ов</a:t>
            </a:r>
            <a:endParaRPr lang="ru-RU" b="1" dirty="0" smtClean="0"/>
          </a:p>
          <a:p>
            <a:r>
              <a:rPr lang="ru-RU" b="1" dirty="0" smtClean="0"/>
              <a:t>Временное поле</a:t>
            </a:r>
          </a:p>
          <a:p>
            <a:r>
              <a:rPr lang="ru-RU" b="1" dirty="0" smtClean="0"/>
              <a:t>Подкласс использует малую часть унаследованных полей и методов</a:t>
            </a:r>
          </a:p>
          <a:p>
            <a:r>
              <a:rPr lang="ru-RU" b="1" dirty="0"/>
              <a:t>Альтернативные классы с разными </a:t>
            </a:r>
            <a:r>
              <a:rPr lang="ru-RU" b="1" dirty="0" smtClean="0"/>
              <a:t>интерфейсами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016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Утяжелители </a:t>
            </a:r>
            <a:r>
              <a:rPr lang="ru-RU" b="1" dirty="0" smtClean="0"/>
              <a:t>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Эти </a:t>
            </a:r>
            <a:r>
              <a:rPr lang="ru-RU" dirty="0" smtClean="0"/>
              <a:t>признаки заметны тогда, когда </a:t>
            </a:r>
            <a:r>
              <a:rPr lang="ru-RU" dirty="0"/>
              <a:t>при необходимости что-то поменять в одном месте программы, вам приходится вносить множество изменений в других местах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 этим признакам относятся:</a:t>
            </a:r>
          </a:p>
          <a:p>
            <a:r>
              <a:rPr lang="ru-RU" b="1" dirty="0"/>
              <a:t>Расходящиеся </a:t>
            </a:r>
            <a:r>
              <a:rPr lang="ru-RU" b="1" dirty="0" smtClean="0"/>
              <a:t>модификации </a:t>
            </a:r>
            <a:r>
              <a:rPr lang="ru-RU" dirty="0" smtClean="0"/>
              <a:t>(</a:t>
            </a:r>
            <a:r>
              <a:rPr lang="ru-RU" dirty="0"/>
              <a:t>При внесении изменений в класс приходится изменять большое число различных </a:t>
            </a:r>
            <a:r>
              <a:rPr lang="ru-RU" dirty="0" smtClean="0"/>
              <a:t>методов)</a:t>
            </a:r>
            <a:endParaRPr lang="ru-RU" b="1" dirty="0" smtClean="0"/>
          </a:p>
          <a:p>
            <a:r>
              <a:rPr lang="ru-RU" b="1" dirty="0"/>
              <a:t>Стрельба </a:t>
            </a:r>
            <a:r>
              <a:rPr lang="ru-RU" b="1" dirty="0" smtClean="0"/>
              <a:t>дробью </a:t>
            </a:r>
            <a:r>
              <a:rPr lang="ru-RU" dirty="0" smtClean="0"/>
              <a:t>(</a:t>
            </a:r>
            <a:r>
              <a:rPr lang="ru-RU" dirty="0"/>
              <a:t>При выполнении любых модификаций приходится вносить множество мелких изменений в большое число </a:t>
            </a:r>
            <a:r>
              <a:rPr lang="ru-RU" dirty="0" smtClean="0"/>
              <a:t>классов)</a:t>
            </a:r>
          </a:p>
          <a:p>
            <a:r>
              <a:rPr lang="ru-RU" b="1" dirty="0"/>
              <a:t>Параллельные иерархии наследования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41814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Замусориватели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0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Замусориватели</a:t>
            </a:r>
            <a:r>
              <a:rPr lang="ru-RU" dirty="0"/>
              <a:t> являют собой что-то бесполезное и лишнее, от чего можно было бы избавиться, сделав код чище, эффективней и проще для понимания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Комментарии</a:t>
            </a:r>
          </a:p>
          <a:p>
            <a:r>
              <a:rPr lang="ru-RU" b="1" dirty="0"/>
              <a:t>Дублирование </a:t>
            </a:r>
            <a:r>
              <a:rPr lang="ru-RU" b="1" dirty="0" smtClean="0"/>
              <a:t>кода</a:t>
            </a:r>
          </a:p>
          <a:p>
            <a:r>
              <a:rPr lang="ru-RU" b="1" dirty="0"/>
              <a:t>Ленивый </a:t>
            </a:r>
            <a:r>
              <a:rPr lang="ru-RU" b="1" dirty="0" smtClean="0"/>
              <a:t>класс</a:t>
            </a:r>
          </a:p>
          <a:p>
            <a:r>
              <a:rPr lang="ru-RU" b="1" dirty="0"/>
              <a:t>Класс </a:t>
            </a:r>
            <a:r>
              <a:rPr lang="ru-RU" b="1" dirty="0" smtClean="0"/>
              <a:t>данных</a:t>
            </a:r>
          </a:p>
          <a:p>
            <a:r>
              <a:rPr lang="ru-RU" b="1" dirty="0"/>
              <a:t>Мёртвый </a:t>
            </a:r>
            <a:r>
              <a:rPr lang="ru-RU" b="1" dirty="0" smtClean="0"/>
              <a:t>код</a:t>
            </a:r>
          </a:p>
          <a:p>
            <a:r>
              <a:rPr lang="ru-RU" b="1" dirty="0"/>
              <a:t>Теоретическая </a:t>
            </a:r>
            <a:r>
              <a:rPr lang="ru-RU" b="1" dirty="0" smtClean="0"/>
              <a:t>общность </a:t>
            </a:r>
            <a:r>
              <a:rPr lang="ru-RU" dirty="0" smtClean="0"/>
              <a:t>(</a:t>
            </a:r>
            <a:r>
              <a:rPr lang="ru-RU" dirty="0"/>
              <a:t>Класс, метод, поле или параметр не </a:t>
            </a:r>
            <a:r>
              <a:rPr lang="ru-RU" dirty="0" smtClean="0"/>
              <a:t>используются)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124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/>
              <a:t>Опутыватели</a:t>
            </a:r>
            <a:r>
              <a:rPr lang="ru-RU" b="1" dirty="0"/>
              <a:t> </a:t>
            </a:r>
            <a:r>
              <a:rPr lang="ru-RU" b="1" dirty="0" smtClean="0"/>
              <a:t>связями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</a:t>
            </a:r>
            <a:r>
              <a:rPr lang="ru-RU" dirty="0" smtClean="0"/>
              <a:t>признаки </a:t>
            </a:r>
            <a:r>
              <a:rPr lang="ru-RU" dirty="0"/>
              <a:t>из этой группы приводят к избыточной связанности между классами, либо показывают, что бывает, если тесная связанность заменяется постоянным делегированием</a:t>
            </a:r>
            <a:r>
              <a:rPr lang="ru-RU" dirty="0" smtClean="0"/>
              <a:t>.</a:t>
            </a:r>
          </a:p>
          <a:p>
            <a:r>
              <a:rPr lang="ru-RU" b="1" dirty="0"/>
              <a:t>Завистливые </a:t>
            </a:r>
            <a:r>
              <a:rPr lang="ru-RU" b="1" dirty="0" smtClean="0"/>
              <a:t>функции </a:t>
            </a:r>
            <a:r>
              <a:rPr lang="ru-RU" dirty="0" smtClean="0"/>
              <a:t>(</a:t>
            </a:r>
            <a:r>
              <a:rPr lang="ru-RU" dirty="0"/>
              <a:t>Метод обращается к данным другого объекта чаще, чем к собственным </a:t>
            </a:r>
            <a:r>
              <a:rPr lang="ru-RU" dirty="0" smtClean="0"/>
              <a:t>данным)</a:t>
            </a:r>
            <a:endParaRPr lang="ru-RU" b="1" dirty="0" smtClean="0"/>
          </a:p>
          <a:p>
            <a:r>
              <a:rPr lang="ru-RU" b="1" dirty="0"/>
              <a:t>Неуместная </a:t>
            </a:r>
            <a:r>
              <a:rPr lang="ru-RU" b="1" dirty="0" smtClean="0"/>
              <a:t>близость </a:t>
            </a:r>
            <a:r>
              <a:rPr lang="ru-RU" dirty="0" smtClean="0"/>
              <a:t>(</a:t>
            </a:r>
            <a:r>
              <a:rPr lang="ru-RU" dirty="0"/>
              <a:t>Один класс использует служебные поля и методы другого </a:t>
            </a:r>
            <a:r>
              <a:rPr lang="ru-RU" dirty="0" smtClean="0"/>
              <a:t>класса)</a:t>
            </a:r>
            <a:endParaRPr lang="ru-RU" b="1" dirty="0" smtClean="0"/>
          </a:p>
          <a:p>
            <a:r>
              <a:rPr lang="ru-RU" b="1" dirty="0"/>
              <a:t>Цепочка </a:t>
            </a:r>
            <a:r>
              <a:rPr lang="ru-RU" b="1" dirty="0" smtClean="0"/>
              <a:t>вызовов</a:t>
            </a:r>
          </a:p>
          <a:p>
            <a:r>
              <a:rPr lang="ru-RU" b="1" dirty="0"/>
              <a:t>Посредник</a:t>
            </a:r>
          </a:p>
        </p:txBody>
      </p:sp>
    </p:spTree>
    <p:extLst>
      <p:ext uri="{BB962C8B-B14F-4D97-AF65-F5344CB8AC3E}">
        <p14:creationId xmlns:p14="http://schemas.microsoft.com/office/powerpoint/2010/main" val="367667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Методы </a:t>
            </a:r>
            <a:r>
              <a:rPr lang="ru-RU" b="1" dirty="0" err="1" smtClean="0"/>
              <a:t>рефакторинга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</a:t>
            </a:r>
            <a:r>
              <a:rPr lang="ru-RU" dirty="0" err="1" smtClean="0"/>
              <a:t>рефакторинга</a:t>
            </a:r>
            <a:r>
              <a:rPr lang="ru-RU" dirty="0" smtClean="0"/>
              <a:t> также можно разделить на несколько основных групп:</a:t>
            </a:r>
          </a:p>
          <a:p>
            <a:r>
              <a:rPr lang="ru-RU" b="1" dirty="0"/>
              <a:t>Составление </a:t>
            </a:r>
            <a:r>
              <a:rPr lang="ru-RU" b="1" dirty="0" smtClean="0"/>
              <a:t>методов</a:t>
            </a:r>
          </a:p>
          <a:p>
            <a:r>
              <a:rPr lang="ru-RU" b="1" dirty="0" smtClean="0"/>
              <a:t>Перемещение </a:t>
            </a:r>
            <a:r>
              <a:rPr lang="ru-RU" b="1" dirty="0"/>
              <a:t>функций между </a:t>
            </a:r>
            <a:r>
              <a:rPr lang="ru-RU" b="1" dirty="0" smtClean="0"/>
              <a:t>объектами</a:t>
            </a:r>
          </a:p>
          <a:p>
            <a:r>
              <a:rPr lang="ru-RU" b="1" dirty="0" smtClean="0"/>
              <a:t>Организация данных</a:t>
            </a:r>
          </a:p>
          <a:p>
            <a:r>
              <a:rPr lang="ru-RU" b="1" dirty="0" smtClean="0"/>
              <a:t>Упрощение </a:t>
            </a:r>
            <a:r>
              <a:rPr lang="ru-RU" b="1" dirty="0"/>
              <a:t>условных </a:t>
            </a:r>
            <a:r>
              <a:rPr lang="ru-RU" b="1" dirty="0" smtClean="0"/>
              <a:t>выражений</a:t>
            </a:r>
          </a:p>
          <a:p>
            <a:r>
              <a:rPr lang="ru-RU" b="1" dirty="0"/>
              <a:t>Упрощение вызовов </a:t>
            </a:r>
            <a:r>
              <a:rPr lang="ru-RU" b="1" dirty="0" smtClean="0"/>
              <a:t>методов</a:t>
            </a:r>
            <a:endParaRPr lang="ru-RU" b="1" dirty="0"/>
          </a:p>
          <a:p>
            <a:r>
              <a:rPr lang="ru-RU" b="1" dirty="0"/>
              <a:t>Решение задач обобщения</a:t>
            </a:r>
          </a:p>
        </p:txBody>
      </p:sp>
    </p:spTree>
    <p:extLst>
      <p:ext uri="{BB962C8B-B14F-4D97-AF65-F5344CB8AC3E}">
        <p14:creationId xmlns:p14="http://schemas.microsoft.com/office/powerpoint/2010/main" val="253117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Составление </a:t>
            </a:r>
            <a:r>
              <a:rPr lang="ru-RU" b="1" dirty="0" smtClean="0"/>
              <a:t>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Значительная часть </a:t>
            </a:r>
            <a:r>
              <a:rPr lang="ru-RU" dirty="0" err="1"/>
              <a:t>рефакторинга</a:t>
            </a:r>
            <a:r>
              <a:rPr lang="ru-RU" dirty="0"/>
              <a:t> посвящается правильному составлению методов. В большинстве случаев, корнем всех зол являются слишком длинные методы. Хитросплетения кода внутри такого метода, прячут логику выполнения и делают метод крайне сложным для понимания, а значит и </a:t>
            </a:r>
            <a:r>
              <a:rPr lang="ru-RU" dirty="0" err="1"/>
              <a:t>изменнения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Рефакторинги</a:t>
            </a:r>
            <a:r>
              <a:rPr lang="ru-RU" dirty="0"/>
              <a:t> этой группы призваны уменьшить сложность внутри метода, убрать дублирование кода и облегчить последующую работу с ним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Далее будут приведены основные методы </a:t>
            </a:r>
            <a:r>
              <a:rPr lang="ru-RU" dirty="0" err="1" smtClean="0"/>
              <a:t>рефакторинга</a:t>
            </a:r>
            <a:r>
              <a:rPr lang="ru-RU" dirty="0" smtClean="0"/>
              <a:t> из этой группы.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Составление </a:t>
            </a:r>
            <a:r>
              <a:rPr lang="ru-RU" b="1" dirty="0" smtClean="0"/>
              <a:t>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03202"/>
            <a:ext cx="8825659" cy="4154351"/>
          </a:xfrm>
        </p:spPr>
        <p:txBody>
          <a:bodyPr>
            <a:normAutofit/>
          </a:bodyPr>
          <a:lstStyle/>
          <a:p>
            <a:r>
              <a:rPr lang="ru-RU" b="1" dirty="0"/>
              <a:t>Извлечение метода</a:t>
            </a:r>
          </a:p>
          <a:p>
            <a:pPr marL="0" indent="0">
              <a:buNone/>
            </a:pPr>
            <a:r>
              <a:rPr lang="ru-RU" sz="1500" dirty="0"/>
              <a:t>Проблема: У вас есть фрагмент кода, который можно сгруппировать</a:t>
            </a:r>
            <a:r>
              <a:rPr lang="ru-RU" sz="1500" dirty="0" smtClean="0"/>
              <a:t>.</a:t>
            </a:r>
            <a:endParaRPr lang="ru-RU" sz="1500" dirty="0"/>
          </a:p>
          <a:p>
            <a:pPr marL="0" indent="0">
              <a:buNone/>
            </a:pPr>
            <a:r>
              <a:rPr lang="ru-RU" sz="1500" dirty="0"/>
              <a:t>Решение: Выделите участок кода в новый метод (или функцию) и вызовите этот метод вместо старого кода</a:t>
            </a:r>
            <a:r>
              <a:rPr lang="ru-RU" sz="1500" dirty="0" smtClean="0"/>
              <a:t>.</a:t>
            </a:r>
          </a:p>
          <a:p>
            <a:r>
              <a:rPr lang="ru-RU" b="1" dirty="0" smtClean="0"/>
              <a:t>Встраивание метода</a:t>
            </a:r>
          </a:p>
          <a:p>
            <a:pPr marL="0" indent="0">
              <a:buNone/>
            </a:pPr>
            <a:r>
              <a:rPr lang="ru-RU" sz="1500" dirty="0" smtClean="0"/>
              <a:t>Проблема: Стоит использовать в том случае, когда тело метода очевиднее самого метода.</a:t>
            </a:r>
          </a:p>
          <a:p>
            <a:pPr marL="0" indent="0">
              <a:buNone/>
            </a:pPr>
            <a:r>
              <a:rPr lang="ru-RU" sz="1500" dirty="0" smtClean="0"/>
              <a:t>Решение</a:t>
            </a:r>
            <a:r>
              <a:rPr lang="ru-RU" sz="1500" dirty="0"/>
              <a:t>: Замените вызовы метода его содержимым и удалите сам метод.</a:t>
            </a:r>
          </a:p>
          <a:p>
            <a:r>
              <a:rPr lang="ru-RU" b="1" dirty="0" smtClean="0"/>
              <a:t>Извлечение переменной</a:t>
            </a:r>
            <a:endParaRPr lang="ru-RU" b="1" dirty="0"/>
          </a:p>
          <a:p>
            <a:pPr marL="0" indent="0">
              <a:buNone/>
            </a:pPr>
            <a:r>
              <a:rPr lang="ru-RU" sz="1500" dirty="0"/>
              <a:t>Проблема: У вас есть сложное для понимания выражение.</a:t>
            </a:r>
          </a:p>
          <a:p>
            <a:pPr marL="0" indent="0">
              <a:buNone/>
            </a:pPr>
            <a:r>
              <a:rPr lang="ru-RU" sz="1500" dirty="0"/>
              <a:t>Решение: Поместите результат выражения или его части в отдельные переменные, поясняющие суть выражения.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9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Составление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90354"/>
            <a:ext cx="8825659" cy="444137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Встраивание переменной</a:t>
            </a:r>
            <a:endParaRPr lang="ru-RU" b="1" dirty="0"/>
          </a:p>
          <a:p>
            <a:pPr marL="0" indent="0">
              <a:buNone/>
            </a:pPr>
            <a:r>
              <a:rPr lang="ru-RU" sz="1500" dirty="0"/>
              <a:t>Проблема: У вас есть временная переменная, которой присваивается результат простого выражения (и больше ничего).</a:t>
            </a:r>
          </a:p>
          <a:p>
            <a:pPr marL="0" indent="0">
              <a:buNone/>
            </a:pPr>
            <a:r>
              <a:rPr lang="ru-RU" sz="1500" dirty="0"/>
              <a:t>Решение: Замените обращения к переменной этим выражением.</a:t>
            </a:r>
          </a:p>
          <a:p>
            <a:r>
              <a:rPr lang="ru-RU" b="1" dirty="0" smtClean="0"/>
              <a:t>Замена переменной вызовом метода</a:t>
            </a:r>
            <a:endParaRPr lang="ru-RU" b="1" dirty="0"/>
          </a:p>
          <a:p>
            <a:pPr marL="0" indent="0">
              <a:buNone/>
            </a:pPr>
            <a:r>
              <a:rPr lang="ru-RU" sz="1500" dirty="0"/>
              <a:t>Проблема: Вы помещаете результат какого-то выражения в локальную переменную, чтобы использовать её далее в коде.</a:t>
            </a:r>
          </a:p>
          <a:p>
            <a:pPr marL="0" indent="0">
              <a:buNone/>
            </a:pPr>
            <a:r>
              <a:rPr lang="ru-RU" sz="1500" dirty="0"/>
              <a:t>Решение: Выделите все выражение в отдельный метод и возвращайте результат из него. Замените использование вашей переменной вызовом метода. Новый метод может быть использован и в других методах.</a:t>
            </a:r>
          </a:p>
          <a:p>
            <a:r>
              <a:rPr lang="ru-RU" b="1" dirty="0" smtClean="0"/>
              <a:t>Расщепление переменной</a:t>
            </a:r>
            <a:endParaRPr lang="ru-RU" b="1" dirty="0"/>
          </a:p>
          <a:p>
            <a:pPr marL="0" indent="0">
              <a:buNone/>
            </a:pPr>
            <a:r>
              <a:rPr lang="ru-RU" sz="1500" dirty="0"/>
              <a:t>Проблема: У вас есть локальная переменная, которая используется для хранения разных промежуточных значений внутри метода (за исключением переменных циклов).</a:t>
            </a:r>
          </a:p>
          <a:p>
            <a:pPr marL="0" indent="0">
              <a:buNone/>
            </a:pPr>
            <a:r>
              <a:rPr lang="ru-RU" sz="1500" dirty="0"/>
              <a:t>Решение: Используйте разные переменные для разных значений. Каждая переменная должна отвечать только за одну определённую вещь</a:t>
            </a:r>
            <a:r>
              <a:rPr lang="ru-RU" sz="1500" dirty="0" smtClean="0"/>
              <a:t>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89592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Составление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94857"/>
            <a:ext cx="8825659" cy="4293325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Удаление присваиваний параметрам</a:t>
            </a:r>
            <a:endParaRPr lang="ru-RU" sz="2000" b="1" dirty="0"/>
          </a:p>
          <a:p>
            <a:pPr marL="0" indent="0">
              <a:buNone/>
            </a:pPr>
            <a:r>
              <a:rPr lang="ru-RU" sz="1500" dirty="0"/>
              <a:t>Проблема: Параметру метода присваивается какое-то значение.</a:t>
            </a:r>
          </a:p>
          <a:p>
            <a:pPr marL="0" indent="0">
              <a:buNone/>
            </a:pPr>
            <a:r>
              <a:rPr lang="ru-RU" sz="1500" dirty="0"/>
              <a:t>Решение: Вместо параметра воспользуйтесь новой локальной переменной.</a:t>
            </a:r>
          </a:p>
          <a:p>
            <a:r>
              <a:rPr lang="ru-RU" sz="2000" b="1" dirty="0" smtClean="0"/>
              <a:t>Замена метода объектом методов</a:t>
            </a:r>
            <a:endParaRPr lang="ru-RU" sz="2000" b="1" dirty="0"/>
          </a:p>
          <a:p>
            <a:pPr marL="0" indent="0">
              <a:buNone/>
            </a:pPr>
            <a:r>
              <a:rPr lang="ru-RU" sz="1500" dirty="0"/>
              <a:t>Проблема: У вас есть длинный метод, в котором локальные переменные так сильно переплетены, что это делает невозможным применение </a:t>
            </a:r>
            <a:r>
              <a:rPr lang="ru-RU" sz="1500" dirty="0">
                <a:hlinkClick r:id="rId2" tooltip="Извлечение метода"/>
              </a:rPr>
              <a:t>извлечения метода</a:t>
            </a:r>
            <a:r>
              <a:rPr lang="ru-RU" sz="1500" dirty="0"/>
              <a:t>.</a:t>
            </a:r>
          </a:p>
          <a:p>
            <a:pPr marL="0" indent="0">
              <a:buNone/>
            </a:pPr>
            <a:r>
              <a:rPr lang="ru-RU" sz="1500" dirty="0"/>
              <a:t>Решение: Преобразуйте метод в отдельный класс так, чтобы локальные переменные стали полями этого класса. После этого можно без труда разделить метод на части.</a:t>
            </a:r>
            <a:endParaRPr lang="ru-RU" dirty="0"/>
          </a:p>
          <a:p>
            <a:r>
              <a:rPr lang="ru-RU" sz="2000" b="1" dirty="0" smtClean="0"/>
              <a:t>Замена алгоритма</a:t>
            </a:r>
            <a:endParaRPr lang="ru-RU" sz="2000" b="1" dirty="0"/>
          </a:p>
          <a:p>
            <a:pPr marL="0" indent="0">
              <a:buNone/>
            </a:pPr>
            <a:r>
              <a:rPr lang="ru-RU" sz="1500" dirty="0"/>
              <a:t>Проблема: Вы хотите заменить существующий алгоритм другим?</a:t>
            </a:r>
          </a:p>
          <a:p>
            <a:pPr marL="0" indent="0">
              <a:buNone/>
            </a:pPr>
            <a:r>
              <a:rPr lang="ru-RU" sz="1500" dirty="0"/>
              <a:t>Решение: Замените тело метода, реализующего старый алгоритм, новым алгоритмом.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71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Перемещение функций между 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1674" y="279508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Рефакторинги</a:t>
            </a:r>
            <a:r>
              <a:rPr lang="ru-RU" sz="2400" dirty="0"/>
              <a:t> этой группы показывают как безопасно перемещать функциональность из одних классов в другие, создавать новые классы, а также скрывать детали реализации из публичного доступа.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83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ru-RU" dirty="0" err="1" smtClean="0"/>
              <a:t>рефакторинг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Рефакторинг</a:t>
            </a:r>
            <a:r>
              <a:rPr lang="ru-RU" dirty="0"/>
              <a:t> представляет собой процесс такого изменения программной системы, при котором не меняется внешнее поведение кода, но улучшается его внутренняя структура. Это способ систематического приведения кода в порядок, при котором шансы появления новых ошибок минимальны. В сущности, при проведении </a:t>
            </a:r>
            <a:r>
              <a:rPr lang="ru-RU" dirty="0" err="1"/>
              <a:t>рефакторинга</a:t>
            </a:r>
            <a:r>
              <a:rPr lang="ru-RU" dirty="0"/>
              <a:t> кода вы улучшаете его дизайн уже после того, как он написан.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76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Перемещение функций между </a:t>
            </a:r>
            <a:r>
              <a:rPr lang="ru-RU" b="1" dirty="0" smtClean="0"/>
              <a:t>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630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Перемещение метода</a:t>
            </a:r>
          </a:p>
          <a:p>
            <a:pPr marL="0" indent="0">
              <a:buNone/>
            </a:pPr>
            <a:r>
              <a:rPr lang="ru-RU" sz="1600" dirty="0"/>
              <a:t>Проблема: Метод используется в другом классе больше, чем в собственном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Решение: Создайте новый метод в классе, который использует его больше других, и перенесите туда код из старого метода. Код оригинального метода превратите в обращение к новому методу в другом классе либо уберите его вообще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b="1" dirty="0"/>
              <a:t>Перемещение поля</a:t>
            </a:r>
          </a:p>
          <a:p>
            <a:pPr marL="0" indent="0">
              <a:buNone/>
            </a:pPr>
            <a:r>
              <a:rPr lang="ru-RU" sz="1600" dirty="0"/>
              <a:t>Проблема: Поле используется в другом классе больше, чем в собственном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Решение: Создайте поле в новом классе и перенаправьте к нему всех пользователей старого поля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b="1" dirty="0"/>
              <a:t>Извлечение класса</a:t>
            </a:r>
          </a:p>
          <a:p>
            <a:pPr marL="0" indent="0">
              <a:buNone/>
            </a:pPr>
            <a:r>
              <a:rPr lang="ru-RU" sz="1600" dirty="0"/>
              <a:t>Проблема: Один класс работает за двоих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Решение: Создайте новый класс, переместите в него поля и методы, отвечающие за определённую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46908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Перемещение функций между </a:t>
            </a:r>
            <a:r>
              <a:rPr lang="ru-RU" b="1" dirty="0" smtClean="0"/>
              <a:t>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20983"/>
            <a:ext cx="8825659" cy="4188823"/>
          </a:xfrm>
        </p:spPr>
        <p:txBody>
          <a:bodyPr>
            <a:normAutofit fontScale="85000" lnSpcReduction="10000"/>
          </a:bodyPr>
          <a:lstStyle/>
          <a:p>
            <a:r>
              <a:rPr lang="ru-RU" sz="2100" b="1" dirty="0"/>
              <a:t>Встраивание </a:t>
            </a:r>
            <a:r>
              <a:rPr lang="ru-RU" sz="2100" b="1" dirty="0" smtClean="0"/>
              <a:t>класса</a:t>
            </a:r>
          </a:p>
          <a:p>
            <a:pPr marL="0" indent="0">
              <a:buNone/>
            </a:pPr>
            <a:r>
              <a:rPr lang="ru-RU" dirty="0"/>
              <a:t>Проблема: Класс почти ничего не делает, ни за что не отвечает, и никакой ответственности для этого класса не планируется.</a:t>
            </a:r>
          </a:p>
          <a:p>
            <a:pPr marL="0" indent="0">
              <a:buNone/>
            </a:pPr>
            <a:r>
              <a:rPr lang="ru-RU" dirty="0"/>
              <a:t>Решение: Переместите все </a:t>
            </a:r>
            <a:r>
              <a:rPr lang="ru-RU" dirty="0" smtClean="0"/>
              <a:t>функции </a:t>
            </a:r>
            <a:r>
              <a:rPr lang="ru-RU" dirty="0"/>
              <a:t>из описанного класса в другой.</a:t>
            </a:r>
          </a:p>
          <a:p>
            <a:r>
              <a:rPr lang="ru-RU" sz="2100" b="1" dirty="0" smtClean="0"/>
              <a:t>Сокрытие делегирования</a:t>
            </a:r>
            <a:endParaRPr lang="ru-RU" sz="2100" b="1" dirty="0"/>
          </a:p>
          <a:p>
            <a:pPr marL="0" indent="0">
              <a:buNone/>
            </a:pPr>
            <a:r>
              <a:rPr lang="ru-RU" dirty="0"/>
              <a:t>Проблема: Клиент получает объект B из поля или метода объекта А. Затем клиент вызывает какой-то метод объекта B.</a:t>
            </a:r>
          </a:p>
          <a:p>
            <a:pPr marL="0" indent="0">
              <a:buNone/>
            </a:pPr>
            <a:r>
              <a:rPr lang="ru-RU" dirty="0"/>
              <a:t>Решение: Создайте новый метод в классе А, который бы делегировал вызов объекту B. Таким образом, клиент перестанет знать о классе В и зависеть от него.</a:t>
            </a:r>
          </a:p>
          <a:p>
            <a:r>
              <a:rPr lang="ru-RU" sz="2100" b="1" dirty="0" smtClean="0"/>
              <a:t>Удаление посредника</a:t>
            </a:r>
            <a:endParaRPr lang="ru-RU" sz="2100" b="1" dirty="0"/>
          </a:p>
          <a:p>
            <a:pPr marL="0" indent="0">
              <a:buNone/>
            </a:pPr>
            <a:r>
              <a:rPr lang="ru-RU" dirty="0"/>
              <a:t>Проблема: Класс имеет слишком много методов, которые просто делегируют работу другим объектам.</a:t>
            </a:r>
          </a:p>
          <a:p>
            <a:pPr marL="0" indent="0">
              <a:buNone/>
            </a:pPr>
            <a:r>
              <a:rPr lang="ru-RU" dirty="0"/>
              <a:t>Решение: Удалите эти методы и заставьте клиента вызывать конечные методы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390040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Перемещение функций между объектами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Введение внешнего метода</a:t>
            </a:r>
            <a:endParaRPr lang="ru-RU" sz="2000" b="1" dirty="0"/>
          </a:p>
          <a:p>
            <a:pPr marL="0" indent="0">
              <a:buNone/>
            </a:pPr>
            <a:r>
              <a:rPr lang="ru-RU" sz="1600" dirty="0"/>
              <a:t>Проблема: Служебный класс не содержит метода, который вам нужен, при этом у вас нет возможности добавить метод в этот класс.</a:t>
            </a:r>
          </a:p>
          <a:p>
            <a:pPr marL="0" indent="0">
              <a:buNone/>
            </a:pPr>
            <a:r>
              <a:rPr lang="ru-RU" sz="1600" dirty="0"/>
              <a:t>Решение: Добавьте метод в клиентский класс и передавайте в него объект служебного класса в качестве аргумента.</a:t>
            </a:r>
          </a:p>
          <a:p>
            <a:r>
              <a:rPr lang="ru-RU" sz="2000" b="1" dirty="0" smtClean="0"/>
              <a:t>Введение локального расширения</a:t>
            </a:r>
            <a:endParaRPr lang="ru-RU" sz="2000" b="1" dirty="0"/>
          </a:p>
          <a:p>
            <a:pPr marL="0" indent="0">
              <a:buNone/>
            </a:pPr>
            <a:r>
              <a:rPr lang="ru-RU" sz="1600" dirty="0"/>
              <a:t>Проблема: В служебном классе отсутствуют некоторые методы, которые вам нужны. При этом добавить их в этот класс вы не можете.</a:t>
            </a:r>
          </a:p>
          <a:p>
            <a:pPr marL="0" indent="0">
              <a:buNone/>
            </a:pPr>
            <a:r>
              <a:rPr lang="ru-RU" sz="1600" dirty="0"/>
              <a:t>Решение: Создайте новый класс, который бы содержал эти методы, и сделайте его наследником служебного класса, либо его обёрткой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84673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Организация </a:t>
            </a:r>
            <a:r>
              <a:rPr lang="ru-RU" b="1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err="1"/>
              <a:t>Рефакторинги</a:t>
            </a:r>
            <a:r>
              <a:rPr lang="ru-RU" sz="2000" dirty="0"/>
              <a:t> этой группы призваны облегчить работу с данными, заменив работу с примитивными типами богатыми функциональностью классами.</a:t>
            </a:r>
          </a:p>
          <a:p>
            <a:pPr marL="0" indent="0">
              <a:buNone/>
            </a:pPr>
            <a:r>
              <a:rPr lang="ru-RU" sz="2000" dirty="0"/>
              <a:t>Кроме того, важным моментом является уменьшение связанности между классами, что улучшает переносимость классов и шансы их повторного использования.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66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Организация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72937"/>
            <a:ext cx="8825659" cy="425849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Самоинкапсуляция</a:t>
            </a:r>
            <a:r>
              <a:rPr lang="ru-RU" b="1" dirty="0" smtClean="0"/>
              <a:t> поля</a:t>
            </a:r>
            <a:endParaRPr lang="ru-RU" b="1" dirty="0"/>
          </a:p>
          <a:p>
            <a:pPr marL="0" indent="0">
              <a:buNone/>
            </a:pPr>
            <a:r>
              <a:rPr lang="ru-RU" sz="1700" dirty="0"/>
              <a:t>Проблема: Вы используете прямой доступ к приватным полями внутри класса.</a:t>
            </a:r>
          </a:p>
          <a:p>
            <a:pPr marL="0" indent="0">
              <a:buNone/>
            </a:pPr>
            <a:r>
              <a:rPr lang="ru-RU" sz="1700" dirty="0"/>
              <a:t>Решение: Создайте геттер и сеттер для поля, и пользуйтесь для доступа к полю только ими.</a:t>
            </a:r>
          </a:p>
          <a:p>
            <a:r>
              <a:rPr lang="ru-RU" b="1" dirty="0" smtClean="0"/>
              <a:t>Замена простого поля объектом</a:t>
            </a:r>
            <a:endParaRPr lang="ru-RU" b="1" dirty="0"/>
          </a:p>
          <a:p>
            <a:pPr marL="0" indent="0">
              <a:buNone/>
            </a:pPr>
            <a:r>
              <a:rPr lang="ru-RU" sz="1700" dirty="0"/>
              <a:t>Проблема: В классе (или группе классов) есть поле простого типа. У этого поля есть своё поведение и связанные данные.</a:t>
            </a:r>
          </a:p>
          <a:p>
            <a:pPr marL="0" indent="0">
              <a:buNone/>
            </a:pPr>
            <a:r>
              <a:rPr lang="ru-RU" sz="1700" dirty="0"/>
              <a:t>Решение: Создайте новый класс, поместите в него старое поле и его поведения, храните объект этого класса в исходном классе.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Замена магического числа символьной константой</a:t>
            </a: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700" dirty="0"/>
              <a:t>Проблема: В коде используется число, которое несёт какой-то определённый смысл.</a:t>
            </a:r>
          </a:p>
          <a:p>
            <a:pPr marL="0" indent="0">
              <a:buNone/>
            </a:pPr>
            <a:r>
              <a:rPr lang="ru-RU" sz="1700" dirty="0"/>
              <a:t>Решение: Замените это число константой с человеко-читаемым названием, объясняющим смысл этого числа</a:t>
            </a:r>
            <a:r>
              <a:rPr lang="ru-RU" sz="1700" dirty="0" smtClean="0"/>
              <a:t>.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01105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Упрощение условных </a:t>
            </a:r>
            <a:r>
              <a:rPr lang="ru-RU" b="1" dirty="0" smtClean="0"/>
              <a:t>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Логика условного выполнения имеет тенденцию становиться сложной, поэтому ряд </a:t>
            </a:r>
            <a:r>
              <a:rPr lang="ru-RU" sz="2400" dirty="0" err="1"/>
              <a:t>рефакторингов</a:t>
            </a:r>
            <a:r>
              <a:rPr lang="ru-RU" sz="2400" dirty="0"/>
              <a:t> направлен на то, чтобы упростить ее.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855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Упрощение условных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89186"/>
          </a:xfrm>
        </p:spPr>
        <p:txBody>
          <a:bodyPr>
            <a:normAutofit/>
          </a:bodyPr>
          <a:lstStyle/>
          <a:p>
            <a:r>
              <a:rPr lang="ru-RU" b="1" dirty="0"/>
              <a:t>Разбиение условного оператора</a:t>
            </a:r>
          </a:p>
          <a:p>
            <a:pPr marL="0" indent="0">
              <a:buNone/>
            </a:pPr>
            <a:r>
              <a:rPr lang="ru-RU" sz="1600" dirty="0"/>
              <a:t>Проблема: У вас есть сложный условный оператор (</a:t>
            </a:r>
            <a:r>
              <a:rPr lang="ru-RU" sz="1600" dirty="0" err="1"/>
              <a:t>if-then</a:t>
            </a:r>
            <a:r>
              <a:rPr lang="ru-RU" sz="1600" dirty="0"/>
              <a:t>/</a:t>
            </a:r>
            <a:r>
              <a:rPr lang="ru-RU" sz="1600" dirty="0" err="1"/>
              <a:t>else</a:t>
            </a:r>
            <a:r>
              <a:rPr lang="ru-RU" sz="1600" dirty="0"/>
              <a:t> или </a:t>
            </a:r>
            <a:r>
              <a:rPr lang="ru-RU" sz="1600" dirty="0" err="1"/>
              <a:t>switch</a:t>
            </a:r>
            <a:r>
              <a:rPr lang="ru-RU" sz="1600" dirty="0" smtClean="0"/>
              <a:t>).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Решение: Выделите в отдельные методы все сложные части оператора: условие, </a:t>
            </a:r>
            <a:r>
              <a:rPr lang="ru-RU" sz="1600" dirty="0" err="1"/>
              <a:t>then</a:t>
            </a:r>
            <a:r>
              <a:rPr lang="ru-RU" sz="1600" dirty="0"/>
              <a:t> и </a:t>
            </a:r>
            <a:r>
              <a:rPr lang="ru-RU" sz="1600" dirty="0" err="1"/>
              <a:t>else</a:t>
            </a:r>
            <a:r>
              <a:rPr lang="ru-RU" sz="1600" dirty="0" smtClean="0"/>
              <a:t>.</a:t>
            </a:r>
          </a:p>
          <a:p>
            <a:r>
              <a:rPr lang="ru-RU" b="1" dirty="0" smtClean="0"/>
              <a:t>Объединение условных операторов</a:t>
            </a:r>
            <a:endParaRPr lang="ru-RU" b="1" dirty="0"/>
          </a:p>
          <a:p>
            <a:pPr marL="0" indent="0">
              <a:buNone/>
            </a:pPr>
            <a:r>
              <a:rPr lang="ru-RU" sz="1600" dirty="0"/>
              <a:t>Проблема: У вас есть несколько условных операторов, ведущих к одинаковому результату или действию.</a:t>
            </a:r>
          </a:p>
          <a:p>
            <a:pPr marL="0" indent="0">
              <a:buNone/>
            </a:pPr>
            <a:r>
              <a:rPr lang="ru-RU" sz="1600" dirty="0"/>
              <a:t>Решение: Объедините все условия в одном условном операторе.</a:t>
            </a:r>
          </a:p>
          <a:p>
            <a:r>
              <a:rPr lang="ru-RU" b="1" dirty="0"/>
              <a:t>Удаление управляющего флага</a:t>
            </a:r>
          </a:p>
          <a:p>
            <a:pPr marL="0" indent="0">
              <a:buNone/>
            </a:pPr>
            <a:r>
              <a:rPr lang="ru-RU" sz="1600" dirty="0"/>
              <a:t>Проблема: У вас есть булевская переменная, которая играет роль управляющего флага для нескольких булевских выражений</a:t>
            </a:r>
            <a:r>
              <a:rPr lang="ru-RU" sz="1600" dirty="0" smtClean="0"/>
              <a:t>.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Решение: Используйте </a:t>
            </a:r>
            <a:r>
              <a:rPr lang="ru-RU" sz="1600" dirty="0" err="1"/>
              <a:t>break</a:t>
            </a:r>
            <a:r>
              <a:rPr lang="ru-RU" sz="1600" dirty="0"/>
              <a:t>, </a:t>
            </a:r>
            <a:r>
              <a:rPr lang="ru-RU" sz="1600" dirty="0" err="1"/>
              <a:t>continue</a:t>
            </a:r>
            <a:r>
              <a:rPr lang="ru-RU" sz="1600" dirty="0"/>
              <a:t> и </a:t>
            </a:r>
            <a:r>
              <a:rPr lang="ru-RU" sz="1600" dirty="0" err="1"/>
              <a:t>return</a:t>
            </a:r>
            <a:r>
              <a:rPr lang="ru-RU" sz="1600" dirty="0"/>
              <a:t> вместо этой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54039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Упрощение условных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Замена условного оператора полиморфизмом</a:t>
            </a:r>
          </a:p>
          <a:p>
            <a:pPr marL="0" indent="0">
              <a:buNone/>
            </a:pPr>
            <a:r>
              <a:rPr lang="ru-RU" dirty="0"/>
              <a:t>Проблема: У вас есть условный оператор, который, в зависимости от типа или свойств объекта, выполняет различные действия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Решение: Создайте подклассы, которым соответствуют ветки условного оператора. В них создайте общий метод и переместите в него код из соответствующей ветки условного оператора. Впоследствии замените условный оператор на вызов этого метода. Таким образом, нужная реализация будет выбираться через полиморфизм в зависимости от класса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92639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Упрощение вызовов </a:t>
            </a:r>
            <a:r>
              <a:rPr lang="ru-RU" b="1" dirty="0" smtClean="0"/>
              <a:t>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80180"/>
          </a:xfrm>
        </p:spPr>
        <p:txBody>
          <a:bodyPr>
            <a:normAutofit fontScale="92500" lnSpcReduction="20000"/>
          </a:bodyPr>
          <a:lstStyle/>
          <a:p>
            <a:r>
              <a:rPr lang="ru-RU" sz="2200" b="1" dirty="0" smtClean="0"/>
              <a:t>Переименование метода</a:t>
            </a:r>
            <a:endParaRPr lang="ru-RU" sz="2200" b="1" dirty="0"/>
          </a:p>
          <a:p>
            <a:pPr marL="0" indent="0">
              <a:buNone/>
            </a:pPr>
            <a:r>
              <a:rPr lang="ru-RU" dirty="0"/>
              <a:t>Проблема: Название метода не раскрывает суть того, что он делает.</a:t>
            </a:r>
          </a:p>
          <a:p>
            <a:pPr marL="0" indent="0">
              <a:buNone/>
            </a:pPr>
            <a:r>
              <a:rPr lang="ru-RU" dirty="0"/>
              <a:t>Решение: Измените название метода</a:t>
            </a:r>
            <a:r>
              <a:rPr lang="ru-RU" dirty="0" smtClean="0"/>
              <a:t>.</a:t>
            </a:r>
          </a:p>
          <a:p>
            <a:r>
              <a:rPr lang="ru-RU" sz="2200" b="1" dirty="0"/>
              <a:t>Замена параметра набором специализированных методов</a:t>
            </a:r>
          </a:p>
          <a:p>
            <a:pPr marL="0" indent="0">
              <a:buNone/>
            </a:pPr>
            <a:r>
              <a:rPr lang="ru-RU" dirty="0"/>
              <a:t>Проблема: Метод разбит на части, каждая из которых выполняется в зависимости от значения какого-то параметра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Решение: Извлеките отдельные части метода в собственные методы и вызывайте их вместо оригинального метода</a:t>
            </a:r>
            <a:r>
              <a:rPr lang="ru-RU" dirty="0" smtClean="0"/>
              <a:t>.</a:t>
            </a:r>
          </a:p>
          <a:p>
            <a:r>
              <a:rPr lang="ru-RU" sz="2200" b="1" dirty="0"/>
              <a:t>Замена конструктора фабричным методом</a:t>
            </a:r>
          </a:p>
          <a:p>
            <a:pPr marL="0" indent="0">
              <a:buNone/>
            </a:pPr>
            <a:r>
              <a:rPr lang="ru-RU" dirty="0"/>
              <a:t>Проблема: У вас есть сложный конструктор, делающий нечто большее, чем простая установка значений полей объекта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Решение: Создайте фабричный метод и замените им вызовы конструктора.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93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Решение задач </a:t>
            </a:r>
            <a:r>
              <a:rPr lang="ru-RU" b="1" dirty="0" smtClean="0"/>
              <a:t>обобщения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04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Обобщение порождает собственную группу </a:t>
            </a:r>
            <a:r>
              <a:rPr lang="ru-RU" sz="2400" dirty="0" err="1"/>
              <a:t>рефакторингов</a:t>
            </a:r>
            <a:r>
              <a:rPr lang="ru-RU" sz="2400" dirty="0"/>
              <a:t>, в основном связанных с перемещением функциональности по иерархии наследования классов, создания новых классов и интерфейсов, а также замены наследования делегированием и наоборот.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157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Правила </a:t>
            </a:r>
            <a:r>
              <a:rPr lang="ru-RU" dirty="0" err="1" smtClean="0"/>
              <a:t>рефакторинга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/>
              <a:t>Обнаружив, что в программу необходимо добавить новую функциональность, но код программы не структурирован удобным для добавления этой функциональности образом, сначала произведите </a:t>
            </a:r>
            <a:r>
              <a:rPr lang="ru-RU" dirty="0" err="1"/>
              <a:t>рефакторинг</a:t>
            </a:r>
            <a:r>
              <a:rPr lang="ru-RU" dirty="0"/>
              <a:t> программы, чтобы упростить внесение необходимых изменений, а только потом добавьте функцию.</a:t>
            </a:r>
          </a:p>
          <a:p>
            <a:pPr fontAlgn="base"/>
            <a:r>
              <a:rPr lang="ru-RU" dirty="0"/>
              <a:t>Перед началом </a:t>
            </a:r>
            <a:r>
              <a:rPr lang="ru-RU" dirty="0" err="1"/>
              <a:t>рефакторинга</a:t>
            </a:r>
            <a:r>
              <a:rPr lang="ru-RU" dirty="0"/>
              <a:t> убедитесь, что располагаете надежным комплектом тестов. Эти тесты должны быть </a:t>
            </a:r>
            <a:r>
              <a:rPr lang="ru-RU" dirty="0" err="1"/>
              <a:t>самопроверяющимися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При применении </a:t>
            </a:r>
            <a:r>
              <a:rPr lang="ru-RU" dirty="0" err="1"/>
              <a:t>рефакторинга</a:t>
            </a:r>
            <a:r>
              <a:rPr lang="ru-RU" dirty="0"/>
              <a:t> программа модифицируется небольшими шагами. Ошибку нетрудно обнаружить.</a:t>
            </a:r>
          </a:p>
          <a:p>
            <a:pPr fontAlgn="base"/>
            <a:r>
              <a:rPr lang="ru-RU" dirty="0"/>
              <a:t>Написать код, понятный компьютеру, может каждый, но только хорошие программисты пишут код, понятный людям.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88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Принципы </a:t>
            </a:r>
            <a:r>
              <a:rPr lang="ru-RU" dirty="0" err="1" smtClean="0"/>
              <a:t>рефакторинга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err="1"/>
              <a:t>Рефакторинг</a:t>
            </a:r>
            <a:r>
              <a:rPr lang="ru-RU" b="1" dirty="0"/>
              <a:t> (</a:t>
            </a:r>
            <a:r>
              <a:rPr lang="ru-RU" b="1" dirty="0" err="1"/>
              <a:t>Refactoring</a:t>
            </a:r>
            <a:r>
              <a:rPr lang="ru-RU" b="1" dirty="0"/>
              <a:t>):</a:t>
            </a:r>
            <a:r>
              <a:rPr lang="ru-RU" dirty="0"/>
              <a:t> изменение во внутренней структуре программного обеспечения, имеющее целью облегчить понимание его работы и упростить модификацию, не затрагивая наблюдаемого поведения</a:t>
            </a:r>
            <a:r>
              <a:rPr lang="ru-RU" dirty="0" smtClean="0"/>
              <a:t>.</a:t>
            </a:r>
          </a:p>
          <a:p>
            <a:pPr fontAlgn="base"/>
            <a:r>
              <a:rPr lang="ru-RU" b="1" dirty="0" smtClean="0"/>
              <a:t>Производить </a:t>
            </a:r>
            <a:r>
              <a:rPr lang="ru-RU" b="1" dirty="0" err="1"/>
              <a:t>рефакторинг</a:t>
            </a:r>
            <a:r>
              <a:rPr lang="ru-RU" b="1" dirty="0"/>
              <a:t> (</a:t>
            </a:r>
            <a:r>
              <a:rPr lang="ru-RU" b="1" dirty="0" err="1"/>
              <a:t>Refactor</a:t>
            </a:r>
            <a:r>
              <a:rPr lang="ru-RU" b="1" dirty="0"/>
              <a:t>):</a:t>
            </a:r>
            <a:r>
              <a:rPr lang="ru-RU" dirty="0"/>
              <a:t> изменять структуру программного обеспечения, применяя ряд </a:t>
            </a:r>
            <a:r>
              <a:rPr lang="ru-RU" dirty="0" err="1"/>
              <a:t>рефакторингов</a:t>
            </a:r>
            <a:r>
              <a:rPr lang="ru-RU" dirty="0"/>
              <a:t>, не затрагивая его поведения.</a:t>
            </a:r>
          </a:p>
          <a:p>
            <a:pPr marL="0" indent="0" fontAlgn="base">
              <a:buNone/>
            </a:pPr>
            <a:r>
              <a:rPr lang="ru-RU" dirty="0" err="1"/>
              <a:t>Рефакторинг</a:t>
            </a:r>
            <a:r>
              <a:rPr lang="ru-RU" dirty="0"/>
              <a:t> не меняет видимого поведения программного обеспечения. Оно продолжает выполнять прежние функции. Никто — ни конечный пользователь, ни программист — не сможет сказать по внешнему виду, что что-то изменилось.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34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Когда следует проводить </a:t>
            </a:r>
            <a:r>
              <a:rPr lang="ru-RU" dirty="0" err="1"/>
              <a:t>рефакторинг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Правило трех ударов</a:t>
            </a:r>
            <a:r>
              <a:rPr lang="ru-RU" dirty="0"/>
              <a:t> </a:t>
            </a:r>
            <a:r>
              <a:rPr lang="ru-RU" dirty="0" smtClean="0"/>
              <a:t>— делая </a:t>
            </a:r>
            <a:r>
              <a:rPr lang="ru-RU" dirty="0"/>
              <a:t>что-то в первый раз, вы просто это делаете. Делая что-то аналогичное во второй раз, вы морщитесь от необходимости повторения, но все-таки повторяете то же самое. Делая что-то похожее в третий раз, вы начинаете </a:t>
            </a:r>
            <a:r>
              <a:rPr lang="ru-RU" dirty="0" err="1"/>
              <a:t>рефакторинг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Применяйте </a:t>
            </a:r>
            <a:r>
              <a:rPr lang="ru-RU" dirty="0" err="1"/>
              <a:t>рефакторинг</a:t>
            </a:r>
            <a:r>
              <a:rPr lang="ru-RU" dirty="0"/>
              <a:t> при добавлении новой функции</a:t>
            </a:r>
          </a:p>
          <a:p>
            <a:pPr fontAlgn="base"/>
            <a:r>
              <a:rPr lang="ru-RU" dirty="0"/>
              <a:t>Применяйте </a:t>
            </a:r>
            <a:r>
              <a:rPr lang="ru-RU" dirty="0" err="1"/>
              <a:t>рефакторинг</a:t>
            </a:r>
            <a:r>
              <a:rPr lang="ru-RU" dirty="0"/>
              <a:t>, если требуется исправить ошибку</a:t>
            </a:r>
          </a:p>
          <a:p>
            <a:pPr fontAlgn="base"/>
            <a:r>
              <a:rPr lang="ru-RU" dirty="0"/>
              <a:t>Применяйте </a:t>
            </a:r>
            <a:r>
              <a:rPr lang="ru-RU" dirty="0" err="1"/>
              <a:t>рефакторинг</a:t>
            </a:r>
            <a:r>
              <a:rPr lang="ru-RU" dirty="0"/>
              <a:t> при разборе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6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2783" cy="706964"/>
          </a:xfrm>
        </p:spPr>
        <p:txBody>
          <a:bodyPr/>
          <a:lstStyle/>
          <a:p>
            <a:r>
              <a:rPr lang="ru-RU" dirty="0" smtClean="0"/>
              <a:t>Как следует проводить </a:t>
            </a:r>
            <a:r>
              <a:rPr lang="ru-RU" dirty="0" err="1" smtClean="0"/>
              <a:t>рефакторинг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" y="2977969"/>
            <a:ext cx="1003227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Рефакторинг</a:t>
            </a:r>
            <a:r>
              <a:rPr lang="ru-RU" sz="2800" dirty="0"/>
              <a:t> следует проводить серией небольших изменений, каждое из которых делает существующий код чуть лучше, оставляя программу в рабочем состоянии.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6487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982377"/>
            <a:ext cx="8761413" cy="706964"/>
          </a:xfrm>
        </p:spPr>
        <p:txBody>
          <a:bodyPr/>
          <a:lstStyle/>
          <a:p>
            <a:pPr algn="ctr"/>
            <a:r>
              <a:rPr lang="ru-RU" dirty="0" err="1" smtClean="0"/>
              <a:t>Рефакторинг</a:t>
            </a:r>
            <a:r>
              <a:rPr lang="ru-RU" dirty="0" smtClean="0"/>
              <a:t> </a:t>
            </a:r>
            <a:r>
              <a:rPr lang="ru-RU" dirty="0" err="1" smtClean="0"/>
              <a:t>проведится</a:t>
            </a:r>
            <a:r>
              <a:rPr lang="ru-RU" dirty="0" smtClean="0"/>
              <a:t> правильно, если: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Код </a:t>
            </a:r>
            <a:r>
              <a:rPr lang="ru-RU" b="1" dirty="0" smtClean="0"/>
              <a:t>становится чище</a:t>
            </a:r>
            <a:r>
              <a:rPr lang="ru-RU" b="1" dirty="0"/>
              <a:t>.</a:t>
            </a:r>
          </a:p>
          <a:p>
            <a:r>
              <a:rPr lang="ru-RU" b="1" dirty="0"/>
              <a:t>В процессе </a:t>
            </a:r>
            <a:r>
              <a:rPr lang="ru-RU" b="1" dirty="0" err="1"/>
              <a:t>рефакторинга</a:t>
            </a:r>
            <a:r>
              <a:rPr lang="ru-RU" b="1" dirty="0"/>
              <a:t> не создаётся новая функциональность.</a:t>
            </a:r>
          </a:p>
          <a:p>
            <a:r>
              <a:rPr lang="ru-RU" b="1" dirty="0"/>
              <a:t>Все существующие тесты </a:t>
            </a:r>
            <a:r>
              <a:rPr lang="ru-RU" b="1" dirty="0" smtClean="0"/>
              <a:t>после изменений </a:t>
            </a:r>
            <a:r>
              <a:rPr lang="ru-RU" b="1" dirty="0"/>
              <a:t>успешно </a:t>
            </a:r>
            <a:r>
              <a:rPr lang="ru-RU" b="1" dirty="0" smtClean="0"/>
              <a:t>проходятся.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Признаки того, что нужен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Признаки можно разделить на группы:</a:t>
            </a:r>
          </a:p>
          <a:p>
            <a:r>
              <a:rPr lang="ru-RU" b="1" dirty="0" err="1" smtClean="0"/>
              <a:t>Раздувальщики</a:t>
            </a:r>
            <a:endParaRPr lang="ru-RU" b="1" dirty="0" smtClean="0"/>
          </a:p>
          <a:p>
            <a:r>
              <a:rPr lang="ru-RU" b="1" dirty="0" smtClean="0"/>
              <a:t>Нарушители </a:t>
            </a:r>
            <a:r>
              <a:rPr lang="ru-RU" b="1" dirty="0"/>
              <a:t>объектного </a:t>
            </a:r>
            <a:r>
              <a:rPr lang="ru-RU" b="1" dirty="0" smtClean="0"/>
              <a:t>дизайна</a:t>
            </a:r>
          </a:p>
          <a:p>
            <a:r>
              <a:rPr lang="ru-RU" b="1" dirty="0"/>
              <a:t>Утяжелители </a:t>
            </a:r>
            <a:r>
              <a:rPr lang="ru-RU" b="1" dirty="0" smtClean="0"/>
              <a:t>изменений</a:t>
            </a:r>
          </a:p>
          <a:p>
            <a:r>
              <a:rPr lang="ru-RU" b="1" dirty="0" err="1" smtClean="0"/>
              <a:t>Замусориватели</a:t>
            </a:r>
            <a:endParaRPr lang="ru-RU" b="1" dirty="0" smtClean="0"/>
          </a:p>
          <a:p>
            <a:r>
              <a:rPr lang="ru-RU" b="1" dirty="0" err="1"/>
              <a:t>Опутыватели</a:t>
            </a:r>
            <a:r>
              <a:rPr lang="ru-RU" b="1" dirty="0"/>
              <a:t> </a:t>
            </a:r>
            <a:r>
              <a:rPr lang="ru-RU" b="1" dirty="0" smtClean="0"/>
              <a:t>связями</a:t>
            </a:r>
          </a:p>
          <a:p>
            <a:pPr marL="0" indent="0">
              <a:buNone/>
            </a:pPr>
            <a:r>
              <a:rPr lang="ru-RU" b="1" dirty="0" smtClean="0"/>
              <a:t>Далее будут рассмотрены эти группы признаков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017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Раздувальщики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229030"/>
            <a:ext cx="8825659" cy="418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Раздувальщики</a:t>
            </a:r>
            <a:r>
              <a:rPr lang="ru-RU" dirty="0" smtClean="0"/>
              <a:t> </a:t>
            </a:r>
            <a:r>
              <a:rPr lang="ru-RU" dirty="0"/>
              <a:t>представляют код, методы и классы, которые раздулись до таких больших размеров, что с ними стало невозможно эффективно работать. </a:t>
            </a:r>
            <a:r>
              <a:rPr lang="ru-RU" dirty="0" smtClean="0"/>
              <a:t>Все признаки этой группы зачастую </a:t>
            </a:r>
            <a:r>
              <a:rPr lang="ru-RU" dirty="0"/>
              <a:t>не появляются сразу, а нарастают в процессе эволюции программы (особенно когда никто не пытается бороться с ними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К этой группе относятся такие признаки:</a:t>
            </a:r>
          </a:p>
          <a:p>
            <a:r>
              <a:rPr lang="ru-RU" b="1" dirty="0" smtClean="0"/>
              <a:t>Длинный метод</a:t>
            </a:r>
            <a:endParaRPr lang="ru-RU" b="1" dirty="0"/>
          </a:p>
          <a:p>
            <a:r>
              <a:rPr lang="ru-RU" b="1" dirty="0" smtClean="0"/>
              <a:t>Большой класс</a:t>
            </a:r>
            <a:endParaRPr lang="ru-RU" b="1" dirty="0"/>
          </a:p>
          <a:p>
            <a:r>
              <a:rPr lang="ru-RU" b="1" dirty="0" smtClean="0"/>
              <a:t>Длинный список параметров</a:t>
            </a:r>
          </a:p>
          <a:p>
            <a:r>
              <a:rPr lang="ru-RU" b="1" dirty="0" smtClean="0"/>
              <a:t>Одинаковые группы данных</a:t>
            </a:r>
          </a:p>
          <a:p>
            <a:r>
              <a:rPr lang="ru-RU" b="1" dirty="0" smtClean="0"/>
              <a:t>Большое количество элементарных типов</a:t>
            </a: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569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107</TotalTime>
  <Words>1027</Words>
  <Application>Microsoft Office PowerPoint</Application>
  <PresentationFormat>Широкоэкранный</PresentationFormat>
  <Paragraphs>178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Совет директоров</vt:lpstr>
      <vt:lpstr>Рефакторинг</vt:lpstr>
      <vt:lpstr>Что такое рефакторинг?</vt:lpstr>
      <vt:lpstr>Правила рефакторинга</vt:lpstr>
      <vt:lpstr>Принципы рефакторинга</vt:lpstr>
      <vt:lpstr>Когда следует проводить рефакторинг?</vt:lpstr>
      <vt:lpstr>Как следует проводить рефакторинг?</vt:lpstr>
      <vt:lpstr>Рефакторинг проведится правильно, если:</vt:lpstr>
      <vt:lpstr>Признаки того, что нужен рефакторинг</vt:lpstr>
      <vt:lpstr>Раздувальщики</vt:lpstr>
      <vt:lpstr>Нарушители объектно-ориентированного дизайна</vt:lpstr>
      <vt:lpstr>Утяжелители изменений</vt:lpstr>
      <vt:lpstr>Замусориватели</vt:lpstr>
      <vt:lpstr>Опутыватели связями</vt:lpstr>
      <vt:lpstr>Методы рефакторинга</vt:lpstr>
      <vt:lpstr>Составление методов</vt:lpstr>
      <vt:lpstr>Составление методов</vt:lpstr>
      <vt:lpstr>Составление методов</vt:lpstr>
      <vt:lpstr>Составление методов</vt:lpstr>
      <vt:lpstr>Перемещение функций между объектами</vt:lpstr>
      <vt:lpstr>Перемещение функций между объектами</vt:lpstr>
      <vt:lpstr>Перемещение функций между объектами</vt:lpstr>
      <vt:lpstr>Перемещение функций между объектами</vt:lpstr>
      <vt:lpstr>Организация данных</vt:lpstr>
      <vt:lpstr>Организация данных</vt:lpstr>
      <vt:lpstr>Упрощение условных выражений</vt:lpstr>
      <vt:lpstr>Упрощение условных выражений</vt:lpstr>
      <vt:lpstr>Упрощение условных выражений</vt:lpstr>
      <vt:lpstr>Упрощение вызовов методов</vt:lpstr>
      <vt:lpstr>Решение задач обобщения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Рефакторинг</dc:title>
  <dc:creator>GaponTV</dc:creator>
  <cp:lastModifiedBy>GaponTV</cp:lastModifiedBy>
  <cp:revision>12</cp:revision>
  <dcterms:created xsi:type="dcterms:W3CDTF">2020-01-03T10:54:32Z</dcterms:created>
  <dcterms:modified xsi:type="dcterms:W3CDTF">2020-01-03T12:42:17Z</dcterms:modified>
</cp:coreProperties>
</file>