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4" r:id="rId3"/>
    <p:sldId id="287" r:id="rId4"/>
    <p:sldId id="288" r:id="rId5"/>
    <p:sldId id="290" r:id="rId6"/>
    <p:sldId id="291" r:id="rId7"/>
    <p:sldId id="289"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65B"/>
    <a:srgbClr val="FF5B5F"/>
    <a:srgbClr val="15617B"/>
    <a:srgbClr val="195C68"/>
    <a:srgbClr val="FF565E"/>
    <a:srgbClr val="ACACAC"/>
    <a:srgbClr val="0F5D77"/>
    <a:srgbClr val="13647F"/>
    <a:srgbClr val="FC5F58"/>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291" autoAdjust="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2A96-670A-4DC5-A2EA-33A2DCE23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262C5A-AE21-4DDF-8485-F7A465FA4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531358-6A92-43C7-AFCF-B643C960D3EB}"/>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5" name="Footer Placeholder 4">
            <a:extLst>
              <a:ext uri="{FF2B5EF4-FFF2-40B4-BE49-F238E27FC236}">
                <a16:creationId xmlns:a16="http://schemas.microsoft.com/office/drawing/2014/main" id="{28C9ABF3-61CF-48F5-BE85-DB767FC9E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3A5AB-649D-423D-82E9-AD32E36CC7D6}"/>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270094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CA34-7EA6-42BC-8C41-AA1E98BB95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52493C-9FD3-4A47-B0B9-C721EF2A15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CE468-D90F-4102-9E6F-AF813C8CB7C5}"/>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5" name="Footer Placeholder 4">
            <a:extLst>
              <a:ext uri="{FF2B5EF4-FFF2-40B4-BE49-F238E27FC236}">
                <a16:creationId xmlns:a16="http://schemas.microsoft.com/office/drawing/2014/main" id="{598EBCFA-D6EA-407F-A94D-0EB897A15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140DF-14F8-43E3-8A7D-AAE7BE017130}"/>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51113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72E64E-8492-4FC1-8E5E-F7840E8A3F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E0409F-A164-4AB2-A71B-D9ED82A508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1B286-A846-43B1-9AEB-19DAC6DA5D34}"/>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5" name="Footer Placeholder 4">
            <a:extLst>
              <a:ext uri="{FF2B5EF4-FFF2-40B4-BE49-F238E27FC236}">
                <a16:creationId xmlns:a16="http://schemas.microsoft.com/office/drawing/2014/main" id="{07329F61-4792-42EE-A868-9EF03D447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717BA-C5DD-4A1F-9A66-44FDF1BFDB1F}"/>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284257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90A6-5A20-4118-A194-49DE13779C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7BFA62-535B-4525-8FBF-DE76FF6E15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6174A-210C-4134-889C-C4BBF778C5AD}"/>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5" name="Footer Placeholder 4">
            <a:extLst>
              <a:ext uri="{FF2B5EF4-FFF2-40B4-BE49-F238E27FC236}">
                <a16:creationId xmlns:a16="http://schemas.microsoft.com/office/drawing/2014/main" id="{DC80F6C6-17BF-49C1-8AD2-2FCBFFA07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A86F8-6AF3-4E96-AAF7-B6AC7E0B7DB8}"/>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182577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1332-0838-4BE9-B08F-3AA61ECFB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613C31-ED59-407C-BE07-4698D80C2C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333953-CC07-4E47-8AEA-45C75BEE528A}"/>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5" name="Footer Placeholder 4">
            <a:extLst>
              <a:ext uri="{FF2B5EF4-FFF2-40B4-BE49-F238E27FC236}">
                <a16:creationId xmlns:a16="http://schemas.microsoft.com/office/drawing/2014/main" id="{B9FF78CA-D506-45C1-B667-0B2C0AA25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02AD9-1116-4572-8478-4A034FA23FB2}"/>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291788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AC59-1A4F-4066-BEFF-CAD1BBBDA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0782F-A429-402B-B32A-346825FBB2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D33A8A-3870-4A9A-A202-7E59967768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BA624-6E08-4028-887A-806939CB6140}"/>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6" name="Footer Placeholder 5">
            <a:extLst>
              <a:ext uri="{FF2B5EF4-FFF2-40B4-BE49-F238E27FC236}">
                <a16:creationId xmlns:a16="http://schemas.microsoft.com/office/drawing/2014/main" id="{2B5E8427-6621-49B3-8BCC-1CD1876AE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56990-A52F-4273-9E8A-5786C922F1FF}"/>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328884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9CD9-6003-4B2F-9DBB-DD62E98B01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430520-875A-485C-9DC0-EDAE39FD2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F30CF9-B828-4659-A138-A7E8FBDC56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42D25C-B76C-4D48-94BF-8B96ED864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48C105-ABE3-498F-8948-845C3CD26A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EDC188-4303-45BC-9D5F-EF19F8D899CE}"/>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8" name="Footer Placeholder 7">
            <a:extLst>
              <a:ext uri="{FF2B5EF4-FFF2-40B4-BE49-F238E27FC236}">
                <a16:creationId xmlns:a16="http://schemas.microsoft.com/office/drawing/2014/main" id="{C2E629C8-9F6B-4ECB-8928-4502D7E7C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1E822B-1863-4299-91C7-3D11EC77894E}"/>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11661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5462-54F6-4245-8CE5-AB60D2D21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0A5151-E20E-46A4-AF5B-BDE56FDB4148}"/>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4" name="Footer Placeholder 3">
            <a:extLst>
              <a:ext uri="{FF2B5EF4-FFF2-40B4-BE49-F238E27FC236}">
                <a16:creationId xmlns:a16="http://schemas.microsoft.com/office/drawing/2014/main" id="{90EE9584-8D92-4A32-A413-8FB2298926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525F16-A025-423F-850C-F4F4B713EF66}"/>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403722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618BF4-5ADB-4668-9502-7E1072C74739}"/>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3" name="Footer Placeholder 2">
            <a:extLst>
              <a:ext uri="{FF2B5EF4-FFF2-40B4-BE49-F238E27FC236}">
                <a16:creationId xmlns:a16="http://schemas.microsoft.com/office/drawing/2014/main" id="{97013DFB-9772-4811-B5A0-1CBD144CDE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53BBF-C2A3-4FA7-BF8D-0D6EE9717D11}"/>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364000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2798-01CE-4219-9BB8-B8E73BFB3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B5907C-5412-4E79-9195-C965216A0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972CD8-4687-4EE9-ACE1-DE70CB4BB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F532D2-8D72-49F7-86E2-7D1820BEC13C}"/>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6" name="Footer Placeholder 5">
            <a:extLst>
              <a:ext uri="{FF2B5EF4-FFF2-40B4-BE49-F238E27FC236}">
                <a16:creationId xmlns:a16="http://schemas.microsoft.com/office/drawing/2014/main" id="{11645B09-2872-4149-ACAE-7078FD29E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17732-1289-4154-BEFD-1016B35EF0FC}"/>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418973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AEE9-BDC8-4FCB-8B9C-CA031F50D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8ADCDD-2039-456A-8F3E-BF0CCA626E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6682B6-90E8-4F6E-A30E-FFCE11B83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B8FD01-092E-4460-9B3F-BE4213C09725}"/>
              </a:ext>
            </a:extLst>
          </p:cNvPr>
          <p:cNvSpPr>
            <a:spLocks noGrp="1"/>
          </p:cNvSpPr>
          <p:nvPr>
            <p:ph type="dt" sz="half" idx="10"/>
          </p:nvPr>
        </p:nvSpPr>
        <p:spPr/>
        <p:txBody>
          <a:bodyPr/>
          <a:lstStyle/>
          <a:p>
            <a:fld id="{3C78837F-031D-42D9-9380-B7150591CE04}" type="datetimeFigureOut">
              <a:rPr lang="en-US" smtClean="0"/>
              <a:t>1/20/2025</a:t>
            </a:fld>
            <a:endParaRPr lang="en-US"/>
          </a:p>
        </p:txBody>
      </p:sp>
      <p:sp>
        <p:nvSpPr>
          <p:cNvPr id="6" name="Footer Placeholder 5">
            <a:extLst>
              <a:ext uri="{FF2B5EF4-FFF2-40B4-BE49-F238E27FC236}">
                <a16:creationId xmlns:a16="http://schemas.microsoft.com/office/drawing/2014/main" id="{5BB57A25-D278-4EAF-AB75-0B1CA4FD1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3CF96-B3E4-49A5-9952-A52419174AFC}"/>
              </a:ext>
            </a:extLst>
          </p:cNvPr>
          <p:cNvSpPr>
            <a:spLocks noGrp="1"/>
          </p:cNvSpPr>
          <p:nvPr>
            <p:ph type="sldNum" sz="quarter" idx="12"/>
          </p:nvPr>
        </p:nvSpPr>
        <p:spPr/>
        <p:txBody>
          <a:bodyPr/>
          <a:lstStyle/>
          <a:p>
            <a:fld id="{58E0DC97-115F-498B-94B7-3E9855226986}" type="slidenum">
              <a:rPr lang="en-US" smtClean="0"/>
              <a:t>‹#›</a:t>
            </a:fld>
            <a:endParaRPr lang="en-US"/>
          </a:p>
        </p:txBody>
      </p:sp>
    </p:spTree>
    <p:extLst>
      <p:ext uri="{BB962C8B-B14F-4D97-AF65-F5344CB8AC3E}">
        <p14:creationId xmlns:p14="http://schemas.microsoft.com/office/powerpoint/2010/main" val="97968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455E67-4F47-4CA2-B0F4-AF24D0820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508A2A-44B0-4DE6-B45C-A7104D8A52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A6884-DA3D-4245-8BEC-0F4C60AA9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8837F-031D-42D9-9380-B7150591CE04}" type="datetimeFigureOut">
              <a:rPr lang="en-US" smtClean="0"/>
              <a:t>1/20/2025</a:t>
            </a:fld>
            <a:endParaRPr lang="en-US"/>
          </a:p>
        </p:txBody>
      </p:sp>
      <p:sp>
        <p:nvSpPr>
          <p:cNvPr id="5" name="Footer Placeholder 4">
            <a:extLst>
              <a:ext uri="{FF2B5EF4-FFF2-40B4-BE49-F238E27FC236}">
                <a16:creationId xmlns:a16="http://schemas.microsoft.com/office/drawing/2014/main" id="{C4D35520-4D5D-4C8B-8EE6-446E3662D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289815-7C70-46DA-B9D8-392046C3F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0DC97-115F-498B-94B7-3E9855226986}" type="slidenum">
              <a:rPr lang="en-US" smtClean="0"/>
              <a:t>‹#›</a:t>
            </a:fld>
            <a:endParaRPr lang="en-US"/>
          </a:p>
        </p:txBody>
      </p:sp>
    </p:spTree>
    <p:extLst>
      <p:ext uri="{BB962C8B-B14F-4D97-AF65-F5344CB8AC3E}">
        <p14:creationId xmlns:p14="http://schemas.microsoft.com/office/powerpoint/2010/main" val="3085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99FBB05-2405-465B-A68B-3FB2BEE2FCAB}"/>
              </a:ext>
            </a:extLst>
          </p:cNvPr>
          <p:cNvPicPr>
            <a:picLocks noChangeAspect="1"/>
          </p:cNvPicPr>
          <p:nvPr/>
        </p:nvPicPr>
        <p:blipFill>
          <a:blip r:embed="rId2"/>
          <a:stretch>
            <a:fillRect/>
          </a:stretch>
        </p:blipFill>
        <p:spPr>
          <a:xfrm>
            <a:off x="0" y="534574"/>
            <a:ext cx="12192000" cy="5762050"/>
          </a:xfrm>
          <a:prstGeom prst="rect">
            <a:avLst/>
          </a:prstGeom>
        </p:spPr>
      </p:pic>
      <p:pic>
        <p:nvPicPr>
          <p:cNvPr id="4" name="Picture 3">
            <a:extLst>
              <a:ext uri="{FF2B5EF4-FFF2-40B4-BE49-F238E27FC236}">
                <a16:creationId xmlns:a16="http://schemas.microsoft.com/office/drawing/2014/main" id="{74E01859-5354-4311-A2F7-6EEFB485D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175" y="5702447"/>
            <a:ext cx="2330944" cy="1098761"/>
          </a:xfrm>
          <a:prstGeom prst="rect">
            <a:avLst/>
          </a:prstGeom>
        </p:spPr>
      </p:pic>
      <p:cxnSp>
        <p:nvCxnSpPr>
          <p:cNvPr id="6" name="Straight Connector 5">
            <a:extLst>
              <a:ext uri="{FF2B5EF4-FFF2-40B4-BE49-F238E27FC236}">
                <a16:creationId xmlns:a16="http://schemas.microsoft.com/office/drawing/2014/main" id="{A24814BC-CA00-4E27-884A-5F60E49BCF7C}"/>
              </a:ext>
            </a:extLst>
          </p:cNvPr>
          <p:cNvCxnSpPr>
            <a:cxnSpLocks/>
            <a:endCxn id="12" idx="1"/>
          </p:cNvCxnSpPr>
          <p:nvPr/>
        </p:nvCxnSpPr>
        <p:spPr>
          <a:xfrm>
            <a:off x="-26503" y="218662"/>
            <a:ext cx="5044901" cy="194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8FE5F61-B66C-46CE-8543-5A25A116213F}"/>
              </a:ext>
            </a:extLst>
          </p:cNvPr>
          <p:cNvSpPr/>
          <p:nvPr/>
        </p:nvSpPr>
        <p:spPr>
          <a:xfrm>
            <a:off x="5019279" y="95985"/>
            <a:ext cx="2410515" cy="288425"/>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9">
            <a:extLst>
              <a:ext uri="{FF2B5EF4-FFF2-40B4-BE49-F238E27FC236}">
                <a16:creationId xmlns:a16="http://schemas.microsoft.com/office/drawing/2014/main" id="{EC17299E-3F97-4499-9D18-5EB51F9D824F}"/>
              </a:ext>
            </a:extLst>
          </p:cNvPr>
          <p:cNvSpPr/>
          <p:nvPr/>
        </p:nvSpPr>
        <p:spPr>
          <a:xfrm>
            <a:off x="-32594" y="1"/>
            <a:ext cx="478656" cy="6876526"/>
          </a:xfrm>
          <a:custGeom>
            <a:avLst/>
            <a:gdLst>
              <a:gd name="connsiteX0" fmla="*/ 0 w 3102964"/>
              <a:gd name="connsiteY0" fmla="*/ 6726625 h 6726625"/>
              <a:gd name="connsiteX1" fmla="*/ 1551482 w 3102964"/>
              <a:gd name="connsiteY1" fmla="*/ 0 h 6726625"/>
              <a:gd name="connsiteX2" fmla="*/ 3102964 w 3102964"/>
              <a:gd name="connsiteY2" fmla="*/ 6726625 h 6726625"/>
              <a:gd name="connsiteX3" fmla="*/ 0 w 3102964"/>
              <a:gd name="connsiteY3" fmla="*/ 6726625 h 6726625"/>
              <a:gd name="connsiteX0" fmla="*/ 0 w 3102964"/>
              <a:gd name="connsiteY0" fmla="*/ 6801575 h 6801575"/>
              <a:gd name="connsiteX1" fmla="*/ 7495 w 3102964"/>
              <a:gd name="connsiteY1" fmla="*/ 0 h 6801575"/>
              <a:gd name="connsiteX2" fmla="*/ 3102964 w 3102964"/>
              <a:gd name="connsiteY2" fmla="*/ 6801575 h 6801575"/>
              <a:gd name="connsiteX3" fmla="*/ 0 w 3102964"/>
              <a:gd name="connsiteY3" fmla="*/ 6801575 h 6801575"/>
              <a:gd name="connsiteX0" fmla="*/ 7828 w 3095802"/>
              <a:gd name="connsiteY0" fmla="*/ 6861536 h 6861536"/>
              <a:gd name="connsiteX1" fmla="*/ 333 w 3095802"/>
              <a:gd name="connsiteY1" fmla="*/ 0 h 6861536"/>
              <a:gd name="connsiteX2" fmla="*/ 3095802 w 3095802"/>
              <a:gd name="connsiteY2" fmla="*/ 6801575 h 6861536"/>
              <a:gd name="connsiteX3" fmla="*/ 7828 w 3095802"/>
              <a:gd name="connsiteY3" fmla="*/ 6861536 h 6861536"/>
              <a:gd name="connsiteX0" fmla="*/ 7828 w 3155762"/>
              <a:gd name="connsiteY0" fmla="*/ 6861536 h 6876526"/>
              <a:gd name="connsiteX1" fmla="*/ 333 w 3155762"/>
              <a:gd name="connsiteY1" fmla="*/ 0 h 6876526"/>
              <a:gd name="connsiteX2" fmla="*/ 3155762 w 3155762"/>
              <a:gd name="connsiteY2" fmla="*/ 6876526 h 6876526"/>
              <a:gd name="connsiteX3" fmla="*/ 7828 w 3155762"/>
              <a:gd name="connsiteY3" fmla="*/ 6861536 h 6876526"/>
            </a:gdLst>
            <a:ahLst/>
            <a:cxnLst>
              <a:cxn ang="0">
                <a:pos x="connsiteX0" y="connsiteY0"/>
              </a:cxn>
              <a:cxn ang="0">
                <a:pos x="connsiteX1" y="connsiteY1"/>
              </a:cxn>
              <a:cxn ang="0">
                <a:pos x="connsiteX2" y="connsiteY2"/>
              </a:cxn>
              <a:cxn ang="0">
                <a:pos x="connsiteX3" y="connsiteY3"/>
              </a:cxn>
            </a:cxnLst>
            <a:rect l="l" t="t" r="r" b="b"/>
            <a:pathLst>
              <a:path w="3155762" h="6876526">
                <a:moveTo>
                  <a:pt x="7828" y="6861536"/>
                </a:moveTo>
                <a:cubicBezTo>
                  <a:pt x="10326" y="4594344"/>
                  <a:pt x="-2165" y="2267192"/>
                  <a:pt x="333" y="0"/>
                </a:cubicBezTo>
                <a:lnTo>
                  <a:pt x="3155762" y="6876526"/>
                </a:lnTo>
                <a:lnTo>
                  <a:pt x="7828" y="6861536"/>
                </a:lnTo>
                <a:close/>
              </a:path>
            </a:pathLst>
          </a:custGeom>
          <a:solidFill>
            <a:srgbClr val="FF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CCB829D1-21F0-4A93-97F8-28A3E1748925}"/>
              </a:ext>
            </a:extLst>
          </p:cNvPr>
          <p:cNvSpPr txBox="1"/>
          <p:nvPr/>
        </p:nvSpPr>
        <p:spPr>
          <a:xfrm>
            <a:off x="5018398" y="122656"/>
            <a:ext cx="2410515" cy="230832"/>
          </a:xfrm>
          <a:prstGeom prst="rect">
            <a:avLst/>
          </a:prstGeom>
          <a:noFill/>
        </p:spPr>
        <p:txBody>
          <a:bodyPr wrap="square" rtlCol="0">
            <a:spAutoFit/>
          </a:bodyPr>
          <a:lstStyle/>
          <a:p>
            <a:r>
              <a:rPr lang="en-US" sz="900" b="1" spc="600" dirty="0">
                <a:solidFill>
                  <a:srgbClr val="195C68"/>
                </a:solidFill>
                <a:latin typeface="Times New Roman" panose="02020603050405020304" pitchFamily="18" charset="0"/>
                <a:cs typeface="Times New Roman" panose="02020603050405020304" pitchFamily="18" charset="0"/>
              </a:rPr>
              <a:t>BROOKS</a:t>
            </a:r>
            <a:r>
              <a:rPr lang="en-US" sz="900" spc="600" dirty="0">
                <a:latin typeface="Times New Roman" panose="02020603050405020304" pitchFamily="18" charset="0"/>
                <a:cs typeface="Times New Roman" panose="02020603050405020304" pitchFamily="18" charset="0"/>
              </a:rPr>
              <a:t> </a:t>
            </a:r>
            <a:r>
              <a:rPr lang="en-US" sz="900" spc="600" dirty="0">
                <a:solidFill>
                  <a:srgbClr val="282828"/>
                </a:solidFill>
                <a:latin typeface="Times New Roman" panose="02020603050405020304" pitchFamily="18" charset="0"/>
                <a:cs typeface="Times New Roman" panose="02020603050405020304" pitchFamily="18" charset="0"/>
              </a:rPr>
              <a:t>INSIGHTS</a:t>
            </a:r>
          </a:p>
        </p:txBody>
      </p:sp>
      <p:pic>
        <p:nvPicPr>
          <p:cNvPr id="17" name="Picture 16">
            <a:extLst>
              <a:ext uri="{FF2B5EF4-FFF2-40B4-BE49-F238E27FC236}">
                <a16:creationId xmlns:a16="http://schemas.microsoft.com/office/drawing/2014/main" id="{24CEFE90-6421-4F4A-AC3C-A1E6072B8436}"/>
              </a:ext>
            </a:extLst>
          </p:cNvPr>
          <p:cNvPicPr>
            <a:picLocks noChangeAspect="1"/>
          </p:cNvPicPr>
          <p:nvPr/>
        </p:nvPicPr>
        <p:blipFill>
          <a:blip r:embed="rId4"/>
          <a:stretch>
            <a:fillRect/>
          </a:stretch>
        </p:blipFill>
        <p:spPr>
          <a:xfrm>
            <a:off x="5106149" y="828080"/>
            <a:ext cx="6566770" cy="4685750"/>
          </a:xfrm>
          <a:prstGeom prst="rect">
            <a:avLst/>
          </a:prstGeom>
        </p:spPr>
      </p:pic>
      <p:sp>
        <p:nvSpPr>
          <p:cNvPr id="2" name="Title 1">
            <a:extLst>
              <a:ext uri="{FF2B5EF4-FFF2-40B4-BE49-F238E27FC236}">
                <a16:creationId xmlns:a16="http://schemas.microsoft.com/office/drawing/2014/main" id="{261B5A33-4E4F-4411-A1D2-CB963AD5504D}"/>
              </a:ext>
            </a:extLst>
          </p:cNvPr>
          <p:cNvSpPr>
            <a:spLocks noGrp="1"/>
          </p:cNvSpPr>
          <p:nvPr>
            <p:ph type="ctrTitle"/>
          </p:nvPr>
        </p:nvSpPr>
        <p:spPr>
          <a:xfrm>
            <a:off x="430867" y="2053886"/>
            <a:ext cx="5564789" cy="2515142"/>
          </a:xfrm>
        </p:spPr>
        <p:txBody>
          <a:bodyPr>
            <a:noAutofit/>
          </a:bodyPr>
          <a:lstStyle/>
          <a:p>
            <a:pPr algn="l">
              <a:lnSpc>
                <a:spcPct val="150000"/>
              </a:lnSpc>
            </a:pPr>
            <a:r>
              <a:rPr lang="en-US" sz="2700" b="1" spc="300" dirty="0">
                <a:solidFill>
                  <a:srgbClr val="195C68"/>
                </a:solidFill>
                <a:latin typeface="Times New Roman" panose="02020603050405020304" pitchFamily="18" charset="0"/>
                <a:cs typeface="Times New Roman" panose="02020603050405020304" pitchFamily="18" charset="0"/>
              </a:rPr>
              <a:t>LIFE SKILL EDUCATION INITIATIVE FOR INTERNALLY DISPLACED PERSONS’ (LIID)</a:t>
            </a:r>
          </a:p>
        </p:txBody>
      </p:sp>
    </p:spTree>
    <p:extLst>
      <p:ext uri="{BB962C8B-B14F-4D97-AF65-F5344CB8AC3E}">
        <p14:creationId xmlns:p14="http://schemas.microsoft.com/office/powerpoint/2010/main" val="1108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B981E0F-DEFC-4DA6-A703-A3477F8F9CBB}"/>
              </a:ext>
            </a:extLst>
          </p:cNvPr>
          <p:cNvPicPr>
            <a:picLocks noChangeAspect="1"/>
          </p:cNvPicPr>
          <p:nvPr/>
        </p:nvPicPr>
        <p:blipFill>
          <a:blip r:embed="rId2"/>
          <a:stretch>
            <a:fillRect/>
          </a:stretch>
        </p:blipFill>
        <p:spPr>
          <a:xfrm>
            <a:off x="23225" y="536825"/>
            <a:ext cx="12192000" cy="5762050"/>
          </a:xfrm>
          <a:prstGeom prst="rect">
            <a:avLst/>
          </a:prstGeom>
        </p:spPr>
      </p:pic>
      <p:sp>
        <p:nvSpPr>
          <p:cNvPr id="14" name="Isosceles Triangle 9">
            <a:extLst>
              <a:ext uri="{FF2B5EF4-FFF2-40B4-BE49-F238E27FC236}">
                <a16:creationId xmlns:a16="http://schemas.microsoft.com/office/drawing/2014/main" id="{00029C3D-CFB8-4BDA-935D-3FD2DD2D2CF3}"/>
              </a:ext>
            </a:extLst>
          </p:cNvPr>
          <p:cNvSpPr/>
          <p:nvPr/>
        </p:nvSpPr>
        <p:spPr>
          <a:xfrm>
            <a:off x="-32594" y="1"/>
            <a:ext cx="478656" cy="6876526"/>
          </a:xfrm>
          <a:custGeom>
            <a:avLst/>
            <a:gdLst>
              <a:gd name="connsiteX0" fmla="*/ 0 w 3102964"/>
              <a:gd name="connsiteY0" fmla="*/ 6726625 h 6726625"/>
              <a:gd name="connsiteX1" fmla="*/ 1551482 w 3102964"/>
              <a:gd name="connsiteY1" fmla="*/ 0 h 6726625"/>
              <a:gd name="connsiteX2" fmla="*/ 3102964 w 3102964"/>
              <a:gd name="connsiteY2" fmla="*/ 6726625 h 6726625"/>
              <a:gd name="connsiteX3" fmla="*/ 0 w 3102964"/>
              <a:gd name="connsiteY3" fmla="*/ 6726625 h 6726625"/>
              <a:gd name="connsiteX0" fmla="*/ 0 w 3102964"/>
              <a:gd name="connsiteY0" fmla="*/ 6801575 h 6801575"/>
              <a:gd name="connsiteX1" fmla="*/ 7495 w 3102964"/>
              <a:gd name="connsiteY1" fmla="*/ 0 h 6801575"/>
              <a:gd name="connsiteX2" fmla="*/ 3102964 w 3102964"/>
              <a:gd name="connsiteY2" fmla="*/ 6801575 h 6801575"/>
              <a:gd name="connsiteX3" fmla="*/ 0 w 3102964"/>
              <a:gd name="connsiteY3" fmla="*/ 6801575 h 6801575"/>
              <a:gd name="connsiteX0" fmla="*/ 7828 w 3095802"/>
              <a:gd name="connsiteY0" fmla="*/ 6861536 h 6861536"/>
              <a:gd name="connsiteX1" fmla="*/ 333 w 3095802"/>
              <a:gd name="connsiteY1" fmla="*/ 0 h 6861536"/>
              <a:gd name="connsiteX2" fmla="*/ 3095802 w 3095802"/>
              <a:gd name="connsiteY2" fmla="*/ 6801575 h 6861536"/>
              <a:gd name="connsiteX3" fmla="*/ 7828 w 3095802"/>
              <a:gd name="connsiteY3" fmla="*/ 6861536 h 6861536"/>
              <a:gd name="connsiteX0" fmla="*/ 7828 w 3155762"/>
              <a:gd name="connsiteY0" fmla="*/ 6861536 h 6876526"/>
              <a:gd name="connsiteX1" fmla="*/ 333 w 3155762"/>
              <a:gd name="connsiteY1" fmla="*/ 0 h 6876526"/>
              <a:gd name="connsiteX2" fmla="*/ 3155762 w 3155762"/>
              <a:gd name="connsiteY2" fmla="*/ 6876526 h 6876526"/>
              <a:gd name="connsiteX3" fmla="*/ 7828 w 3155762"/>
              <a:gd name="connsiteY3" fmla="*/ 6861536 h 6876526"/>
            </a:gdLst>
            <a:ahLst/>
            <a:cxnLst>
              <a:cxn ang="0">
                <a:pos x="connsiteX0" y="connsiteY0"/>
              </a:cxn>
              <a:cxn ang="0">
                <a:pos x="connsiteX1" y="connsiteY1"/>
              </a:cxn>
              <a:cxn ang="0">
                <a:pos x="connsiteX2" y="connsiteY2"/>
              </a:cxn>
              <a:cxn ang="0">
                <a:pos x="connsiteX3" y="connsiteY3"/>
              </a:cxn>
            </a:cxnLst>
            <a:rect l="l" t="t" r="r" b="b"/>
            <a:pathLst>
              <a:path w="3155762" h="6876526">
                <a:moveTo>
                  <a:pt x="7828" y="6861536"/>
                </a:moveTo>
                <a:cubicBezTo>
                  <a:pt x="10326" y="4594344"/>
                  <a:pt x="-2165" y="2267192"/>
                  <a:pt x="333" y="0"/>
                </a:cubicBezTo>
                <a:lnTo>
                  <a:pt x="3155762" y="6876526"/>
                </a:lnTo>
                <a:lnTo>
                  <a:pt x="7828" y="6861536"/>
                </a:lnTo>
                <a:close/>
              </a:path>
            </a:pathLst>
          </a:custGeom>
          <a:solidFill>
            <a:srgbClr val="FF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8C237DB-4B4F-4F2A-9065-E827D605F4A4}"/>
              </a:ext>
            </a:extLst>
          </p:cNvPr>
          <p:cNvSpPr txBox="1"/>
          <p:nvPr/>
        </p:nvSpPr>
        <p:spPr>
          <a:xfrm>
            <a:off x="167910" y="3956684"/>
            <a:ext cx="6888765" cy="2062872"/>
          </a:xfrm>
          <a:prstGeom prst="rect">
            <a:avLst/>
          </a:prstGeom>
          <a:noFill/>
        </p:spPr>
        <p:txBody>
          <a:bodyPr wrap="square" rtlCol="0">
            <a:spAutoFit/>
          </a:bodyPr>
          <a:lstStyle/>
          <a:p>
            <a:pPr marL="571500" indent="-571500">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Implement Life Skill Education (LSE) Intervention curriculum for IDPs’</a:t>
            </a:r>
          </a:p>
          <a:p>
            <a:pPr marL="571500" indent="-571500">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Evaluate the efficiency of LSE Intervention</a:t>
            </a:r>
          </a:p>
          <a:p>
            <a:pPr marL="571500" indent="-571500">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Compare delivery modes in two different camps.</a:t>
            </a:r>
          </a:p>
        </p:txBody>
      </p:sp>
      <p:sp>
        <p:nvSpPr>
          <p:cNvPr id="10" name="Title 1">
            <a:extLst>
              <a:ext uri="{FF2B5EF4-FFF2-40B4-BE49-F238E27FC236}">
                <a16:creationId xmlns:a16="http://schemas.microsoft.com/office/drawing/2014/main" id="{A4683E69-CB5E-4B2D-999C-23407CF4FD77}"/>
              </a:ext>
            </a:extLst>
          </p:cNvPr>
          <p:cNvSpPr>
            <a:spLocks noGrp="1"/>
          </p:cNvSpPr>
          <p:nvPr>
            <p:ph type="ctrTitle"/>
          </p:nvPr>
        </p:nvSpPr>
        <p:spPr>
          <a:xfrm>
            <a:off x="167910" y="3551457"/>
            <a:ext cx="11963591" cy="452636"/>
          </a:xfrm>
        </p:spPr>
        <p:txBody>
          <a:bodyPr>
            <a:noAutofit/>
          </a:bodyPr>
          <a:lstStyle/>
          <a:p>
            <a:pPr algn="l">
              <a:lnSpc>
                <a:spcPct val="150000"/>
              </a:lnSpc>
            </a:pP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objectives of the project is to;</a:t>
            </a:r>
          </a:p>
        </p:txBody>
      </p:sp>
      <p:cxnSp>
        <p:nvCxnSpPr>
          <p:cNvPr id="20" name="Straight Connector 19">
            <a:extLst>
              <a:ext uri="{FF2B5EF4-FFF2-40B4-BE49-F238E27FC236}">
                <a16:creationId xmlns:a16="http://schemas.microsoft.com/office/drawing/2014/main" id="{8114CF3B-469B-4D8A-893E-655F2A314282}"/>
              </a:ext>
            </a:extLst>
          </p:cNvPr>
          <p:cNvCxnSpPr>
            <a:cxnSpLocks/>
          </p:cNvCxnSpPr>
          <p:nvPr/>
        </p:nvCxnSpPr>
        <p:spPr>
          <a:xfrm>
            <a:off x="-26503" y="218662"/>
            <a:ext cx="5044901" cy="194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913F2610-B6FE-4870-A4CE-41F4D3381A97}"/>
              </a:ext>
            </a:extLst>
          </p:cNvPr>
          <p:cNvSpPr/>
          <p:nvPr/>
        </p:nvSpPr>
        <p:spPr>
          <a:xfrm>
            <a:off x="5019279" y="95985"/>
            <a:ext cx="2410515" cy="288425"/>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75AE392-32C2-462C-A7DA-D2F4DFFAFC78}"/>
              </a:ext>
            </a:extLst>
          </p:cNvPr>
          <p:cNvSpPr txBox="1"/>
          <p:nvPr/>
        </p:nvSpPr>
        <p:spPr>
          <a:xfrm>
            <a:off x="5018398" y="122656"/>
            <a:ext cx="2410515" cy="230832"/>
          </a:xfrm>
          <a:prstGeom prst="rect">
            <a:avLst/>
          </a:prstGeom>
          <a:noFill/>
        </p:spPr>
        <p:txBody>
          <a:bodyPr wrap="square" rtlCol="0">
            <a:spAutoFit/>
          </a:bodyPr>
          <a:lstStyle/>
          <a:p>
            <a:r>
              <a:rPr lang="en-US" sz="900" b="1" spc="600" dirty="0">
                <a:solidFill>
                  <a:srgbClr val="195C68"/>
                </a:solidFill>
                <a:latin typeface="Times New Roman" panose="02020603050405020304" pitchFamily="18" charset="0"/>
                <a:cs typeface="Times New Roman" panose="02020603050405020304" pitchFamily="18" charset="0"/>
              </a:rPr>
              <a:t>BROOKS</a:t>
            </a:r>
            <a:r>
              <a:rPr lang="en-US" sz="900" spc="600" dirty="0">
                <a:latin typeface="Times New Roman" panose="02020603050405020304" pitchFamily="18" charset="0"/>
                <a:cs typeface="Times New Roman" panose="02020603050405020304" pitchFamily="18" charset="0"/>
              </a:rPr>
              <a:t> </a:t>
            </a:r>
            <a:r>
              <a:rPr lang="en-US" sz="900" spc="600" dirty="0">
                <a:solidFill>
                  <a:srgbClr val="282828"/>
                </a:solidFill>
                <a:latin typeface="Times New Roman" panose="02020603050405020304" pitchFamily="18" charset="0"/>
                <a:cs typeface="Times New Roman" panose="02020603050405020304" pitchFamily="18" charset="0"/>
              </a:rPr>
              <a:t>INSIGHTS</a:t>
            </a:r>
          </a:p>
        </p:txBody>
      </p:sp>
      <p:sp>
        <p:nvSpPr>
          <p:cNvPr id="25" name="Title 1">
            <a:extLst>
              <a:ext uri="{FF2B5EF4-FFF2-40B4-BE49-F238E27FC236}">
                <a16:creationId xmlns:a16="http://schemas.microsoft.com/office/drawing/2014/main" id="{3581431A-172E-49D1-BFA2-E5F9E6131DBD}"/>
              </a:ext>
            </a:extLst>
          </p:cNvPr>
          <p:cNvSpPr txBox="1">
            <a:spLocks/>
          </p:cNvSpPr>
          <p:nvPr/>
        </p:nvSpPr>
        <p:spPr>
          <a:xfrm>
            <a:off x="320310" y="774065"/>
            <a:ext cx="4585503" cy="6927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3100" spc="300" dirty="0">
              <a:latin typeface="Times New Roman" panose="02020603050405020304" pitchFamily="18" charset="0"/>
              <a:cs typeface="Times New Roman" panose="02020603050405020304" pitchFamily="18" charset="0"/>
            </a:endParaRPr>
          </a:p>
        </p:txBody>
      </p:sp>
      <p:sp>
        <p:nvSpPr>
          <p:cNvPr id="19" name="Title 1">
            <a:extLst>
              <a:ext uri="{FF2B5EF4-FFF2-40B4-BE49-F238E27FC236}">
                <a16:creationId xmlns:a16="http://schemas.microsoft.com/office/drawing/2014/main" id="{475C1CBF-63FB-4D03-99AE-765FDA59FB61}"/>
              </a:ext>
            </a:extLst>
          </p:cNvPr>
          <p:cNvSpPr txBox="1">
            <a:spLocks/>
          </p:cNvSpPr>
          <p:nvPr/>
        </p:nvSpPr>
        <p:spPr>
          <a:xfrm>
            <a:off x="137431" y="973448"/>
            <a:ext cx="6779380" cy="25109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200" dirty="0">
                <a:latin typeface="Times New Roman" panose="02020603050405020304" pitchFamily="18" charset="0"/>
                <a:cs typeface="Times New Roman" panose="02020603050405020304" pitchFamily="18" charset="0"/>
              </a:rPr>
              <a:t>According to UN Agenda for 2030, SDG will address vulnerable groups like Internally Displaced Persons’ (IDPs’), thereby not leaving them behind. This implies immediate and long term effort to empower and prepare them for what is to come.</a:t>
            </a:r>
          </a:p>
        </p:txBody>
      </p:sp>
      <p:sp>
        <p:nvSpPr>
          <p:cNvPr id="27" name="Title 1">
            <a:extLst>
              <a:ext uri="{FF2B5EF4-FFF2-40B4-BE49-F238E27FC236}">
                <a16:creationId xmlns:a16="http://schemas.microsoft.com/office/drawing/2014/main" id="{98A0B159-71CC-469A-8519-38580EE5E975}"/>
              </a:ext>
            </a:extLst>
          </p:cNvPr>
          <p:cNvSpPr txBox="1">
            <a:spLocks/>
          </p:cNvSpPr>
          <p:nvPr/>
        </p:nvSpPr>
        <p:spPr>
          <a:xfrm>
            <a:off x="119143" y="494621"/>
            <a:ext cx="4361417" cy="43662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en-US" sz="2200" b="1" dirty="0">
                <a:latin typeface="Times New Roman" panose="02020603050405020304" pitchFamily="18" charset="0"/>
                <a:cs typeface="Times New Roman" panose="02020603050405020304" pitchFamily="18" charset="0"/>
              </a:rPr>
              <a:t>INTRODUCTION</a:t>
            </a:r>
          </a:p>
        </p:txBody>
      </p:sp>
      <p:pic>
        <p:nvPicPr>
          <p:cNvPr id="13" name="Picture 12">
            <a:extLst>
              <a:ext uri="{FF2B5EF4-FFF2-40B4-BE49-F238E27FC236}">
                <a16:creationId xmlns:a16="http://schemas.microsoft.com/office/drawing/2014/main" id="{F7E2515A-FEB8-42FB-A5A6-70F74AD8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0301" y="6095404"/>
            <a:ext cx="1298468" cy="612072"/>
          </a:xfrm>
          <a:prstGeom prst="rect">
            <a:avLst/>
          </a:prstGeom>
        </p:spPr>
      </p:pic>
      <p:pic>
        <p:nvPicPr>
          <p:cNvPr id="3" name="Picture 2">
            <a:extLst>
              <a:ext uri="{FF2B5EF4-FFF2-40B4-BE49-F238E27FC236}">
                <a16:creationId xmlns:a16="http://schemas.microsoft.com/office/drawing/2014/main" id="{BD9809FD-0861-4D51-A4E8-8D71E971C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290" y="694444"/>
            <a:ext cx="5132302" cy="5132302"/>
          </a:xfrm>
          <a:prstGeom prst="rect">
            <a:avLst/>
          </a:prstGeom>
        </p:spPr>
      </p:pic>
      <p:pic>
        <p:nvPicPr>
          <p:cNvPr id="6" name="Picture 5">
            <a:extLst>
              <a:ext uri="{FF2B5EF4-FFF2-40B4-BE49-F238E27FC236}">
                <a16:creationId xmlns:a16="http://schemas.microsoft.com/office/drawing/2014/main" id="{BFEE6519-5798-4C61-87DE-35A2337C56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2681" y="1325145"/>
            <a:ext cx="4228636" cy="4228636"/>
          </a:xfrm>
          <a:prstGeom prst="rect">
            <a:avLst/>
          </a:prstGeom>
        </p:spPr>
      </p:pic>
      <p:sp>
        <p:nvSpPr>
          <p:cNvPr id="23" name="TextBox 22">
            <a:extLst>
              <a:ext uri="{FF2B5EF4-FFF2-40B4-BE49-F238E27FC236}">
                <a16:creationId xmlns:a16="http://schemas.microsoft.com/office/drawing/2014/main" id="{765B0504-F0E3-467E-B654-8CA281557252}"/>
              </a:ext>
            </a:extLst>
          </p:cNvPr>
          <p:cNvSpPr txBox="1"/>
          <p:nvPr/>
        </p:nvSpPr>
        <p:spPr>
          <a:xfrm>
            <a:off x="8371748" y="4792700"/>
            <a:ext cx="2539478" cy="295530"/>
          </a:xfrm>
          <a:prstGeom prst="rect">
            <a:avLst/>
          </a:prstGeom>
          <a:noFill/>
        </p:spPr>
        <p:txBody>
          <a:bodyPr wrap="none" rtlCol="0">
            <a:spAutoFit/>
          </a:bodyPr>
          <a:lstStyle/>
          <a:p>
            <a:pPr>
              <a:lnSpc>
                <a:spcPct val="150000"/>
              </a:lnSpc>
            </a:pPr>
            <a:r>
              <a:rPr lang="en-US" sz="1000" dirty="0">
                <a:latin typeface="Times New Roman" panose="02020603050405020304" pitchFamily="18" charset="0"/>
                <a:cs typeface="Times New Roman" panose="02020603050405020304" pitchFamily="18" charset="0"/>
              </a:rPr>
              <a:t>Fig1: LIID project to meet SDG requirements</a:t>
            </a:r>
          </a:p>
        </p:txBody>
      </p:sp>
    </p:spTree>
    <p:extLst>
      <p:ext uri="{BB962C8B-B14F-4D97-AF65-F5344CB8AC3E}">
        <p14:creationId xmlns:p14="http://schemas.microsoft.com/office/powerpoint/2010/main" val="28659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B981E0F-DEFC-4DA6-A703-A3477F8F9CBB}"/>
              </a:ext>
            </a:extLst>
          </p:cNvPr>
          <p:cNvPicPr>
            <a:picLocks noChangeAspect="1"/>
          </p:cNvPicPr>
          <p:nvPr/>
        </p:nvPicPr>
        <p:blipFill>
          <a:blip r:embed="rId2"/>
          <a:stretch>
            <a:fillRect/>
          </a:stretch>
        </p:blipFill>
        <p:spPr>
          <a:xfrm>
            <a:off x="21606" y="510861"/>
            <a:ext cx="12192000" cy="5762050"/>
          </a:xfrm>
          <a:prstGeom prst="rect">
            <a:avLst/>
          </a:prstGeom>
        </p:spPr>
      </p:pic>
      <p:sp>
        <p:nvSpPr>
          <p:cNvPr id="6" name="Rectangle 5">
            <a:extLst>
              <a:ext uri="{FF2B5EF4-FFF2-40B4-BE49-F238E27FC236}">
                <a16:creationId xmlns:a16="http://schemas.microsoft.com/office/drawing/2014/main" id="{BE87AFBE-07D5-4279-A6E0-28D6E4129F1D}"/>
              </a:ext>
            </a:extLst>
          </p:cNvPr>
          <p:cNvSpPr/>
          <p:nvPr/>
        </p:nvSpPr>
        <p:spPr>
          <a:xfrm>
            <a:off x="556846" y="0"/>
            <a:ext cx="410308" cy="844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9">
            <a:extLst>
              <a:ext uri="{FF2B5EF4-FFF2-40B4-BE49-F238E27FC236}">
                <a16:creationId xmlns:a16="http://schemas.microsoft.com/office/drawing/2014/main" id="{00029C3D-CFB8-4BDA-935D-3FD2DD2D2CF3}"/>
              </a:ext>
            </a:extLst>
          </p:cNvPr>
          <p:cNvSpPr/>
          <p:nvPr/>
        </p:nvSpPr>
        <p:spPr>
          <a:xfrm>
            <a:off x="-32594" y="1"/>
            <a:ext cx="478656" cy="6876526"/>
          </a:xfrm>
          <a:custGeom>
            <a:avLst/>
            <a:gdLst>
              <a:gd name="connsiteX0" fmla="*/ 0 w 3102964"/>
              <a:gd name="connsiteY0" fmla="*/ 6726625 h 6726625"/>
              <a:gd name="connsiteX1" fmla="*/ 1551482 w 3102964"/>
              <a:gd name="connsiteY1" fmla="*/ 0 h 6726625"/>
              <a:gd name="connsiteX2" fmla="*/ 3102964 w 3102964"/>
              <a:gd name="connsiteY2" fmla="*/ 6726625 h 6726625"/>
              <a:gd name="connsiteX3" fmla="*/ 0 w 3102964"/>
              <a:gd name="connsiteY3" fmla="*/ 6726625 h 6726625"/>
              <a:gd name="connsiteX0" fmla="*/ 0 w 3102964"/>
              <a:gd name="connsiteY0" fmla="*/ 6801575 h 6801575"/>
              <a:gd name="connsiteX1" fmla="*/ 7495 w 3102964"/>
              <a:gd name="connsiteY1" fmla="*/ 0 h 6801575"/>
              <a:gd name="connsiteX2" fmla="*/ 3102964 w 3102964"/>
              <a:gd name="connsiteY2" fmla="*/ 6801575 h 6801575"/>
              <a:gd name="connsiteX3" fmla="*/ 0 w 3102964"/>
              <a:gd name="connsiteY3" fmla="*/ 6801575 h 6801575"/>
              <a:gd name="connsiteX0" fmla="*/ 7828 w 3095802"/>
              <a:gd name="connsiteY0" fmla="*/ 6861536 h 6861536"/>
              <a:gd name="connsiteX1" fmla="*/ 333 w 3095802"/>
              <a:gd name="connsiteY1" fmla="*/ 0 h 6861536"/>
              <a:gd name="connsiteX2" fmla="*/ 3095802 w 3095802"/>
              <a:gd name="connsiteY2" fmla="*/ 6801575 h 6861536"/>
              <a:gd name="connsiteX3" fmla="*/ 7828 w 3095802"/>
              <a:gd name="connsiteY3" fmla="*/ 6861536 h 6861536"/>
              <a:gd name="connsiteX0" fmla="*/ 7828 w 3155762"/>
              <a:gd name="connsiteY0" fmla="*/ 6861536 h 6876526"/>
              <a:gd name="connsiteX1" fmla="*/ 333 w 3155762"/>
              <a:gd name="connsiteY1" fmla="*/ 0 h 6876526"/>
              <a:gd name="connsiteX2" fmla="*/ 3155762 w 3155762"/>
              <a:gd name="connsiteY2" fmla="*/ 6876526 h 6876526"/>
              <a:gd name="connsiteX3" fmla="*/ 7828 w 3155762"/>
              <a:gd name="connsiteY3" fmla="*/ 6861536 h 6876526"/>
            </a:gdLst>
            <a:ahLst/>
            <a:cxnLst>
              <a:cxn ang="0">
                <a:pos x="connsiteX0" y="connsiteY0"/>
              </a:cxn>
              <a:cxn ang="0">
                <a:pos x="connsiteX1" y="connsiteY1"/>
              </a:cxn>
              <a:cxn ang="0">
                <a:pos x="connsiteX2" y="connsiteY2"/>
              </a:cxn>
              <a:cxn ang="0">
                <a:pos x="connsiteX3" y="connsiteY3"/>
              </a:cxn>
            </a:cxnLst>
            <a:rect l="l" t="t" r="r" b="b"/>
            <a:pathLst>
              <a:path w="3155762" h="6876526">
                <a:moveTo>
                  <a:pt x="7828" y="6861536"/>
                </a:moveTo>
                <a:cubicBezTo>
                  <a:pt x="10326" y="4594344"/>
                  <a:pt x="-2165" y="2267192"/>
                  <a:pt x="333" y="0"/>
                </a:cubicBezTo>
                <a:lnTo>
                  <a:pt x="3155762" y="6876526"/>
                </a:lnTo>
                <a:lnTo>
                  <a:pt x="7828" y="6861536"/>
                </a:lnTo>
                <a:close/>
              </a:path>
            </a:pathLst>
          </a:custGeom>
          <a:solidFill>
            <a:srgbClr val="FF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F7E2515A-FEB8-42FB-A5A6-70F74AD8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0301" y="6081336"/>
            <a:ext cx="1298468" cy="612072"/>
          </a:xfrm>
          <a:prstGeom prst="rect">
            <a:avLst/>
          </a:prstGeom>
        </p:spPr>
      </p:pic>
      <p:sp>
        <p:nvSpPr>
          <p:cNvPr id="9" name="TextBox 8">
            <a:extLst>
              <a:ext uri="{FF2B5EF4-FFF2-40B4-BE49-F238E27FC236}">
                <a16:creationId xmlns:a16="http://schemas.microsoft.com/office/drawing/2014/main" id="{E8C237DB-4B4F-4F2A-9065-E827D605F4A4}"/>
              </a:ext>
            </a:extLst>
          </p:cNvPr>
          <p:cNvSpPr txBox="1"/>
          <p:nvPr/>
        </p:nvSpPr>
        <p:spPr>
          <a:xfrm>
            <a:off x="111915" y="1005392"/>
            <a:ext cx="7104811" cy="5576976"/>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 survey containing 12 life skills, acceptability and appropriateness of intervention, was administered to 224 IDPs’ in two different camps in FCT, Abuja(</a:t>
            </a:r>
            <a:r>
              <a:rPr lang="en-US" sz="2000" b="1" dirty="0">
                <a:latin typeface="Times New Roman" panose="02020603050405020304" pitchFamily="18" charset="0"/>
                <a:cs typeface="Times New Roman" panose="02020603050405020304" pitchFamily="18" charset="0"/>
              </a:rPr>
              <a:t>99 respondents in </a:t>
            </a:r>
            <a:r>
              <a:rPr lang="en-US" sz="2000" b="1" dirty="0" err="1">
                <a:latin typeface="Times New Roman" panose="02020603050405020304" pitchFamily="18" charset="0"/>
                <a:cs typeface="Times New Roman" panose="02020603050405020304" pitchFamily="18" charset="0"/>
              </a:rPr>
              <a:t>Duur</a:t>
            </a:r>
            <a:r>
              <a:rPr lang="en-US" sz="2000" b="1" dirty="0">
                <a:latin typeface="Times New Roman" panose="02020603050405020304" pitchFamily="18" charset="0"/>
                <a:cs typeface="Times New Roman" panose="02020603050405020304" pitchFamily="18" charset="0"/>
              </a:rPr>
              <a:t> and 125 respondents in </a:t>
            </a:r>
            <a:r>
              <a:rPr lang="en-US" sz="2000" b="1" dirty="0" err="1">
                <a:latin typeface="Times New Roman" panose="02020603050405020304" pitchFamily="18" charset="0"/>
                <a:cs typeface="Times New Roman" panose="02020603050405020304" pitchFamily="18" charset="0"/>
              </a:rPr>
              <a:t>Sawa</a:t>
            </a:r>
            <a:r>
              <a:rPr lang="en-US" sz="2000" dirty="0">
                <a:latin typeface="Times New Roman" panose="02020603050405020304" pitchFamily="18" charset="0"/>
                <a:cs typeface="Times New Roman" panose="02020603050405020304" pitchFamily="18" charset="0"/>
              </a:rPr>
              <a:t>).</a:t>
            </a:r>
          </a:p>
          <a:p>
            <a:pPr marL="571500" indent="-5715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Method of delivery was </a:t>
            </a:r>
            <a:r>
              <a:rPr lang="en-US" sz="2000" b="1" dirty="0">
                <a:latin typeface="Times New Roman" panose="02020603050405020304" pitchFamily="18" charset="0"/>
                <a:cs typeface="Times New Roman" panose="02020603050405020304" pitchFamily="18" charset="0"/>
              </a:rPr>
              <a:t>in-person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mobile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Telegram</a:t>
            </a:r>
            <a:r>
              <a:rPr lang="en-US" sz="2000" dirty="0">
                <a:latin typeface="Times New Roman" panose="02020603050405020304" pitchFamily="18" charset="0"/>
                <a:cs typeface="Times New Roman" panose="02020603050405020304" pitchFamily="18" charset="0"/>
              </a:rPr>
              <a:t> respectively.</a:t>
            </a:r>
          </a:p>
          <a:p>
            <a:pPr marL="571500" indent="-5715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Response were noted and analyzed with </a:t>
            </a:r>
            <a:r>
              <a:rPr lang="en-US" sz="2000" b="1" dirty="0">
                <a:latin typeface="Times New Roman" panose="02020603050405020304" pitchFamily="18" charset="0"/>
                <a:cs typeface="Times New Roman" panose="02020603050405020304" pitchFamily="18" charset="0"/>
              </a:rPr>
              <a:t>python programming language</a:t>
            </a:r>
            <a:r>
              <a:rPr lang="en-US" sz="2000" dirty="0">
                <a:latin typeface="Times New Roman" panose="02020603050405020304" pitchFamily="18" charset="0"/>
                <a:cs typeface="Times New Roman" panose="02020603050405020304" pitchFamily="18" charset="0"/>
              </a:rPr>
              <a:t>.</a:t>
            </a:r>
          </a:p>
          <a:p>
            <a:pPr marL="571500" indent="-5715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12 LSE domains were critically inspected and inferences were drawn.</a:t>
            </a:r>
          </a:p>
          <a:p>
            <a:pPr marL="571500" indent="-5715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Comparison of the delivery modes was carried out using t-test.</a:t>
            </a:r>
          </a:p>
        </p:txBody>
      </p:sp>
      <p:cxnSp>
        <p:nvCxnSpPr>
          <p:cNvPr id="20" name="Straight Connector 19">
            <a:extLst>
              <a:ext uri="{FF2B5EF4-FFF2-40B4-BE49-F238E27FC236}">
                <a16:creationId xmlns:a16="http://schemas.microsoft.com/office/drawing/2014/main" id="{8114CF3B-469B-4D8A-893E-655F2A314282}"/>
              </a:ext>
            </a:extLst>
          </p:cNvPr>
          <p:cNvCxnSpPr>
            <a:cxnSpLocks/>
          </p:cNvCxnSpPr>
          <p:nvPr/>
        </p:nvCxnSpPr>
        <p:spPr>
          <a:xfrm>
            <a:off x="-26503" y="218662"/>
            <a:ext cx="5044901" cy="194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913F2610-B6FE-4870-A4CE-41F4D3381A97}"/>
              </a:ext>
            </a:extLst>
          </p:cNvPr>
          <p:cNvSpPr/>
          <p:nvPr/>
        </p:nvSpPr>
        <p:spPr>
          <a:xfrm>
            <a:off x="5019279" y="95985"/>
            <a:ext cx="2410515" cy="288425"/>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75AE392-32C2-462C-A7DA-D2F4DFFAFC78}"/>
              </a:ext>
            </a:extLst>
          </p:cNvPr>
          <p:cNvSpPr txBox="1"/>
          <p:nvPr/>
        </p:nvSpPr>
        <p:spPr>
          <a:xfrm>
            <a:off x="5018398" y="122656"/>
            <a:ext cx="2410515" cy="230832"/>
          </a:xfrm>
          <a:prstGeom prst="rect">
            <a:avLst/>
          </a:prstGeom>
          <a:noFill/>
        </p:spPr>
        <p:txBody>
          <a:bodyPr wrap="square" rtlCol="0">
            <a:spAutoFit/>
          </a:bodyPr>
          <a:lstStyle/>
          <a:p>
            <a:r>
              <a:rPr lang="en-US" sz="900" b="1" spc="600" dirty="0">
                <a:solidFill>
                  <a:srgbClr val="195C68"/>
                </a:solidFill>
                <a:latin typeface="Times New Roman" panose="02020603050405020304" pitchFamily="18" charset="0"/>
                <a:cs typeface="Times New Roman" panose="02020603050405020304" pitchFamily="18" charset="0"/>
              </a:rPr>
              <a:t>BROOKS</a:t>
            </a:r>
            <a:r>
              <a:rPr lang="en-US" sz="900" spc="600" dirty="0">
                <a:latin typeface="Times New Roman" panose="02020603050405020304" pitchFamily="18" charset="0"/>
                <a:cs typeface="Times New Roman" panose="02020603050405020304" pitchFamily="18" charset="0"/>
              </a:rPr>
              <a:t> </a:t>
            </a:r>
            <a:r>
              <a:rPr lang="en-US" sz="900" spc="600" dirty="0">
                <a:solidFill>
                  <a:srgbClr val="282828"/>
                </a:solidFill>
                <a:latin typeface="Times New Roman" panose="02020603050405020304" pitchFamily="18" charset="0"/>
                <a:cs typeface="Times New Roman" panose="02020603050405020304" pitchFamily="18" charset="0"/>
              </a:rPr>
              <a:t>INSIGHTS</a:t>
            </a:r>
          </a:p>
        </p:txBody>
      </p:sp>
      <p:sp>
        <p:nvSpPr>
          <p:cNvPr id="19" name="Title 1">
            <a:extLst>
              <a:ext uri="{FF2B5EF4-FFF2-40B4-BE49-F238E27FC236}">
                <a16:creationId xmlns:a16="http://schemas.microsoft.com/office/drawing/2014/main" id="{475C1CBF-63FB-4D03-99AE-765FDA59FB61}"/>
              </a:ext>
            </a:extLst>
          </p:cNvPr>
          <p:cNvSpPr txBox="1">
            <a:spLocks/>
          </p:cNvSpPr>
          <p:nvPr/>
        </p:nvSpPr>
        <p:spPr>
          <a:xfrm>
            <a:off x="119142" y="478302"/>
            <a:ext cx="11963591" cy="4933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pPr>
            <a:r>
              <a:rPr lang="en-US" sz="2000" b="1" dirty="0">
                <a:latin typeface="Times New Roman" panose="02020603050405020304" pitchFamily="18" charset="0"/>
                <a:cs typeface="Times New Roman" panose="02020603050405020304" pitchFamily="18" charset="0"/>
              </a:rPr>
              <a:t>APPROACH</a:t>
            </a:r>
          </a:p>
        </p:txBody>
      </p:sp>
      <p:pic>
        <p:nvPicPr>
          <p:cNvPr id="11" name="Picture 10">
            <a:extLst>
              <a:ext uri="{FF2B5EF4-FFF2-40B4-BE49-F238E27FC236}">
                <a16:creationId xmlns:a16="http://schemas.microsoft.com/office/drawing/2014/main" id="{C832A9E6-C50D-4E8E-8181-F490C5907C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893" y="1582043"/>
            <a:ext cx="4818875" cy="2840010"/>
          </a:xfrm>
          <a:prstGeom prst="rect">
            <a:avLst/>
          </a:prstGeom>
        </p:spPr>
      </p:pic>
      <p:sp>
        <p:nvSpPr>
          <p:cNvPr id="16" name="TextBox 15">
            <a:extLst>
              <a:ext uri="{FF2B5EF4-FFF2-40B4-BE49-F238E27FC236}">
                <a16:creationId xmlns:a16="http://schemas.microsoft.com/office/drawing/2014/main" id="{59E5A9F1-3663-4207-8912-59AADDFDA681}"/>
              </a:ext>
            </a:extLst>
          </p:cNvPr>
          <p:cNvSpPr txBox="1"/>
          <p:nvPr/>
        </p:nvSpPr>
        <p:spPr>
          <a:xfrm>
            <a:off x="8498359" y="4356592"/>
            <a:ext cx="2356735" cy="295530"/>
          </a:xfrm>
          <a:prstGeom prst="rect">
            <a:avLst/>
          </a:prstGeom>
          <a:noFill/>
        </p:spPr>
        <p:txBody>
          <a:bodyPr wrap="none" rtlCol="0">
            <a:spAutoFit/>
          </a:bodyPr>
          <a:lstStyle/>
          <a:p>
            <a:pPr>
              <a:lnSpc>
                <a:spcPct val="150000"/>
              </a:lnSpc>
            </a:pPr>
            <a:r>
              <a:rPr lang="en-US" sz="1000" dirty="0">
                <a:latin typeface="Times New Roman" panose="02020603050405020304" pitchFamily="18" charset="0"/>
                <a:cs typeface="Times New Roman" panose="02020603050405020304" pitchFamily="18" charset="0"/>
              </a:rPr>
              <a:t>Fig2: Approach to Reporting LIID Project</a:t>
            </a:r>
          </a:p>
        </p:txBody>
      </p:sp>
    </p:spTree>
    <p:extLst>
      <p:ext uri="{BB962C8B-B14F-4D97-AF65-F5344CB8AC3E}">
        <p14:creationId xmlns:p14="http://schemas.microsoft.com/office/powerpoint/2010/main" val="268476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B981E0F-DEFC-4DA6-A703-A3477F8F9CBB}"/>
              </a:ext>
            </a:extLst>
          </p:cNvPr>
          <p:cNvPicPr>
            <a:picLocks noChangeAspect="1"/>
          </p:cNvPicPr>
          <p:nvPr/>
        </p:nvPicPr>
        <p:blipFill>
          <a:blip r:embed="rId2"/>
          <a:stretch>
            <a:fillRect/>
          </a:stretch>
        </p:blipFill>
        <p:spPr>
          <a:xfrm>
            <a:off x="21606" y="510861"/>
            <a:ext cx="12192000" cy="5762050"/>
          </a:xfrm>
          <a:prstGeom prst="rect">
            <a:avLst/>
          </a:prstGeom>
        </p:spPr>
      </p:pic>
      <p:sp>
        <p:nvSpPr>
          <p:cNvPr id="6" name="Rectangle 5">
            <a:extLst>
              <a:ext uri="{FF2B5EF4-FFF2-40B4-BE49-F238E27FC236}">
                <a16:creationId xmlns:a16="http://schemas.microsoft.com/office/drawing/2014/main" id="{BE87AFBE-07D5-4279-A6E0-28D6E4129F1D}"/>
              </a:ext>
            </a:extLst>
          </p:cNvPr>
          <p:cNvSpPr/>
          <p:nvPr/>
        </p:nvSpPr>
        <p:spPr>
          <a:xfrm>
            <a:off x="556846" y="0"/>
            <a:ext cx="410308" cy="844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9">
            <a:extLst>
              <a:ext uri="{FF2B5EF4-FFF2-40B4-BE49-F238E27FC236}">
                <a16:creationId xmlns:a16="http://schemas.microsoft.com/office/drawing/2014/main" id="{00029C3D-CFB8-4BDA-935D-3FD2DD2D2CF3}"/>
              </a:ext>
            </a:extLst>
          </p:cNvPr>
          <p:cNvSpPr/>
          <p:nvPr/>
        </p:nvSpPr>
        <p:spPr>
          <a:xfrm>
            <a:off x="-32594" y="1"/>
            <a:ext cx="478656" cy="6876526"/>
          </a:xfrm>
          <a:custGeom>
            <a:avLst/>
            <a:gdLst>
              <a:gd name="connsiteX0" fmla="*/ 0 w 3102964"/>
              <a:gd name="connsiteY0" fmla="*/ 6726625 h 6726625"/>
              <a:gd name="connsiteX1" fmla="*/ 1551482 w 3102964"/>
              <a:gd name="connsiteY1" fmla="*/ 0 h 6726625"/>
              <a:gd name="connsiteX2" fmla="*/ 3102964 w 3102964"/>
              <a:gd name="connsiteY2" fmla="*/ 6726625 h 6726625"/>
              <a:gd name="connsiteX3" fmla="*/ 0 w 3102964"/>
              <a:gd name="connsiteY3" fmla="*/ 6726625 h 6726625"/>
              <a:gd name="connsiteX0" fmla="*/ 0 w 3102964"/>
              <a:gd name="connsiteY0" fmla="*/ 6801575 h 6801575"/>
              <a:gd name="connsiteX1" fmla="*/ 7495 w 3102964"/>
              <a:gd name="connsiteY1" fmla="*/ 0 h 6801575"/>
              <a:gd name="connsiteX2" fmla="*/ 3102964 w 3102964"/>
              <a:gd name="connsiteY2" fmla="*/ 6801575 h 6801575"/>
              <a:gd name="connsiteX3" fmla="*/ 0 w 3102964"/>
              <a:gd name="connsiteY3" fmla="*/ 6801575 h 6801575"/>
              <a:gd name="connsiteX0" fmla="*/ 7828 w 3095802"/>
              <a:gd name="connsiteY0" fmla="*/ 6861536 h 6861536"/>
              <a:gd name="connsiteX1" fmla="*/ 333 w 3095802"/>
              <a:gd name="connsiteY1" fmla="*/ 0 h 6861536"/>
              <a:gd name="connsiteX2" fmla="*/ 3095802 w 3095802"/>
              <a:gd name="connsiteY2" fmla="*/ 6801575 h 6861536"/>
              <a:gd name="connsiteX3" fmla="*/ 7828 w 3095802"/>
              <a:gd name="connsiteY3" fmla="*/ 6861536 h 6861536"/>
              <a:gd name="connsiteX0" fmla="*/ 7828 w 3155762"/>
              <a:gd name="connsiteY0" fmla="*/ 6861536 h 6876526"/>
              <a:gd name="connsiteX1" fmla="*/ 333 w 3155762"/>
              <a:gd name="connsiteY1" fmla="*/ 0 h 6876526"/>
              <a:gd name="connsiteX2" fmla="*/ 3155762 w 3155762"/>
              <a:gd name="connsiteY2" fmla="*/ 6876526 h 6876526"/>
              <a:gd name="connsiteX3" fmla="*/ 7828 w 3155762"/>
              <a:gd name="connsiteY3" fmla="*/ 6861536 h 6876526"/>
            </a:gdLst>
            <a:ahLst/>
            <a:cxnLst>
              <a:cxn ang="0">
                <a:pos x="connsiteX0" y="connsiteY0"/>
              </a:cxn>
              <a:cxn ang="0">
                <a:pos x="connsiteX1" y="connsiteY1"/>
              </a:cxn>
              <a:cxn ang="0">
                <a:pos x="connsiteX2" y="connsiteY2"/>
              </a:cxn>
              <a:cxn ang="0">
                <a:pos x="connsiteX3" y="connsiteY3"/>
              </a:cxn>
            </a:cxnLst>
            <a:rect l="l" t="t" r="r" b="b"/>
            <a:pathLst>
              <a:path w="3155762" h="6876526">
                <a:moveTo>
                  <a:pt x="7828" y="6861536"/>
                </a:moveTo>
                <a:cubicBezTo>
                  <a:pt x="10326" y="4594344"/>
                  <a:pt x="-2165" y="2267192"/>
                  <a:pt x="333" y="0"/>
                </a:cubicBezTo>
                <a:lnTo>
                  <a:pt x="3155762" y="6876526"/>
                </a:lnTo>
                <a:lnTo>
                  <a:pt x="7828" y="6861536"/>
                </a:lnTo>
                <a:close/>
              </a:path>
            </a:pathLst>
          </a:custGeom>
          <a:solidFill>
            <a:srgbClr val="FF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F7E2515A-FEB8-42FB-A5A6-70F74AD8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0301" y="6081336"/>
            <a:ext cx="1298468" cy="612072"/>
          </a:xfrm>
          <a:prstGeom prst="rect">
            <a:avLst/>
          </a:prstGeom>
        </p:spPr>
      </p:pic>
      <p:cxnSp>
        <p:nvCxnSpPr>
          <p:cNvPr id="20" name="Straight Connector 19">
            <a:extLst>
              <a:ext uri="{FF2B5EF4-FFF2-40B4-BE49-F238E27FC236}">
                <a16:creationId xmlns:a16="http://schemas.microsoft.com/office/drawing/2014/main" id="{8114CF3B-469B-4D8A-893E-655F2A314282}"/>
              </a:ext>
            </a:extLst>
          </p:cNvPr>
          <p:cNvCxnSpPr>
            <a:cxnSpLocks/>
          </p:cNvCxnSpPr>
          <p:nvPr/>
        </p:nvCxnSpPr>
        <p:spPr>
          <a:xfrm>
            <a:off x="-26503" y="218662"/>
            <a:ext cx="5044901" cy="194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913F2610-B6FE-4870-A4CE-41F4D3381A97}"/>
              </a:ext>
            </a:extLst>
          </p:cNvPr>
          <p:cNvSpPr/>
          <p:nvPr/>
        </p:nvSpPr>
        <p:spPr>
          <a:xfrm>
            <a:off x="5019279" y="95985"/>
            <a:ext cx="2410515" cy="288425"/>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75AE392-32C2-462C-A7DA-D2F4DFFAFC78}"/>
              </a:ext>
            </a:extLst>
          </p:cNvPr>
          <p:cNvSpPr txBox="1"/>
          <p:nvPr/>
        </p:nvSpPr>
        <p:spPr>
          <a:xfrm>
            <a:off x="5018398" y="122656"/>
            <a:ext cx="2410515" cy="230832"/>
          </a:xfrm>
          <a:prstGeom prst="rect">
            <a:avLst/>
          </a:prstGeom>
          <a:noFill/>
        </p:spPr>
        <p:txBody>
          <a:bodyPr wrap="square" rtlCol="0">
            <a:spAutoFit/>
          </a:bodyPr>
          <a:lstStyle/>
          <a:p>
            <a:r>
              <a:rPr lang="en-US" sz="900" b="1" spc="600" dirty="0">
                <a:solidFill>
                  <a:srgbClr val="195C68"/>
                </a:solidFill>
                <a:latin typeface="Times New Roman" panose="02020603050405020304" pitchFamily="18" charset="0"/>
                <a:cs typeface="Times New Roman" panose="02020603050405020304" pitchFamily="18" charset="0"/>
              </a:rPr>
              <a:t>BROOKS</a:t>
            </a:r>
            <a:r>
              <a:rPr lang="en-US" sz="900" spc="600" dirty="0">
                <a:latin typeface="Times New Roman" panose="02020603050405020304" pitchFamily="18" charset="0"/>
                <a:cs typeface="Times New Roman" panose="02020603050405020304" pitchFamily="18" charset="0"/>
              </a:rPr>
              <a:t> </a:t>
            </a:r>
            <a:r>
              <a:rPr lang="en-US" sz="900" spc="600" dirty="0">
                <a:solidFill>
                  <a:srgbClr val="282828"/>
                </a:solidFill>
                <a:latin typeface="Times New Roman" panose="02020603050405020304" pitchFamily="18" charset="0"/>
                <a:cs typeface="Times New Roman" panose="02020603050405020304" pitchFamily="18" charset="0"/>
              </a:rPr>
              <a:t>INSIGHTS</a:t>
            </a:r>
          </a:p>
        </p:txBody>
      </p:sp>
      <p:sp>
        <p:nvSpPr>
          <p:cNvPr id="19" name="Title 1">
            <a:extLst>
              <a:ext uri="{FF2B5EF4-FFF2-40B4-BE49-F238E27FC236}">
                <a16:creationId xmlns:a16="http://schemas.microsoft.com/office/drawing/2014/main" id="{475C1CBF-63FB-4D03-99AE-765FDA59FB61}"/>
              </a:ext>
            </a:extLst>
          </p:cNvPr>
          <p:cNvSpPr txBox="1">
            <a:spLocks/>
          </p:cNvSpPr>
          <p:nvPr/>
        </p:nvSpPr>
        <p:spPr>
          <a:xfrm>
            <a:off x="119142" y="365085"/>
            <a:ext cx="11963591" cy="4053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200" b="1" dirty="0">
                <a:latin typeface="Times New Roman" panose="02020603050405020304" pitchFamily="18" charset="0"/>
                <a:cs typeface="Times New Roman" panose="02020603050405020304" pitchFamily="18" charset="0"/>
              </a:rPr>
              <a:t>RESULTS</a:t>
            </a:r>
          </a:p>
        </p:txBody>
      </p:sp>
      <p:sp>
        <p:nvSpPr>
          <p:cNvPr id="15" name="Title 1">
            <a:extLst>
              <a:ext uri="{FF2B5EF4-FFF2-40B4-BE49-F238E27FC236}">
                <a16:creationId xmlns:a16="http://schemas.microsoft.com/office/drawing/2014/main" id="{139E3212-352C-404D-A403-048964889B8B}"/>
              </a:ext>
            </a:extLst>
          </p:cNvPr>
          <p:cNvSpPr txBox="1">
            <a:spLocks/>
          </p:cNvSpPr>
          <p:nvPr/>
        </p:nvSpPr>
        <p:spPr>
          <a:xfrm>
            <a:off x="109267" y="770205"/>
            <a:ext cx="11963591" cy="36835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Individual Domain Scoring</a:t>
            </a:r>
          </a:p>
        </p:txBody>
      </p:sp>
      <p:sp>
        <p:nvSpPr>
          <p:cNvPr id="17" name="TextBox 16">
            <a:extLst>
              <a:ext uri="{FF2B5EF4-FFF2-40B4-BE49-F238E27FC236}">
                <a16:creationId xmlns:a16="http://schemas.microsoft.com/office/drawing/2014/main" id="{FDA23802-BCB5-41B1-90FF-9166D5DD4ED8}"/>
              </a:ext>
            </a:extLst>
          </p:cNvPr>
          <p:cNvSpPr txBox="1"/>
          <p:nvPr/>
        </p:nvSpPr>
        <p:spPr>
          <a:xfrm>
            <a:off x="111916" y="1133246"/>
            <a:ext cx="5046432" cy="557697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 scoring range of (1.00-2.00=low, 2.01-3.00=moderate, 3.01-4.00=high and 4.01-5.00=Very high) was adopted for measuring respondents self efficacy.</a:t>
            </a:r>
          </a:p>
          <a:p>
            <a:pPr marL="342900" indent="-342900" algn="just">
              <a:lnSpc>
                <a:spcPct val="150000"/>
              </a:lnSpc>
              <a:buFont typeface="Wingdings" panose="05000000000000000000" pitchFamily="2" charset="2"/>
              <a:buChar char="ü"/>
            </a:pPr>
            <a:r>
              <a:rPr lang="en-US" sz="2000" dirty="0" err="1">
                <a:latin typeface="Times New Roman" panose="02020603050405020304" pitchFamily="18" charset="0"/>
                <a:cs typeface="Times New Roman" panose="02020603050405020304" pitchFamily="18" charset="0"/>
              </a:rPr>
              <a:t>Sawa</a:t>
            </a:r>
            <a:r>
              <a:rPr lang="en-US" sz="2000" dirty="0">
                <a:latin typeface="Times New Roman" panose="02020603050405020304" pitchFamily="18" charset="0"/>
                <a:cs typeface="Times New Roman" panose="02020603050405020304" pitchFamily="18" charset="0"/>
              </a:rPr>
              <a:t> camp (mobile delivery via Telegram) has higher population with low and moderate self efficacy scores in the 12 skills domain compared to </a:t>
            </a:r>
            <a:r>
              <a:rPr lang="en-US" sz="2000" dirty="0" err="1">
                <a:latin typeface="Times New Roman" panose="02020603050405020304" pitchFamily="18" charset="0"/>
                <a:cs typeface="Times New Roman" panose="02020603050405020304" pitchFamily="18" charset="0"/>
              </a:rPr>
              <a:t>Duur</a:t>
            </a:r>
            <a:r>
              <a:rPr lang="en-US" sz="2000" dirty="0">
                <a:latin typeface="Times New Roman" panose="02020603050405020304" pitchFamily="18" charset="0"/>
                <a:cs typeface="Times New Roman" panose="02020603050405020304" pitchFamily="18" charset="0"/>
              </a:rPr>
              <a:t> camp. (Fig.3,4,6)</a:t>
            </a:r>
          </a:p>
          <a:p>
            <a:pPr marL="342900"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Problem solving, Resilience, Dealing with adversities exhibit a high population in the low and moderate score range at </a:t>
            </a:r>
            <a:r>
              <a:rPr lang="en-US" sz="2000" dirty="0" err="1">
                <a:latin typeface="Times New Roman" panose="02020603050405020304" pitchFamily="18" charset="0"/>
                <a:cs typeface="Times New Roman" panose="02020603050405020304" pitchFamily="18" charset="0"/>
              </a:rPr>
              <a:t>Sawa</a:t>
            </a:r>
            <a:r>
              <a:rPr lang="en-US" sz="2000" dirty="0">
                <a:latin typeface="Times New Roman" panose="02020603050405020304" pitchFamily="18" charset="0"/>
                <a:cs typeface="Times New Roman" panose="02020603050405020304" pitchFamily="18" charset="0"/>
              </a:rPr>
              <a:t> camp. (Fig.3)</a:t>
            </a:r>
          </a:p>
        </p:txBody>
      </p:sp>
      <p:pic>
        <p:nvPicPr>
          <p:cNvPr id="34" name="Picture 33">
            <a:extLst>
              <a:ext uri="{FF2B5EF4-FFF2-40B4-BE49-F238E27FC236}">
                <a16:creationId xmlns:a16="http://schemas.microsoft.com/office/drawing/2014/main" id="{E85BF6B5-8DCB-467A-A008-DC0232E66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4563" y="465771"/>
            <a:ext cx="6180591" cy="3531767"/>
          </a:xfrm>
          <a:prstGeom prst="rect">
            <a:avLst/>
          </a:prstGeom>
        </p:spPr>
      </p:pic>
      <p:pic>
        <p:nvPicPr>
          <p:cNvPr id="36" name="Picture 35">
            <a:extLst>
              <a:ext uri="{FF2B5EF4-FFF2-40B4-BE49-F238E27FC236}">
                <a16:creationId xmlns:a16="http://schemas.microsoft.com/office/drawing/2014/main" id="{F14D2DF9-903E-4013-8302-188599611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5814" y="4173571"/>
            <a:ext cx="2934847" cy="2172875"/>
          </a:xfrm>
          <a:prstGeom prst="rect">
            <a:avLst/>
          </a:prstGeom>
        </p:spPr>
      </p:pic>
      <p:sp>
        <p:nvSpPr>
          <p:cNvPr id="39" name="TextBox 38">
            <a:extLst>
              <a:ext uri="{FF2B5EF4-FFF2-40B4-BE49-F238E27FC236}">
                <a16:creationId xmlns:a16="http://schemas.microsoft.com/office/drawing/2014/main" id="{30A18146-6647-4E53-9786-69F6CEA3F609}"/>
              </a:ext>
            </a:extLst>
          </p:cNvPr>
          <p:cNvSpPr txBox="1"/>
          <p:nvPr/>
        </p:nvSpPr>
        <p:spPr>
          <a:xfrm>
            <a:off x="5704684" y="3862011"/>
            <a:ext cx="3256020"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Fig 3: Domain score distribution in </a:t>
            </a:r>
            <a:r>
              <a:rPr lang="en-US" sz="1000" dirty="0" err="1">
                <a:latin typeface="Times New Roman" panose="02020603050405020304" pitchFamily="18" charset="0"/>
                <a:cs typeface="Times New Roman" panose="02020603050405020304" pitchFamily="18" charset="0"/>
              </a:rPr>
              <a:t>Sawa</a:t>
            </a:r>
            <a:r>
              <a:rPr lang="en-US" sz="1000" dirty="0">
                <a:latin typeface="Times New Roman" panose="02020603050405020304" pitchFamily="18" charset="0"/>
                <a:cs typeface="Times New Roman" panose="02020603050405020304" pitchFamily="18" charset="0"/>
              </a:rPr>
              <a:t> camp ( Telegram)</a:t>
            </a:r>
          </a:p>
        </p:txBody>
      </p:sp>
      <p:sp>
        <p:nvSpPr>
          <p:cNvPr id="41" name="TextBox 40">
            <a:extLst>
              <a:ext uri="{FF2B5EF4-FFF2-40B4-BE49-F238E27FC236}">
                <a16:creationId xmlns:a16="http://schemas.microsoft.com/office/drawing/2014/main" id="{1A0FF1E8-9E3C-4940-B66D-EFFF9BD605AB}"/>
              </a:ext>
            </a:extLst>
          </p:cNvPr>
          <p:cNvSpPr txBox="1"/>
          <p:nvPr/>
        </p:nvSpPr>
        <p:spPr>
          <a:xfrm>
            <a:off x="5685683" y="6350841"/>
            <a:ext cx="3676006"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Fig 4: Python code snippet for Domain score category (</a:t>
            </a:r>
            <a:r>
              <a:rPr lang="en-US" sz="1000" dirty="0" err="1">
                <a:latin typeface="Times New Roman" panose="02020603050405020304" pitchFamily="18" charset="0"/>
                <a:cs typeface="Times New Roman" panose="02020603050405020304" pitchFamily="18" charset="0"/>
              </a:rPr>
              <a:t>Sawa</a:t>
            </a:r>
            <a:r>
              <a:rPr lang="en-US" sz="1000" dirty="0">
                <a:latin typeface="Times New Roman" panose="02020603050405020304" pitchFamily="18" charset="0"/>
                <a:cs typeface="Times New Roman" panose="02020603050405020304" pitchFamily="18" charset="0"/>
              </a:rPr>
              <a:t> camp)</a:t>
            </a:r>
          </a:p>
        </p:txBody>
      </p:sp>
    </p:spTree>
    <p:extLst>
      <p:ext uri="{BB962C8B-B14F-4D97-AF65-F5344CB8AC3E}">
        <p14:creationId xmlns:p14="http://schemas.microsoft.com/office/powerpoint/2010/main" val="357099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B981E0F-DEFC-4DA6-A703-A3477F8F9CBB}"/>
              </a:ext>
            </a:extLst>
          </p:cNvPr>
          <p:cNvPicPr>
            <a:picLocks noChangeAspect="1"/>
          </p:cNvPicPr>
          <p:nvPr/>
        </p:nvPicPr>
        <p:blipFill>
          <a:blip r:embed="rId2"/>
          <a:stretch>
            <a:fillRect/>
          </a:stretch>
        </p:blipFill>
        <p:spPr>
          <a:xfrm>
            <a:off x="21606" y="510861"/>
            <a:ext cx="12192000" cy="5762050"/>
          </a:xfrm>
          <a:prstGeom prst="rect">
            <a:avLst/>
          </a:prstGeom>
        </p:spPr>
      </p:pic>
      <p:sp>
        <p:nvSpPr>
          <p:cNvPr id="6" name="Rectangle 5">
            <a:extLst>
              <a:ext uri="{FF2B5EF4-FFF2-40B4-BE49-F238E27FC236}">
                <a16:creationId xmlns:a16="http://schemas.microsoft.com/office/drawing/2014/main" id="{BE87AFBE-07D5-4279-A6E0-28D6E4129F1D}"/>
              </a:ext>
            </a:extLst>
          </p:cNvPr>
          <p:cNvSpPr/>
          <p:nvPr/>
        </p:nvSpPr>
        <p:spPr>
          <a:xfrm>
            <a:off x="556846" y="0"/>
            <a:ext cx="410308" cy="844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9">
            <a:extLst>
              <a:ext uri="{FF2B5EF4-FFF2-40B4-BE49-F238E27FC236}">
                <a16:creationId xmlns:a16="http://schemas.microsoft.com/office/drawing/2014/main" id="{00029C3D-CFB8-4BDA-935D-3FD2DD2D2CF3}"/>
              </a:ext>
            </a:extLst>
          </p:cNvPr>
          <p:cNvSpPr/>
          <p:nvPr/>
        </p:nvSpPr>
        <p:spPr>
          <a:xfrm>
            <a:off x="-32594" y="1"/>
            <a:ext cx="478656" cy="6876526"/>
          </a:xfrm>
          <a:custGeom>
            <a:avLst/>
            <a:gdLst>
              <a:gd name="connsiteX0" fmla="*/ 0 w 3102964"/>
              <a:gd name="connsiteY0" fmla="*/ 6726625 h 6726625"/>
              <a:gd name="connsiteX1" fmla="*/ 1551482 w 3102964"/>
              <a:gd name="connsiteY1" fmla="*/ 0 h 6726625"/>
              <a:gd name="connsiteX2" fmla="*/ 3102964 w 3102964"/>
              <a:gd name="connsiteY2" fmla="*/ 6726625 h 6726625"/>
              <a:gd name="connsiteX3" fmla="*/ 0 w 3102964"/>
              <a:gd name="connsiteY3" fmla="*/ 6726625 h 6726625"/>
              <a:gd name="connsiteX0" fmla="*/ 0 w 3102964"/>
              <a:gd name="connsiteY0" fmla="*/ 6801575 h 6801575"/>
              <a:gd name="connsiteX1" fmla="*/ 7495 w 3102964"/>
              <a:gd name="connsiteY1" fmla="*/ 0 h 6801575"/>
              <a:gd name="connsiteX2" fmla="*/ 3102964 w 3102964"/>
              <a:gd name="connsiteY2" fmla="*/ 6801575 h 6801575"/>
              <a:gd name="connsiteX3" fmla="*/ 0 w 3102964"/>
              <a:gd name="connsiteY3" fmla="*/ 6801575 h 6801575"/>
              <a:gd name="connsiteX0" fmla="*/ 7828 w 3095802"/>
              <a:gd name="connsiteY0" fmla="*/ 6861536 h 6861536"/>
              <a:gd name="connsiteX1" fmla="*/ 333 w 3095802"/>
              <a:gd name="connsiteY1" fmla="*/ 0 h 6861536"/>
              <a:gd name="connsiteX2" fmla="*/ 3095802 w 3095802"/>
              <a:gd name="connsiteY2" fmla="*/ 6801575 h 6861536"/>
              <a:gd name="connsiteX3" fmla="*/ 7828 w 3095802"/>
              <a:gd name="connsiteY3" fmla="*/ 6861536 h 6861536"/>
              <a:gd name="connsiteX0" fmla="*/ 7828 w 3155762"/>
              <a:gd name="connsiteY0" fmla="*/ 6861536 h 6876526"/>
              <a:gd name="connsiteX1" fmla="*/ 333 w 3155762"/>
              <a:gd name="connsiteY1" fmla="*/ 0 h 6876526"/>
              <a:gd name="connsiteX2" fmla="*/ 3155762 w 3155762"/>
              <a:gd name="connsiteY2" fmla="*/ 6876526 h 6876526"/>
              <a:gd name="connsiteX3" fmla="*/ 7828 w 3155762"/>
              <a:gd name="connsiteY3" fmla="*/ 6861536 h 6876526"/>
            </a:gdLst>
            <a:ahLst/>
            <a:cxnLst>
              <a:cxn ang="0">
                <a:pos x="connsiteX0" y="connsiteY0"/>
              </a:cxn>
              <a:cxn ang="0">
                <a:pos x="connsiteX1" y="connsiteY1"/>
              </a:cxn>
              <a:cxn ang="0">
                <a:pos x="connsiteX2" y="connsiteY2"/>
              </a:cxn>
              <a:cxn ang="0">
                <a:pos x="connsiteX3" y="connsiteY3"/>
              </a:cxn>
            </a:cxnLst>
            <a:rect l="l" t="t" r="r" b="b"/>
            <a:pathLst>
              <a:path w="3155762" h="6876526">
                <a:moveTo>
                  <a:pt x="7828" y="6861536"/>
                </a:moveTo>
                <a:cubicBezTo>
                  <a:pt x="10326" y="4594344"/>
                  <a:pt x="-2165" y="2267192"/>
                  <a:pt x="333" y="0"/>
                </a:cubicBezTo>
                <a:lnTo>
                  <a:pt x="3155762" y="6876526"/>
                </a:lnTo>
                <a:lnTo>
                  <a:pt x="7828" y="6861536"/>
                </a:lnTo>
                <a:close/>
              </a:path>
            </a:pathLst>
          </a:custGeom>
          <a:solidFill>
            <a:srgbClr val="FF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Connector 19">
            <a:extLst>
              <a:ext uri="{FF2B5EF4-FFF2-40B4-BE49-F238E27FC236}">
                <a16:creationId xmlns:a16="http://schemas.microsoft.com/office/drawing/2014/main" id="{8114CF3B-469B-4D8A-893E-655F2A314282}"/>
              </a:ext>
            </a:extLst>
          </p:cNvPr>
          <p:cNvCxnSpPr>
            <a:cxnSpLocks/>
          </p:cNvCxnSpPr>
          <p:nvPr/>
        </p:nvCxnSpPr>
        <p:spPr>
          <a:xfrm>
            <a:off x="-26503" y="218662"/>
            <a:ext cx="5044901" cy="194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913F2610-B6FE-4870-A4CE-41F4D3381A97}"/>
              </a:ext>
            </a:extLst>
          </p:cNvPr>
          <p:cNvSpPr/>
          <p:nvPr/>
        </p:nvSpPr>
        <p:spPr>
          <a:xfrm>
            <a:off x="5019279" y="95985"/>
            <a:ext cx="2410515" cy="288425"/>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75AE392-32C2-462C-A7DA-D2F4DFFAFC78}"/>
              </a:ext>
            </a:extLst>
          </p:cNvPr>
          <p:cNvSpPr txBox="1"/>
          <p:nvPr/>
        </p:nvSpPr>
        <p:spPr>
          <a:xfrm>
            <a:off x="5018398" y="122656"/>
            <a:ext cx="2410515" cy="230832"/>
          </a:xfrm>
          <a:prstGeom prst="rect">
            <a:avLst/>
          </a:prstGeom>
          <a:noFill/>
        </p:spPr>
        <p:txBody>
          <a:bodyPr wrap="square" rtlCol="0">
            <a:spAutoFit/>
          </a:bodyPr>
          <a:lstStyle/>
          <a:p>
            <a:r>
              <a:rPr lang="en-US" sz="900" b="1" spc="600" dirty="0">
                <a:solidFill>
                  <a:srgbClr val="195C68"/>
                </a:solidFill>
                <a:latin typeface="Times New Roman" panose="02020603050405020304" pitchFamily="18" charset="0"/>
                <a:cs typeface="Times New Roman" panose="02020603050405020304" pitchFamily="18" charset="0"/>
              </a:rPr>
              <a:t>BROOKS</a:t>
            </a:r>
            <a:r>
              <a:rPr lang="en-US" sz="900" spc="600" dirty="0">
                <a:latin typeface="Times New Roman" panose="02020603050405020304" pitchFamily="18" charset="0"/>
                <a:cs typeface="Times New Roman" panose="02020603050405020304" pitchFamily="18" charset="0"/>
              </a:rPr>
              <a:t> </a:t>
            </a:r>
            <a:r>
              <a:rPr lang="en-US" sz="900" spc="600" dirty="0">
                <a:solidFill>
                  <a:srgbClr val="282828"/>
                </a:solidFill>
                <a:latin typeface="Times New Roman" panose="02020603050405020304" pitchFamily="18" charset="0"/>
                <a:cs typeface="Times New Roman" panose="02020603050405020304" pitchFamily="18" charset="0"/>
              </a:rPr>
              <a:t>INSIGHTS</a:t>
            </a:r>
          </a:p>
        </p:txBody>
      </p:sp>
      <p:sp>
        <p:nvSpPr>
          <p:cNvPr id="19" name="Title 1">
            <a:extLst>
              <a:ext uri="{FF2B5EF4-FFF2-40B4-BE49-F238E27FC236}">
                <a16:creationId xmlns:a16="http://schemas.microsoft.com/office/drawing/2014/main" id="{475C1CBF-63FB-4D03-99AE-765FDA59FB61}"/>
              </a:ext>
            </a:extLst>
          </p:cNvPr>
          <p:cNvSpPr txBox="1">
            <a:spLocks/>
          </p:cNvSpPr>
          <p:nvPr/>
        </p:nvSpPr>
        <p:spPr>
          <a:xfrm>
            <a:off x="119142" y="418011"/>
            <a:ext cx="11963591" cy="5184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500" b="1" spc="300" dirty="0">
                <a:latin typeface="Times New Roman" panose="02020603050405020304" pitchFamily="18" charset="0"/>
                <a:cs typeface="Times New Roman" panose="02020603050405020304" pitchFamily="18" charset="0"/>
              </a:rPr>
              <a:t>RESULTS</a:t>
            </a:r>
          </a:p>
        </p:txBody>
      </p:sp>
      <p:sp>
        <p:nvSpPr>
          <p:cNvPr id="15" name="Title 1">
            <a:extLst>
              <a:ext uri="{FF2B5EF4-FFF2-40B4-BE49-F238E27FC236}">
                <a16:creationId xmlns:a16="http://schemas.microsoft.com/office/drawing/2014/main" id="{139E3212-352C-404D-A403-048964889B8B}"/>
              </a:ext>
            </a:extLst>
          </p:cNvPr>
          <p:cNvSpPr txBox="1">
            <a:spLocks/>
          </p:cNvSpPr>
          <p:nvPr/>
        </p:nvSpPr>
        <p:spPr>
          <a:xfrm>
            <a:off x="125238" y="958823"/>
            <a:ext cx="11963591" cy="5184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500" b="1" dirty="0">
                <a:solidFill>
                  <a:srgbClr val="C00000"/>
                </a:solidFill>
                <a:latin typeface="Times New Roman" panose="02020603050405020304" pitchFamily="18" charset="0"/>
                <a:cs typeface="Times New Roman" panose="02020603050405020304" pitchFamily="18" charset="0"/>
              </a:rPr>
              <a:t>Overall Assessment Scoring</a:t>
            </a:r>
          </a:p>
        </p:txBody>
      </p:sp>
      <p:pic>
        <p:nvPicPr>
          <p:cNvPr id="10" name="Picture 9">
            <a:extLst>
              <a:ext uri="{FF2B5EF4-FFF2-40B4-BE49-F238E27FC236}">
                <a16:creationId xmlns:a16="http://schemas.microsoft.com/office/drawing/2014/main" id="{40B0866C-E4C5-465A-A0F7-205ECD314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151" y="3076549"/>
            <a:ext cx="5601190" cy="3200680"/>
          </a:xfrm>
          <a:prstGeom prst="rect">
            <a:avLst/>
          </a:prstGeom>
        </p:spPr>
      </p:pic>
      <p:pic>
        <p:nvPicPr>
          <p:cNvPr id="18" name="Picture 17">
            <a:extLst>
              <a:ext uri="{FF2B5EF4-FFF2-40B4-BE49-F238E27FC236}">
                <a16:creationId xmlns:a16="http://schemas.microsoft.com/office/drawing/2014/main" id="{9C738232-8E85-4798-A871-81F817154B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8576" y="414960"/>
            <a:ext cx="3961956" cy="2377174"/>
          </a:xfrm>
          <a:prstGeom prst="rect">
            <a:avLst/>
          </a:prstGeom>
        </p:spPr>
      </p:pic>
      <p:sp>
        <p:nvSpPr>
          <p:cNvPr id="23" name="TextBox 22">
            <a:extLst>
              <a:ext uri="{FF2B5EF4-FFF2-40B4-BE49-F238E27FC236}">
                <a16:creationId xmlns:a16="http://schemas.microsoft.com/office/drawing/2014/main" id="{35330826-CAD1-45F7-92C5-9DE24CFD91F2}"/>
              </a:ext>
            </a:extLst>
          </p:cNvPr>
          <p:cNvSpPr txBox="1"/>
          <p:nvPr/>
        </p:nvSpPr>
        <p:spPr>
          <a:xfrm>
            <a:off x="6289428" y="6259975"/>
            <a:ext cx="3212739"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Fig 6: Domain score distribution in </a:t>
            </a:r>
            <a:r>
              <a:rPr lang="en-US" sz="1000" dirty="0" err="1">
                <a:latin typeface="Times New Roman" panose="02020603050405020304" pitchFamily="18" charset="0"/>
                <a:cs typeface="Times New Roman" panose="02020603050405020304" pitchFamily="18" charset="0"/>
              </a:rPr>
              <a:t>Durr</a:t>
            </a:r>
            <a:r>
              <a:rPr lang="en-US" sz="1000" dirty="0">
                <a:latin typeface="Times New Roman" panose="02020603050405020304" pitchFamily="18" charset="0"/>
                <a:cs typeface="Times New Roman" panose="02020603050405020304" pitchFamily="18" charset="0"/>
              </a:rPr>
              <a:t> camp ( in-person)</a:t>
            </a:r>
          </a:p>
        </p:txBody>
      </p:sp>
      <p:pic>
        <p:nvPicPr>
          <p:cNvPr id="13" name="Picture 12">
            <a:extLst>
              <a:ext uri="{FF2B5EF4-FFF2-40B4-BE49-F238E27FC236}">
                <a16:creationId xmlns:a16="http://schemas.microsoft.com/office/drawing/2014/main" id="{F7E2515A-FEB8-42FB-A5A6-70F74AD8D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60301" y="6081336"/>
            <a:ext cx="1298468" cy="612072"/>
          </a:xfrm>
          <a:prstGeom prst="rect">
            <a:avLst/>
          </a:prstGeom>
        </p:spPr>
      </p:pic>
      <p:sp>
        <p:nvSpPr>
          <p:cNvPr id="24" name="TextBox 23">
            <a:extLst>
              <a:ext uri="{FF2B5EF4-FFF2-40B4-BE49-F238E27FC236}">
                <a16:creationId xmlns:a16="http://schemas.microsoft.com/office/drawing/2014/main" id="{E77B8930-9162-400F-B129-44F22B700559}"/>
              </a:ext>
            </a:extLst>
          </p:cNvPr>
          <p:cNvSpPr txBox="1"/>
          <p:nvPr/>
        </p:nvSpPr>
        <p:spPr>
          <a:xfrm>
            <a:off x="6228886" y="2704679"/>
            <a:ext cx="3212739"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Fig 5: Domain score distribution in </a:t>
            </a:r>
            <a:r>
              <a:rPr lang="en-US" sz="1000" dirty="0" err="1">
                <a:latin typeface="Times New Roman" panose="02020603050405020304" pitchFamily="18" charset="0"/>
                <a:cs typeface="Times New Roman" panose="02020603050405020304" pitchFamily="18" charset="0"/>
              </a:rPr>
              <a:t>Durr</a:t>
            </a:r>
            <a:r>
              <a:rPr lang="en-US" sz="1000" dirty="0">
                <a:latin typeface="Times New Roman" panose="02020603050405020304" pitchFamily="18" charset="0"/>
                <a:cs typeface="Times New Roman" panose="02020603050405020304" pitchFamily="18" charset="0"/>
              </a:rPr>
              <a:t> camp ( in-person)</a:t>
            </a:r>
          </a:p>
        </p:txBody>
      </p:sp>
      <p:sp>
        <p:nvSpPr>
          <p:cNvPr id="17" name="TextBox 16">
            <a:extLst>
              <a:ext uri="{FF2B5EF4-FFF2-40B4-BE49-F238E27FC236}">
                <a16:creationId xmlns:a16="http://schemas.microsoft.com/office/drawing/2014/main" id="{FDA23802-BCB5-41B1-90FF-9166D5DD4ED8}"/>
              </a:ext>
            </a:extLst>
          </p:cNvPr>
          <p:cNvSpPr txBox="1"/>
          <p:nvPr/>
        </p:nvSpPr>
        <p:spPr>
          <a:xfrm>
            <a:off x="111916" y="1588173"/>
            <a:ext cx="5781262" cy="465364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Overall assessment excludes low efficacy score across domain, therefore it isn’t effective in inspecting individual domain. (Fig.5)</a:t>
            </a:r>
          </a:p>
          <a:p>
            <a:pPr marL="457200" indent="-4572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85% of domain in the low and moderate self efficacy group have fewer than 5 respondents. (Fig.6)</a:t>
            </a:r>
          </a:p>
          <a:p>
            <a:pPr marL="457200" indent="-4572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National Purpose, National Identity, Dealing with adversities etc. exhibits fairly high population in the low and moderate score range at </a:t>
            </a:r>
            <a:r>
              <a:rPr lang="en-US" sz="2000" dirty="0" err="1">
                <a:latin typeface="Times New Roman" panose="02020603050405020304" pitchFamily="18" charset="0"/>
                <a:cs typeface="Times New Roman" panose="02020603050405020304" pitchFamily="18" charset="0"/>
              </a:rPr>
              <a:t>Duur</a:t>
            </a:r>
            <a:r>
              <a:rPr lang="en-US" sz="2000" dirty="0">
                <a:latin typeface="Times New Roman" panose="02020603050405020304" pitchFamily="18" charset="0"/>
                <a:cs typeface="Times New Roman" panose="02020603050405020304" pitchFamily="18" charset="0"/>
              </a:rPr>
              <a:t> camp. (Fig.6)</a:t>
            </a:r>
          </a:p>
        </p:txBody>
      </p:sp>
    </p:spTree>
    <p:extLst>
      <p:ext uri="{BB962C8B-B14F-4D97-AF65-F5344CB8AC3E}">
        <p14:creationId xmlns:p14="http://schemas.microsoft.com/office/powerpoint/2010/main" val="104655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B981E0F-DEFC-4DA6-A703-A3477F8F9CBB}"/>
              </a:ext>
            </a:extLst>
          </p:cNvPr>
          <p:cNvPicPr>
            <a:picLocks noChangeAspect="1"/>
          </p:cNvPicPr>
          <p:nvPr/>
        </p:nvPicPr>
        <p:blipFill>
          <a:blip r:embed="rId2"/>
          <a:stretch>
            <a:fillRect/>
          </a:stretch>
        </p:blipFill>
        <p:spPr>
          <a:xfrm>
            <a:off x="21606" y="510861"/>
            <a:ext cx="12192000" cy="5762050"/>
          </a:xfrm>
          <a:prstGeom prst="rect">
            <a:avLst/>
          </a:prstGeom>
        </p:spPr>
      </p:pic>
      <p:sp>
        <p:nvSpPr>
          <p:cNvPr id="6" name="Rectangle 5">
            <a:extLst>
              <a:ext uri="{FF2B5EF4-FFF2-40B4-BE49-F238E27FC236}">
                <a16:creationId xmlns:a16="http://schemas.microsoft.com/office/drawing/2014/main" id="{BE87AFBE-07D5-4279-A6E0-28D6E4129F1D}"/>
              </a:ext>
            </a:extLst>
          </p:cNvPr>
          <p:cNvSpPr/>
          <p:nvPr/>
        </p:nvSpPr>
        <p:spPr>
          <a:xfrm>
            <a:off x="556846" y="0"/>
            <a:ext cx="410308" cy="844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9">
            <a:extLst>
              <a:ext uri="{FF2B5EF4-FFF2-40B4-BE49-F238E27FC236}">
                <a16:creationId xmlns:a16="http://schemas.microsoft.com/office/drawing/2014/main" id="{00029C3D-CFB8-4BDA-935D-3FD2DD2D2CF3}"/>
              </a:ext>
            </a:extLst>
          </p:cNvPr>
          <p:cNvSpPr/>
          <p:nvPr/>
        </p:nvSpPr>
        <p:spPr>
          <a:xfrm>
            <a:off x="-32594" y="1"/>
            <a:ext cx="478656" cy="6876526"/>
          </a:xfrm>
          <a:custGeom>
            <a:avLst/>
            <a:gdLst>
              <a:gd name="connsiteX0" fmla="*/ 0 w 3102964"/>
              <a:gd name="connsiteY0" fmla="*/ 6726625 h 6726625"/>
              <a:gd name="connsiteX1" fmla="*/ 1551482 w 3102964"/>
              <a:gd name="connsiteY1" fmla="*/ 0 h 6726625"/>
              <a:gd name="connsiteX2" fmla="*/ 3102964 w 3102964"/>
              <a:gd name="connsiteY2" fmla="*/ 6726625 h 6726625"/>
              <a:gd name="connsiteX3" fmla="*/ 0 w 3102964"/>
              <a:gd name="connsiteY3" fmla="*/ 6726625 h 6726625"/>
              <a:gd name="connsiteX0" fmla="*/ 0 w 3102964"/>
              <a:gd name="connsiteY0" fmla="*/ 6801575 h 6801575"/>
              <a:gd name="connsiteX1" fmla="*/ 7495 w 3102964"/>
              <a:gd name="connsiteY1" fmla="*/ 0 h 6801575"/>
              <a:gd name="connsiteX2" fmla="*/ 3102964 w 3102964"/>
              <a:gd name="connsiteY2" fmla="*/ 6801575 h 6801575"/>
              <a:gd name="connsiteX3" fmla="*/ 0 w 3102964"/>
              <a:gd name="connsiteY3" fmla="*/ 6801575 h 6801575"/>
              <a:gd name="connsiteX0" fmla="*/ 7828 w 3095802"/>
              <a:gd name="connsiteY0" fmla="*/ 6861536 h 6861536"/>
              <a:gd name="connsiteX1" fmla="*/ 333 w 3095802"/>
              <a:gd name="connsiteY1" fmla="*/ 0 h 6861536"/>
              <a:gd name="connsiteX2" fmla="*/ 3095802 w 3095802"/>
              <a:gd name="connsiteY2" fmla="*/ 6801575 h 6861536"/>
              <a:gd name="connsiteX3" fmla="*/ 7828 w 3095802"/>
              <a:gd name="connsiteY3" fmla="*/ 6861536 h 6861536"/>
              <a:gd name="connsiteX0" fmla="*/ 7828 w 3155762"/>
              <a:gd name="connsiteY0" fmla="*/ 6861536 h 6876526"/>
              <a:gd name="connsiteX1" fmla="*/ 333 w 3155762"/>
              <a:gd name="connsiteY1" fmla="*/ 0 h 6876526"/>
              <a:gd name="connsiteX2" fmla="*/ 3155762 w 3155762"/>
              <a:gd name="connsiteY2" fmla="*/ 6876526 h 6876526"/>
              <a:gd name="connsiteX3" fmla="*/ 7828 w 3155762"/>
              <a:gd name="connsiteY3" fmla="*/ 6861536 h 6876526"/>
            </a:gdLst>
            <a:ahLst/>
            <a:cxnLst>
              <a:cxn ang="0">
                <a:pos x="connsiteX0" y="connsiteY0"/>
              </a:cxn>
              <a:cxn ang="0">
                <a:pos x="connsiteX1" y="connsiteY1"/>
              </a:cxn>
              <a:cxn ang="0">
                <a:pos x="connsiteX2" y="connsiteY2"/>
              </a:cxn>
              <a:cxn ang="0">
                <a:pos x="connsiteX3" y="connsiteY3"/>
              </a:cxn>
            </a:cxnLst>
            <a:rect l="l" t="t" r="r" b="b"/>
            <a:pathLst>
              <a:path w="3155762" h="6876526">
                <a:moveTo>
                  <a:pt x="7828" y="6861536"/>
                </a:moveTo>
                <a:cubicBezTo>
                  <a:pt x="10326" y="4594344"/>
                  <a:pt x="-2165" y="2267192"/>
                  <a:pt x="333" y="0"/>
                </a:cubicBezTo>
                <a:lnTo>
                  <a:pt x="3155762" y="6876526"/>
                </a:lnTo>
                <a:lnTo>
                  <a:pt x="7828" y="6861536"/>
                </a:lnTo>
                <a:close/>
              </a:path>
            </a:pathLst>
          </a:custGeom>
          <a:solidFill>
            <a:srgbClr val="FF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Connector 19">
            <a:extLst>
              <a:ext uri="{FF2B5EF4-FFF2-40B4-BE49-F238E27FC236}">
                <a16:creationId xmlns:a16="http://schemas.microsoft.com/office/drawing/2014/main" id="{8114CF3B-469B-4D8A-893E-655F2A314282}"/>
              </a:ext>
            </a:extLst>
          </p:cNvPr>
          <p:cNvCxnSpPr>
            <a:cxnSpLocks/>
          </p:cNvCxnSpPr>
          <p:nvPr/>
        </p:nvCxnSpPr>
        <p:spPr>
          <a:xfrm>
            <a:off x="-26503" y="218662"/>
            <a:ext cx="5044901" cy="194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913F2610-B6FE-4870-A4CE-41F4D3381A97}"/>
              </a:ext>
            </a:extLst>
          </p:cNvPr>
          <p:cNvSpPr/>
          <p:nvPr/>
        </p:nvSpPr>
        <p:spPr>
          <a:xfrm>
            <a:off x="5019279" y="95985"/>
            <a:ext cx="2410515" cy="288425"/>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75AE392-32C2-462C-A7DA-D2F4DFFAFC78}"/>
              </a:ext>
            </a:extLst>
          </p:cNvPr>
          <p:cNvSpPr txBox="1"/>
          <p:nvPr/>
        </p:nvSpPr>
        <p:spPr>
          <a:xfrm>
            <a:off x="5018398" y="122656"/>
            <a:ext cx="2410515" cy="230832"/>
          </a:xfrm>
          <a:prstGeom prst="rect">
            <a:avLst/>
          </a:prstGeom>
          <a:noFill/>
        </p:spPr>
        <p:txBody>
          <a:bodyPr wrap="square" rtlCol="0">
            <a:spAutoFit/>
          </a:bodyPr>
          <a:lstStyle/>
          <a:p>
            <a:r>
              <a:rPr lang="en-US" sz="900" b="1" spc="600" dirty="0">
                <a:solidFill>
                  <a:srgbClr val="195C68"/>
                </a:solidFill>
                <a:latin typeface="Times New Roman" panose="02020603050405020304" pitchFamily="18" charset="0"/>
                <a:cs typeface="Times New Roman" panose="02020603050405020304" pitchFamily="18" charset="0"/>
              </a:rPr>
              <a:t>BROOKS</a:t>
            </a:r>
            <a:r>
              <a:rPr lang="en-US" sz="900" spc="600" dirty="0">
                <a:latin typeface="Times New Roman" panose="02020603050405020304" pitchFamily="18" charset="0"/>
                <a:cs typeface="Times New Roman" panose="02020603050405020304" pitchFamily="18" charset="0"/>
              </a:rPr>
              <a:t> </a:t>
            </a:r>
            <a:r>
              <a:rPr lang="en-US" sz="900" spc="600" dirty="0">
                <a:solidFill>
                  <a:srgbClr val="282828"/>
                </a:solidFill>
                <a:latin typeface="Times New Roman" panose="02020603050405020304" pitchFamily="18" charset="0"/>
                <a:cs typeface="Times New Roman" panose="02020603050405020304" pitchFamily="18" charset="0"/>
              </a:rPr>
              <a:t>INSIGHTS</a:t>
            </a:r>
          </a:p>
        </p:txBody>
      </p:sp>
      <p:sp>
        <p:nvSpPr>
          <p:cNvPr id="19" name="Title 1">
            <a:extLst>
              <a:ext uri="{FF2B5EF4-FFF2-40B4-BE49-F238E27FC236}">
                <a16:creationId xmlns:a16="http://schemas.microsoft.com/office/drawing/2014/main" id="{475C1CBF-63FB-4D03-99AE-765FDA59FB61}"/>
              </a:ext>
            </a:extLst>
          </p:cNvPr>
          <p:cNvSpPr txBox="1">
            <a:spLocks/>
          </p:cNvSpPr>
          <p:nvPr/>
        </p:nvSpPr>
        <p:spPr>
          <a:xfrm>
            <a:off x="119142" y="412385"/>
            <a:ext cx="11963591" cy="3341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b="1" dirty="0">
                <a:latin typeface="Times New Roman" panose="02020603050405020304" pitchFamily="18" charset="0"/>
                <a:cs typeface="Times New Roman" panose="02020603050405020304" pitchFamily="18" charset="0"/>
              </a:rPr>
              <a:t>RESULTS</a:t>
            </a:r>
          </a:p>
        </p:txBody>
      </p:sp>
      <p:sp>
        <p:nvSpPr>
          <p:cNvPr id="15" name="Title 1">
            <a:extLst>
              <a:ext uri="{FF2B5EF4-FFF2-40B4-BE49-F238E27FC236}">
                <a16:creationId xmlns:a16="http://schemas.microsoft.com/office/drawing/2014/main" id="{139E3212-352C-404D-A403-048964889B8B}"/>
              </a:ext>
            </a:extLst>
          </p:cNvPr>
          <p:cNvSpPr txBox="1">
            <a:spLocks/>
          </p:cNvSpPr>
          <p:nvPr/>
        </p:nvSpPr>
        <p:spPr>
          <a:xfrm>
            <a:off x="125238" y="787790"/>
            <a:ext cx="11963591" cy="34184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Acceptability of Intervention (Fig.7)</a:t>
            </a:r>
          </a:p>
        </p:txBody>
      </p:sp>
      <p:sp>
        <p:nvSpPr>
          <p:cNvPr id="17" name="TextBox 16">
            <a:extLst>
              <a:ext uri="{FF2B5EF4-FFF2-40B4-BE49-F238E27FC236}">
                <a16:creationId xmlns:a16="http://schemas.microsoft.com/office/drawing/2014/main" id="{FDA23802-BCB5-41B1-90FF-9166D5DD4ED8}"/>
              </a:ext>
            </a:extLst>
          </p:cNvPr>
          <p:cNvSpPr txBox="1"/>
          <p:nvPr/>
        </p:nvSpPr>
        <p:spPr>
          <a:xfrm>
            <a:off x="111916" y="1172817"/>
            <a:ext cx="5781262" cy="128907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Median score=5.0 (due to abnormal distribution)</a:t>
            </a:r>
          </a:p>
          <a:p>
            <a:pPr marL="457200"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&gt;80% completely agree that LSE initiative is satisfactory.</a:t>
            </a:r>
          </a:p>
        </p:txBody>
      </p:sp>
      <p:pic>
        <p:nvPicPr>
          <p:cNvPr id="13" name="Picture 12">
            <a:extLst>
              <a:ext uri="{FF2B5EF4-FFF2-40B4-BE49-F238E27FC236}">
                <a16:creationId xmlns:a16="http://schemas.microsoft.com/office/drawing/2014/main" id="{F7E2515A-FEB8-42FB-A5A6-70F74AD8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0301" y="6081336"/>
            <a:ext cx="1298468" cy="612072"/>
          </a:xfrm>
          <a:prstGeom prst="rect">
            <a:avLst/>
          </a:prstGeom>
        </p:spPr>
      </p:pic>
      <p:sp>
        <p:nvSpPr>
          <p:cNvPr id="24" name="TextBox 23">
            <a:extLst>
              <a:ext uri="{FF2B5EF4-FFF2-40B4-BE49-F238E27FC236}">
                <a16:creationId xmlns:a16="http://schemas.microsoft.com/office/drawing/2014/main" id="{E77B8930-9162-400F-B129-44F22B700559}"/>
              </a:ext>
            </a:extLst>
          </p:cNvPr>
          <p:cNvSpPr txBox="1"/>
          <p:nvPr/>
        </p:nvSpPr>
        <p:spPr>
          <a:xfrm>
            <a:off x="6228886" y="2704679"/>
            <a:ext cx="4184159" cy="295530"/>
          </a:xfrm>
          <a:prstGeom prst="rect">
            <a:avLst/>
          </a:prstGeom>
          <a:noFill/>
        </p:spPr>
        <p:txBody>
          <a:bodyPr wrap="none" rtlCol="0">
            <a:spAutoFit/>
          </a:bodyPr>
          <a:lstStyle/>
          <a:p>
            <a:pPr>
              <a:lnSpc>
                <a:spcPct val="150000"/>
              </a:lnSpc>
            </a:pPr>
            <a:r>
              <a:rPr lang="en-US" sz="1000" dirty="0">
                <a:latin typeface="Times New Roman" panose="02020603050405020304" pitchFamily="18" charset="0"/>
                <a:cs typeface="Times New Roman" panose="02020603050405020304" pitchFamily="18" charset="0"/>
              </a:rPr>
              <a:t>Fig7: Acceptability of  LSE intervention in </a:t>
            </a:r>
            <a:r>
              <a:rPr lang="en-US" sz="1000" dirty="0" err="1">
                <a:latin typeface="Times New Roman" panose="02020603050405020304" pitchFamily="18" charset="0"/>
                <a:cs typeface="Times New Roman" panose="02020603050405020304" pitchFamily="18" charset="0"/>
              </a:rPr>
              <a:t>Duur</a:t>
            </a:r>
            <a:r>
              <a:rPr lang="en-US" sz="1000" dirty="0">
                <a:latin typeface="Times New Roman" panose="02020603050405020304" pitchFamily="18" charset="0"/>
                <a:cs typeface="Times New Roman" panose="02020603050405020304" pitchFamily="18" charset="0"/>
              </a:rPr>
              <a:t> and </a:t>
            </a:r>
            <a:r>
              <a:rPr lang="en-US" sz="1000" dirty="0" err="1">
                <a:latin typeface="Times New Roman" panose="02020603050405020304" pitchFamily="18" charset="0"/>
                <a:cs typeface="Times New Roman" panose="02020603050405020304" pitchFamily="18" charset="0"/>
              </a:rPr>
              <a:t>Sawa</a:t>
            </a:r>
            <a:r>
              <a:rPr lang="en-US" sz="1000" dirty="0">
                <a:latin typeface="Times New Roman" panose="02020603050405020304" pitchFamily="18" charset="0"/>
                <a:cs typeface="Times New Roman" panose="02020603050405020304" pitchFamily="18" charset="0"/>
              </a:rPr>
              <a:t> camp respectively</a:t>
            </a:r>
          </a:p>
        </p:txBody>
      </p:sp>
      <p:pic>
        <p:nvPicPr>
          <p:cNvPr id="3" name="Picture 2">
            <a:extLst>
              <a:ext uri="{FF2B5EF4-FFF2-40B4-BE49-F238E27FC236}">
                <a16:creationId xmlns:a16="http://schemas.microsoft.com/office/drawing/2014/main" id="{531A6A0A-A84C-460D-9027-D11A0C818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164" y="844062"/>
            <a:ext cx="2996320" cy="1797792"/>
          </a:xfrm>
          <a:prstGeom prst="rect">
            <a:avLst/>
          </a:prstGeom>
        </p:spPr>
      </p:pic>
      <p:pic>
        <p:nvPicPr>
          <p:cNvPr id="5" name="Picture 4">
            <a:extLst>
              <a:ext uri="{FF2B5EF4-FFF2-40B4-BE49-F238E27FC236}">
                <a16:creationId xmlns:a16="http://schemas.microsoft.com/office/drawing/2014/main" id="{14D65404-4D6C-4685-A5FD-0815372D7A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6799" y="844062"/>
            <a:ext cx="2996320" cy="1797792"/>
          </a:xfrm>
          <a:prstGeom prst="rect">
            <a:avLst/>
          </a:prstGeom>
        </p:spPr>
      </p:pic>
      <p:pic>
        <p:nvPicPr>
          <p:cNvPr id="8" name="Picture 7">
            <a:extLst>
              <a:ext uri="{FF2B5EF4-FFF2-40B4-BE49-F238E27FC236}">
                <a16:creationId xmlns:a16="http://schemas.microsoft.com/office/drawing/2014/main" id="{AB887DF6-28D1-4C2F-BFAE-2FFAE1F506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7607" y="3310870"/>
            <a:ext cx="3045660" cy="1827396"/>
          </a:xfrm>
          <a:prstGeom prst="rect">
            <a:avLst/>
          </a:prstGeom>
        </p:spPr>
      </p:pic>
      <p:pic>
        <p:nvPicPr>
          <p:cNvPr id="11" name="Picture 10">
            <a:extLst>
              <a:ext uri="{FF2B5EF4-FFF2-40B4-BE49-F238E27FC236}">
                <a16:creationId xmlns:a16="http://schemas.microsoft.com/office/drawing/2014/main" id="{CCD82478-57E3-4063-9D4A-DE454758E4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7243" y="3408995"/>
            <a:ext cx="2861526" cy="1716916"/>
          </a:xfrm>
          <a:prstGeom prst="rect">
            <a:avLst/>
          </a:prstGeom>
        </p:spPr>
      </p:pic>
      <p:sp>
        <p:nvSpPr>
          <p:cNvPr id="26" name="TextBox 25">
            <a:extLst>
              <a:ext uri="{FF2B5EF4-FFF2-40B4-BE49-F238E27FC236}">
                <a16:creationId xmlns:a16="http://schemas.microsoft.com/office/drawing/2014/main" id="{5FDAE1E0-88DB-4302-93D0-ADFA66CE55B1}"/>
              </a:ext>
            </a:extLst>
          </p:cNvPr>
          <p:cNvSpPr txBox="1"/>
          <p:nvPr/>
        </p:nvSpPr>
        <p:spPr>
          <a:xfrm>
            <a:off x="6303796" y="5214725"/>
            <a:ext cx="4334841" cy="246221"/>
          </a:xfrm>
          <a:prstGeom prst="rect">
            <a:avLst/>
          </a:prstGeom>
          <a:noFill/>
        </p:spPr>
        <p:txBody>
          <a:bodyPr wrap="none" rtlCol="0">
            <a:spAutoFit/>
          </a:bodyPr>
          <a:lstStyle/>
          <a:p>
            <a:r>
              <a:rPr lang="en-US" sz="1000" dirty="0">
                <a:latin typeface="Times New Roman" panose="02020603050405020304" pitchFamily="18" charset="0"/>
                <a:cs typeface="Times New Roman" panose="02020603050405020304" pitchFamily="18" charset="0"/>
              </a:rPr>
              <a:t>Fig8: Appropriateness of  LSE intervention in </a:t>
            </a:r>
            <a:r>
              <a:rPr lang="en-US" sz="1000" dirty="0" err="1">
                <a:latin typeface="Times New Roman" panose="02020603050405020304" pitchFamily="18" charset="0"/>
                <a:cs typeface="Times New Roman" panose="02020603050405020304" pitchFamily="18" charset="0"/>
              </a:rPr>
              <a:t>Duur</a:t>
            </a:r>
            <a:r>
              <a:rPr lang="en-US" sz="1000" dirty="0">
                <a:latin typeface="Times New Roman" panose="02020603050405020304" pitchFamily="18" charset="0"/>
                <a:cs typeface="Times New Roman" panose="02020603050405020304" pitchFamily="18" charset="0"/>
              </a:rPr>
              <a:t> and </a:t>
            </a:r>
            <a:r>
              <a:rPr lang="en-US" sz="1000" dirty="0" err="1">
                <a:latin typeface="Times New Roman" panose="02020603050405020304" pitchFamily="18" charset="0"/>
                <a:cs typeface="Times New Roman" panose="02020603050405020304" pitchFamily="18" charset="0"/>
              </a:rPr>
              <a:t>Sawa</a:t>
            </a:r>
            <a:r>
              <a:rPr lang="en-US" sz="1000" dirty="0">
                <a:latin typeface="Times New Roman" panose="02020603050405020304" pitchFamily="18" charset="0"/>
                <a:cs typeface="Times New Roman" panose="02020603050405020304" pitchFamily="18" charset="0"/>
              </a:rPr>
              <a:t> camp respectively</a:t>
            </a:r>
          </a:p>
        </p:txBody>
      </p:sp>
      <p:sp>
        <p:nvSpPr>
          <p:cNvPr id="27" name="Title 1">
            <a:extLst>
              <a:ext uri="{FF2B5EF4-FFF2-40B4-BE49-F238E27FC236}">
                <a16:creationId xmlns:a16="http://schemas.microsoft.com/office/drawing/2014/main" id="{F68A8DDA-C5AE-4B78-A2FB-A7593C4D4C32}"/>
              </a:ext>
            </a:extLst>
          </p:cNvPr>
          <p:cNvSpPr txBox="1">
            <a:spLocks/>
          </p:cNvSpPr>
          <p:nvPr/>
        </p:nvSpPr>
        <p:spPr>
          <a:xfrm>
            <a:off x="136959" y="4219394"/>
            <a:ext cx="11963591" cy="3934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T- Test between delivery modes</a:t>
            </a:r>
          </a:p>
        </p:txBody>
      </p:sp>
      <p:sp>
        <p:nvSpPr>
          <p:cNvPr id="29" name="TextBox 28">
            <a:extLst>
              <a:ext uri="{FF2B5EF4-FFF2-40B4-BE49-F238E27FC236}">
                <a16:creationId xmlns:a16="http://schemas.microsoft.com/office/drawing/2014/main" id="{42177105-42B1-457B-A9E9-9575EDCA2683}"/>
              </a:ext>
            </a:extLst>
          </p:cNvPr>
          <p:cNvSpPr txBox="1"/>
          <p:nvPr/>
        </p:nvSpPr>
        <p:spPr>
          <a:xfrm>
            <a:off x="177231" y="4561298"/>
            <a:ext cx="5776289" cy="36933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p-value: 0.03</a:t>
            </a:r>
          </a:p>
        </p:txBody>
      </p:sp>
      <p:sp>
        <p:nvSpPr>
          <p:cNvPr id="2" name="TextBox 1">
            <a:extLst>
              <a:ext uri="{FF2B5EF4-FFF2-40B4-BE49-F238E27FC236}">
                <a16:creationId xmlns:a16="http://schemas.microsoft.com/office/drawing/2014/main" id="{6605E531-5693-453E-B4F6-DBA70FD49940}"/>
              </a:ext>
            </a:extLst>
          </p:cNvPr>
          <p:cNvSpPr txBox="1"/>
          <p:nvPr/>
        </p:nvSpPr>
        <p:spPr>
          <a:xfrm>
            <a:off x="6246051" y="5511861"/>
            <a:ext cx="5756446" cy="1023165"/>
          </a:xfrm>
          <a:prstGeom prst="rect">
            <a:avLst/>
          </a:prstGeom>
          <a:noFill/>
        </p:spPr>
        <p:txBody>
          <a:bodyPr wrap="square" rtlCol="0">
            <a:spAutoFit/>
          </a:bodyPr>
          <a:lstStyle/>
          <a:p>
            <a:pPr>
              <a:lnSpc>
                <a:spcPct val="150000"/>
              </a:lnSpc>
            </a:pPr>
            <a:r>
              <a:rPr lang="en-US" sz="1400" dirty="0">
                <a:latin typeface="Times New Roman" panose="02020603050405020304" pitchFamily="18" charset="0"/>
                <a:cs typeface="Times New Roman" panose="02020603050405020304" pitchFamily="18" charset="0"/>
              </a:rPr>
              <a:t>A score range of </a:t>
            </a:r>
            <a:r>
              <a:rPr lang="en-GB" sz="1400" dirty="0">
                <a:latin typeface="Times New Roman" panose="02020603050405020304" pitchFamily="18" charset="0"/>
                <a:cs typeface="Times New Roman" panose="02020603050405020304" pitchFamily="18" charset="0"/>
              </a:rPr>
              <a:t>( 1: Completely disagree, 2: Disagree, 3: Neither agree nor disagree, 4: Agree, 5: Completely agree) was adopted to measure acceptability and appropriateness of LSE intervention</a:t>
            </a:r>
            <a:endParaRPr lang="en-US" sz="1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709F789-C694-4FD7-B342-2A7E50B9A985}"/>
              </a:ext>
            </a:extLst>
          </p:cNvPr>
          <p:cNvSpPr txBox="1"/>
          <p:nvPr/>
        </p:nvSpPr>
        <p:spPr>
          <a:xfrm>
            <a:off x="174886" y="4854371"/>
            <a:ext cx="5776289" cy="170456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Reject the null hypothesis (no difference between the delivery mode)</a:t>
            </a:r>
          </a:p>
          <a:p>
            <a:pPr marL="285750" indent="-28575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With 95% confidence conclude that significant difference exist between in-person and mobile delivery</a:t>
            </a:r>
          </a:p>
        </p:txBody>
      </p:sp>
      <p:sp>
        <p:nvSpPr>
          <p:cNvPr id="28" name="Title 1">
            <a:extLst>
              <a:ext uri="{FF2B5EF4-FFF2-40B4-BE49-F238E27FC236}">
                <a16:creationId xmlns:a16="http://schemas.microsoft.com/office/drawing/2014/main" id="{729A7FAA-8344-4BA8-9109-147936A7B88D}"/>
              </a:ext>
            </a:extLst>
          </p:cNvPr>
          <p:cNvSpPr txBox="1">
            <a:spLocks/>
          </p:cNvSpPr>
          <p:nvPr/>
        </p:nvSpPr>
        <p:spPr>
          <a:xfrm>
            <a:off x="122892" y="2600179"/>
            <a:ext cx="11963591" cy="34184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Appropriateness of Intervention (Fig.8)</a:t>
            </a:r>
          </a:p>
        </p:txBody>
      </p:sp>
      <p:sp>
        <p:nvSpPr>
          <p:cNvPr id="30" name="TextBox 29">
            <a:extLst>
              <a:ext uri="{FF2B5EF4-FFF2-40B4-BE49-F238E27FC236}">
                <a16:creationId xmlns:a16="http://schemas.microsoft.com/office/drawing/2014/main" id="{03A1D549-66FD-4617-BA58-43491BB1FDA1}"/>
              </a:ext>
            </a:extLst>
          </p:cNvPr>
          <p:cNvSpPr txBox="1"/>
          <p:nvPr/>
        </p:nvSpPr>
        <p:spPr>
          <a:xfrm>
            <a:off x="109570" y="2886730"/>
            <a:ext cx="5781262" cy="128907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Median score=5.0 (due to abnormal distribution)</a:t>
            </a:r>
          </a:p>
          <a:p>
            <a:pPr marL="457200" indent="-457200" algn="just">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&gt;80% completely agree that LSE initiative is fit to address specific issues.</a:t>
            </a:r>
          </a:p>
        </p:txBody>
      </p:sp>
    </p:spTree>
    <p:extLst>
      <p:ext uri="{BB962C8B-B14F-4D97-AF65-F5344CB8AC3E}">
        <p14:creationId xmlns:p14="http://schemas.microsoft.com/office/powerpoint/2010/main" val="47600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B981E0F-DEFC-4DA6-A703-A3477F8F9CBB}"/>
              </a:ext>
            </a:extLst>
          </p:cNvPr>
          <p:cNvPicPr>
            <a:picLocks noChangeAspect="1"/>
          </p:cNvPicPr>
          <p:nvPr/>
        </p:nvPicPr>
        <p:blipFill>
          <a:blip r:embed="rId2"/>
          <a:stretch>
            <a:fillRect/>
          </a:stretch>
        </p:blipFill>
        <p:spPr>
          <a:xfrm>
            <a:off x="21606" y="803205"/>
            <a:ext cx="12192000" cy="5469706"/>
          </a:xfrm>
          <a:prstGeom prst="rect">
            <a:avLst/>
          </a:prstGeom>
        </p:spPr>
      </p:pic>
      <p:sp>
        <p:nvSpPr>
          <p:cNvPr id="14" name="Isosceles Triangle 9">
            <a:extLst>
              <a:ext uri="{FF2B5EF4-FFF2-40B4-BE49-F238E27FC236}">
                <a16:creationId xmlns:a16="http://schemas.microsoft.com/office/drawing/2014/main" id="{00029C3D-CFB8-4BDA-935D-3FD2DD2D2CF3}"/>
              </a:ext>
            </a:extLst>
          </p:cNvPr>
          <p:cNvSpPr/>
          <p:nvPr/>
        </p:nvSpPr>
        <p:spPr>
          <a:xfrm>
            <a:off x="-32594" y="1"/>
            <a:ext cx="478656" cy="6876526"/>
          </a:xfrm>
          <a:custGeom>
            <a:avLst/>
            <a:gdLst>
              <a:gd name="connsiteX0" fmla="*/ 0 w 3102964"/>
              <a:gd name="connsiteY0" fmla="*/ 6726625 h 6726625"/>
              <a:gd name="connsiteX1" fmla="*/ 1551482 w 3102964"/>
              <a:gd name="connsiteY1" fmla="*/ 0 h 6726625"/>
              <a:gd name="connsiteX2" fmla="*/ 3102964 w 3102964"/>
              <a:gd name="connsiteY2" fmla="*/ 6726625 h 6726625"/>
              <a:gd name="connsiteX3" fmla="*/ 0 w 3102964"/>
              <a:gd name="connsiteY3" fmla="*/ 6726625 h 6726625"/>
              <a:gd name="connsiteX0" fmla="*/ 0 w 3102964"/>
              <a:gd name="connsiteY0" fmla="*/ 6801575 h 6801575"/>
              <a:gd name="connsiteX1" fmla="*/ 7495 w 3102964"/>
              <a:gd name="connsiteY1" fmla="*/ 0 h 6801575"/>
              <a:gd name="connsiteX2" fmla="*/ 3102964 w 3102964"/>
              <a:gd name="connsiteY2" fmla="*/ 6801575 h 6801575"/>
              <a:gd name="connsiteX3" fmla="*/ 0 w 3102964"/>
              <a:gd name="connsiteY3" fmla="*/ 6801575 h 6801575"/>
              <a:gd name="connsiteX0" fmla="*/ 7828 w 3095802"/>
              <a:gd name="connsiteY0" fmla="*/ 6861536 h 6861536"/>
              <a:gd name="connsiteX1" fmla="*/ 333 w 3095802"/>
              <a:gd name="connsiteY1" fmla="*/ 0 h 6861536"/>
              <a:gd name="connsiteX2" fmla="*/ 3095802 w 3095802"/>
              <a:gd name="connsiteY2" fmla="*/ 6801575 h 6861536"/>
              <a:gd name="connsiteX3" fmla="*/ 7828 w 3095802"/>
              <a:gd name="connsiteY3" fmla="*/ 6861536 h 6861536"/>
              <a:gd name="connsiteX0" fmla="*/ 7828 w 3155762"/>
              <a:gd name="connsiteY0" fmla="*/ 6861536 h 6876526"/>
              <a:gd name="connsiteX1" fmla="*/ 333 w 3155762"/>
              <a:gd name="connsiteY1" fmla="*/ 0 h 6876526"/>
              <a:gd name="connsiteX2" fmla="*/ 3155762 w 3155762"/>
              <a:gd name="connsiteY2" fmla="*/ 6876526 h 6876526"/>
              <a:gd name="connsiteX3" fmla="*/ 7828 w 3155762"/>
              <a:gd name="connsiteY3" fmla="*/ 6861536 h 6876526"/>
            </a:gdLst>
            <a:ahLst/>
            <a:cxnLst>
              <a:cxn ang="0">
                <a:pos x="connsiteX0" y="connsiteY0"/>
              </a:cxn>
              <a:cxn ang="0">
                <a:pos x="connsiteX1" y="connsiteY1"/>
              </a:cxn>
              <a:cxn ang="0">
                <a:pos x="connsiteX2" y="connsiteY2"/>
              </a:cxn>
              <a:cxn ang="0">
                <a:pos x="connsiteX3" y="connsiteY3"/>
              </a:cxn>
            </a:cxnLst>
            <a:rect l="l" t="t" r="r" b="b"/>
            <a:pathLst>
              <a:path w="3155762" h="6876526">
                <a:moveTo>
                  <a:pt x="7828" y="6861536"/>
                </a:moveTo>
                <a:cubicBezTo>
                  <a:pt x="10326" y="4594344"/>
                  <a:pt x="-2165" y="2267192"/>
                  <a:pt x="333" y="0"/>
                </a:cubicBezTo>
                <a:lnTo>
                  <a:pt x="3155762" y="6876526"/>
                </a:lnTo>
                <a:lnTo>
                  <a:pt x="7828" y="6861536"/>
                </a:lnTo>
                <a:close/>
              </a:path>
            </a:pathLst>
          </a:custGeom>
          <a:solidFill>
            <a:srgbClr val="FF56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F7E2515A-FEB8-42FB-A5A6-70F74AD8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0301" y="6081336"/>
            <a:ext cx="1298468" cy="612072"/>
          </a:xfrm>
          <a:prstGeom prst="rect">
            <a:avLst/>
          </a:prstGeom>
        </p:spPr>
      </p:pic>
      <p:cxnSp>
        <p:nvCxnSpPr>
          <p:cNvPr id="20" name="Straight Connector 19">
            <a:extLst>
              <a:ext uri="{FF2B5EF4-FFF2-40B4-BE49-F238E27FC236}">
                <a16:creationId xmlns:a16="http://schemas.microsoft.com/office/drawing/2014/main" id="{8114CF3B-469B-4D8A-893E-655F2A314282}"/>
              </a:ext>
            </a:extLst>
          </p:cNvPr>
          <p:cNvCxnSpPr>
            <a:cxnSpLocks/>
          </p:cNvCxnSpPr>
          <p:nvPr/>
        </p:nvCxnSpPr>
        <p:spPr>
          <a:xfrm>
            <a:off x="-26503" y="218662"/>
            <a:ext cx="5044901" cy="194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913F2610-B6FE-4870-A4CE-41F4D3381A97}"/>
              </a:ext>
            </a:extLst>
          </p:cNvPr>
          <p:cNvSpPr/>
          <p:nvPr/>
        </p:nvSpPr>
        <p:spPr>
          <a:xfrm>
            <a:off x="5019279" y="95985"/>
            <a:ext cx="2410515" cy="288425"/>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75AE392-32C2-462C-A7DA-D2F4DFFAFC78}"/>
              </a:ext>
            </a:extLst>
          </p:cNvPr>
          <p:cNvSpPr txBox="1"/>
          <p:nvPr/>
        </p:nvSpPr>
        <p:spPr>
          <a:xfrm>
            <a:off x="5018398" y="122656"/>
            <a:ext cx="2410515" cy="230832"/>
          </a:xfrm>
          <a:prstGeom prst="rect">
            <a:avLst/>
          </a:prstGeom>
          <a:noFill/>
        </p:spPr>
        <p:txBody>
          <a:bodyPr wrap="square" rtlCol="0">
            <a:spAutoFit/>
          </a:bodyPr>
          <a:lstStyle/>
          <a:p>
            <a:r>
              <a:rPr lang="en-US" sz="900" b="1" spc="600" dirty="0">
                <a:solidFill>
                  <a:srgbClr val="195C68"/>
                </a:solidFill>
                <a:latin typeface="Times New Roman" panose="02020603050405020304" pitchFamily="18" charset="0"/>
                <a:cs typeface="Times New Roman" panose="02020603050405020304" pitchFamily="18" charset="0"/>
              </a:rPr>
              <a:t>BROOKS</a:t>
            </a:r>
            <a:r>
              <a:rPr lang="en-US" sz="900" spc="600" dirty="0">
                <a:latin typeface="Times New Roman" panose="02020603050405020304" pitchFamily="18" charset="0"/>
                <a:cs typeface="Times New Roman" panose="02020603050405020304" pitchFamily="18" charset="0"/>
              </a:rPr>
              <a:t> </a:t>
            </a:r>
            <a:r>
              <a:rPr lang="en-US" sz="900" spc="600" dirty="0">
                <a:solidFill>
                  <a:srgbClr val="282828"/>
                </a:solidFill>
                <a:latin typeface="Times New Roman" panose="02020603050405020304" pitchFamily="18" charset="0"/>
                <a:cs typeface="Times New Roman" panose="02020603050405020304" pitchFamily="18" charset="0"/>
              </a:rPr>
              <a:t>INSIGHTS</a:t>
            </a:r>
          </a:p>
        </p:txBody>
      </p:sp>
      <p:sp>
        <p:nvSpPr>
          <p:cNvPr id="11" name="TextBox 10">
            <a:extLst>
              <a:ext uri="{FF2B5EF4-FFF2-40B4-BE49-F238E27FC236}">
                <a16:creationId xmlns:a16="http://schemas.microsoft.com/office/drawing/2014/main" id="{67506F46-A88F-47EC-8FE4-D0FABBECF3F4}"/>
              </a:ext>
            </a:extLst>
          </p:cNvPr>
          <p:cNvSpPr txBox="1"/>
          <p:nvPr/>
        </p:nvSpPr>
        <p:spPr>
          <a:xfrm>
            <a:off x="111915" y="845409"/>
            <a:ext cx="12010251" cy="600293"/>
          </a:xfrm>
          <a:prstGeom prst="rect">
            <a:avLst/>
          </a:prstGeom>
          <a:noFill/>
        </p:spPr>
        <p:txBody>
          <a:bodyPr wrap="square" rtlCol="0">
            <a:spAutoFit/>
          </a:bodyPr>
          <a:lstStyle/>
          <a:p>
            <a:pPr algn="just">
              <a:lnSpc>
                <a:spcPct val="150000"/>
              </a:lnSpc>
            </a:pPr>
            <a:r>
              <a:rPr lang="en-US" sz="2500" dirty="0">
                <a:latin typeface="Times New Roman" panose="02020603050405020304" pitchFamily="18" charset="0"/>
                <a:cs typeface="Times New Roman" panose="02020603050405020304" pitchFamily="18" charset="0"/>
              </a:rPr>
              <a:t>SAWA CAMP</a:t>
            </a:r>
          </a:p>
        </p:txBody>
      </p:sp>
      <p:sp>
        <p:nvSpPr>
          <p:cNvPr id="17" name="TextBox 16">
            <a:extLst>
              <a:ext uri="{FF2B5EF4-FFF2-40B4-BE49-F238E27FC236}">
                <a16:creationId xmlns:a16="http://schemas.microsoft.com/office/drawing/2014/main" id="{AC1E63A2-3E00-470B-A884-83EB690C5F3E}"/>
              </a:ext>
            </a:extLst>
          </p:cNvPr>
          <p:cNvSpPr txBox="1"/>
          <p:nvPr/>
        </p:nvSpPr>
        <p:spPr>
          <a:xfrm>
            <a:off x="65421" y="1411924"/>
            <a:ext cx="12010251" cy="1754455"/>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Provide additional support and opportunities to build confidence.</a:t>
            </a:r>
          </a:p>
          <a:p>
            <a:pPr marL="571500" indent="-571500" algn="just">
              <a:lnSpc>
                <a:spcPct val="150000"/>
              </a:lnSpc>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Curriculum should be focused on Resilience, Dealing with Adversities, Problem solving </a:t>
            </a:r>
            <a:r>
              <a:rPr lang="en-US" sz="2500" dirty="0" err="1">
                <a:latin typeface="Times New Roman" panose="02020603050405020304" pitchFamily="18" charset="0"/>
                <a:cs typeface="Times New Roman" panose="02020603050405020304" pitchFamily="18" charset="0"/>
              </a:rPr>
              <a:t>etc</a:t>
            </a:r>
            <a:endParaRPr lang="en-US" sz="2500" dirty="0">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39CC730F-0D2C-4650-914D-37F59539582F}"/>
              </a:ext>
            </a:extLst>
          </p:cNvPr>
          <p:cNvSpPr txBox="1">
            <a:spLocks/>
          </p:cNvSpPr>
          <p:nvPr/>
        </p:nvSpPr>
        <p:spPr>
          <a:xfrm>
            <a:off x="119142" y="470031"/>
            <a:ext cx="11963591" cy="41015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2500" b="1" dirty="0">
                <a:latin typeface="Times New Roman" panose="02020603050405020304" pitchFamily="18" charset="0"/>
                <a:cs typeface="Times New Roman" panose="02020603050405020304" pitchFamily="18" charset="0"/>
              </a:rPr>
              <a:t>RECOMMENDATIONS</a:t>
            </a:r>
          </a:p>
        </p:txBody>
      </p:sp>
      <p:sp>
        <p:nvSpPr>
          <p:cNvPr id="15" name="TextBox 14">
            <a:extLst>
              <a:ext uri="{FF2B5EF4-FFF2-40B4-BE49-F238E27FC236}">
                <a16:creationId xmlns:a16="http://schemas.microsoft.com/office/drawing/2014/main" id="{23D5D293-15FB-445A-B3EA-93F54BA59316}"/>
              </a:ext>
            </a:extLst>
          </p:cNvPr>
          <p:cNvSpPr txBox="1"/>
          <p:nvPr/>
        </p:nvSpPr>
        <p:spPr>
          <a:xfrm>
            <a:off x="109568" y="3290855"/>
            <a:ext cx="12010251" cy="477054"/>
          </a:xfrm>
          <a:prstGeom prst="rect">
            <a:avLst/>
          </a:prstGeom>
          <a:noFill/>
        </p:spPr>
        <p:txBody>
          <a:bodyPr wrap="square" rtlCol="0">
            <a:spAutoFit/>
          </a:bodyPr>
          <a:lstStyle/>
          <a:p>
            <a:pPr algn="just"/>
            <a:r>
              <a:rPr lang="en-US" sz="2500" spc="300" dirty="0">
                <a:latin typeface="Times New Roman" panose="02020603050405020304" pitchFamily="18" charset="0"/>
                <a:cs typeface="Times New Roman" panose="02020603050405020304" pitchFamily="18" charset="0"/>
              </a:rPr>
              <a:t>DUUR CAMP</a:t>
            </a:r>
          </a:p>
        </p:txBody>
      </p:sp>
      <p:sp>
        <p:nvSpPr>
          <p:cNvPr id="16" name="TextBox 15">
            <a:extLst>
              <a:ext uri="{FF2B5EF4-FFF2-40B4-BE49-F238E27FC236}">
                <a16:creationId xmlns:a16="http://schemas.microsoft.com/office/drawing/2014/main" id="{A0C628CC-426C-423F-A9FD-7E41A1CC05F3}"/>
              </a:ext>
            </a:extLst>
          </p:cNvPr>
          <p:cNvSpPr txBox="1"/>
          <p:nvPr/>
        </p:nvSpPr>
        <p:spPr>
          <a:xfrm>
            <a:off x="63073" y="3730750"/>
            <a:ext cx="12010251" cy="1177374"/>
          </a:xfrm>
          <a:prstGeom prst="rect">
            <a:avLst/>
          </a:prstGeom>
          <a:noFill/>
        </p:spPr>
        <p:txBody>
          <a:bodyPr wrap="square" rtlCol="0">
            <a:spAutoFit/>
          </a:bodyPr>
          <a:lstStyle/>
          <a:p>
            <a:pPr marL="571500" indent="-571500" algn="just">
              <a:lnSpc>
                <a:spcPct val="150000"/>
              </a:lnSpc>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Encourage application of skills, mentorship and leading roles.</a:t>
            </a:r>
          </a:p>
          <a:p>
            <a:pPr marL="571500" indent="-571500" algn="just">
              <a:lnSpc>
                <a:spcPct val="150000"/>
              </a:lnSpc>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Design flexible curriculum to benefit the low efficacy population.</a:t>
            </a:r>
          </a:p>
        </p:txBody>
      </p:sp>
    </p:spTree>
    <p:extLst>
      <p:ext uri="{BB962C8B-B14F-4D97-AF65-F5344CB8AC3E}">
        <p14:creationId xmlns:p14="http://schemas.microsoft.com/office/powerpoint/2010/main" val="342475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DFA7266-A8B7-42A5-8484-FD806408B191}"/>
              </a:ext>
            </a:extLst>
          </p:cNvPr>
          <p:cNvPicPr>
            <a:picLocks noChangeAspect="1"/>
          </p:cNvPicPr>
          <p:nvPr/>
        </p:nvPicPr>
        <p:blipFill>
          <a:blip r:embed="rId2"/>
          <a:stretch>
            <a:fillRect/>
          </a:stretch>
        </p:blipFill>
        <p:spPr>
          <a:xfrm>
            <a:off x="0" y="534574"/>
            <a:ext cx="12192000" cy="5762050"/>
          </a:xfrm>
          <a:prstGeom prst="rect">
            <a:avLst/>
          </a:prstGeom>
        </p:spPr>
      </p:pic>
      <p:sp>
        <p:nvSpPr>
          <p:cNvPr id="6" name="Rectangle 5">
            <a:extLst>
              <a:ext uri="{FF2B5EF4-FFF2-40B4-BE49-F238E27FC236}">
                <a16:creationId xmlns:a16="http://schemas.microsoft.com/office/drawing/2014/main" id="{BE87AFBE-07D5-4279-A6E0-28D6E4129F1D}"/>
              </a:ext>
            </a:extLst>
          </p:cNvPr>
          <p:cNvSpPr/>
          <p:nvPr/>
        </p:nvSpPr>
        <p:spPr>
          <a:xfrm>
            <a:off x="556846" y="0"/>
            <a:ext cx="410308" cy="844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B5A33-4E4F-4411-A1D2-CB963AD5504D}"/>
              </a:ext>
            </a:extLst>
          </p:cNvPr>
          <p:cNvSpPr>
            <a:spLocks noGrp="1"/>
          </p:cNvSpPr>
          <p:nvPr>
            <p:ph type="ctrTitle"/>
          </p:nvPr>
        </p:nvSpPr>
        <p:spPr>
          <a:xfrm>
            <a:off x="3061252" y="1885067"/>
            <a:ext cx="5459895" cy="2934287"/>
          </a:xfrm>
        </p:spPr>
        <p:txBody>
          <a:bodyPr>
            <a:noAutofit/>
          </a:bodyPr>
          <a:lstStyle/>
          <a:p>
            <a:pPr>
              <a:lnSpc>
                <a:spcPct val="100000"/>
              </a:lnSpc>
            </a:pPr>
            <a:r>
              <a:rPr lang="en-US" b="1" dirty="0">
                <a:solidFill>
                  <a:srgbClr val="FF565B"/>
                </a:solidFill>
                <a:latin typeface="Times New Roman" panose="02020603050405020304" pitchFamily="18" charset="0"/>
                <a:cs typeface="Times New Roman" panose="02020603050405020304" pitchFamily="18" charset="0"/>
              </a:rPr>
              <a:t>Thank You</a:t>
            </a:r>
            <a:br>
              <a:rPr lang="en-US" b="1" dirty="0">
                <a:solidFill>
                  <a:srgbClr val="FF565B"/>
                </a:solidFill>
                <a:latin typeface="Times New Roman" panose="02020603050405020304" pitchFamily="18" charset="0"/>
                <a:cs typeface="Times New Roman" panose="02020603050405020304" pitchFamily="18" charset="0"/>
              </a:rPr>
            </a:br>
            <a:r>
              <a:rPr lang="en-US" b="1" dirty="0">
                <a:solidFill>
                  <a:srgbClr val="FF565B"/>
                </a:solidFill>
                <a:latin typeface="Times New Roman" panose="02020603050405020304" pitchFamily="18" charset="0"/>
                <a:cs typeface="Times New Roman" panose="02020603050405020304" pitchFamily="18" charset="0"/>
              </a:rPr>
              <a:t>for</a:t>
            </a:r>
            <a:br>
              <a:rPr lang="en-US" b="1" dirty="0">
                <a:solidFill>
                  <a:srgbClr val="FF565B"/>
                </a:solidFill>
                <a:latin typeface="Times New Roman" panose="02020603050405020304" pitchFamily="18" charset="0"/>
                <a:cs typeface="Times New Roman" panose="02020603050405020304" pitchFamily="18" charset="0"/>
              </a:rPr>
            </a:br>
            <a:r>
              <a:rPr lang="en-US" b="1" dirty="0">
                <a:solidFill>
                  <a:srgbClr val="FF565B"/>
                </a:solidFill>
                <a:latin typeface="Times New Roman" panose="02020603050405020304" pitchFamily="18" charset="0"/>
                <a:cs typeface="Times New Roman" panose="02020603050405020304" pitchFamily="18" charset="0"/>
              </a:rPr>
              <a:t>Listening</a:t>
            </a:r>
          </a:p>
        </p:txBody>
      </p:sp>
      <p:cxnSp>
        <p:nvCxnSpPr>
          <p:cNvPr id="7" name="Straight Connector 6">
            <a:extLst>
              <a:ext uri="{FF2B5EF4-FFF2-40B4-BE49-F238E27FC236}">
                <a16:creationId xmlns:a16="http://schemas.microsoft.com/office/drawing/2014/main" id="{37DFC0F7-5A40-41DC-990C-CA96CD613A87}"/>
              </a:ext>
            </a:extLst>
          </p:cNvPr>
          <p:cNvCxnSpPr>
            <a:cxnSpLocks/>
          </p:cNvCxnSpPr>
          <p:nvPr/>
        </p:nvCxnSpPr>
        <p:spPr>
          <a:xfrm>
            <a:off x="-26503" y="218662"/>
            <a:ext cx="5044901" cy="194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F5360D-6068-45C7-B81A-7674774E63D0}"/>
              </a:ext>
            </a:extLst>
          </p:cNvPr>
          <p:cNvSpPr txBox="1"/>
          <p:nvPr/>
        </p:nvSpPr>
        <p:spPr>
          <a:xfrm>
            <a:off x="5018398" y="122656"/>
            <a:ext cx="2410515" cy="230832"/>
          </a:xfrm>
          <a:prstGeom prst="rect">
            <a:avLst/>
          </a:prstGeom>
          <a:noFill/>
        </p:spPr>
        <p:txBody>
          <a:bodyPr wrap="square" rtlCol="0">
            <a:spAutoFit/>
          </a:bodyPr>
          <a:lstStyle/>
          <a:p>
            <a:r>
              <a:rPr lang="en-US" sz="900" b="1" spc="600" dirty="0">
                <a:solidFill>
                  <a:srgbClr val="195C68"/>
                </a:solidFill>
                <a:latin typeface="Times New Roman" panose="02020603050405020304" pitchFamily="18" charset="0"/>
                <a:cs typeface="Times New Roman" panose="02020603050405020304" pitchFamily="18" charset="0"/>
              </a:rPr>
              <a:t>BROOKS</a:t>
            </a:r>
            <a:r>
              <a:rPr lang="en-US" sz="900" spc="600" dirty="0">
                <a:latin typeface="Times New Roman" panose="02020603050405020304" pitchFamily="18" charset="0"/>
                <a:cs typeface="Times New Roman" panose="02020603050405020304" pitchFamily="18" charset="0"/>
              </a:rPr>
              <a:t> </a:t>
            </a:r>
            <a:r>
              <a:rPr lang="en-US" sz="900" spc="600" dirty="0">
                <a:solidFill>
                  <a:srgbClr val="282828"/>
                </a:solidFill>
                <a:latin typeface="Times New Roman" panose="02020603050405020304" pitchFamily="18" charset="0"/>
                <a:cs typeface="Times New Roman" panose="02020603050405020304" pitchFamily="18" charset="0"/>
              </a:rPr>
              <a:t>INSIGHTS</a:t>
            </a:r>
          </a:p>
        </p:txBody>
      </p:sp>
      <p:sp>
        <p:nvSpPr>
          <p:cNvPr id="10" name="Rectangle: Rounded Corners 9">
            <a:extLst>
              <a:ext uri="{FF2B5EF4-FFF2-40B4-BE49-F238E27FC236}">
                <a16:creationId xmlns:a16="http://schemas.microsoft.com/office/drawing/2014/main" id="{0E56CAEB-3528-42D3-B0F9-E1F11C69EB48}"/>
              </a:ext>
            </a:extLst>
          </p:cNvPr>
          <p:cNvSpPr/>
          <p:nvPr/>
        </p:nvSpPr>
        <p:spPr>
          <a:xfrm>
            <a:off x="5019279" y="95985"/>
            <a:ext cx="2410515" cy="288425"/>
          </a:xfrm>
          <a:prstGeom prst="round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Isosceles Triangle 9">
            <a:extLst>
              <a:ext uri="{FF2B5EF4-FFF2-40B4-BE49-F238E27FC236}">
                <a16:creationId xmlns:a16="http://schemas.microsoft.com/office/drawing/2014/main" id="{FF578A7D-01F4-4BF8-BAFD-C9683866E2CE}"/>
              </a:ext>
            </a:extLst>
          </p:cNvPr>
          <p:cNvSpPr/>
          <p:nvPr/>
        </p:nvSpPr>
        <p:spPr>
          <a:xfrm rot="10800000">
            <a:off x="11002780" y="-18526"/>
            <a:ext cx="1189220" cy="6876526"/>
          </a:xfrm>
          <a:custGeom>
            <a:avLst/>
            <a:gdLst>
              <a:gd name="connsiteX0" fmla="*/ 0 w 3102964"/>
              <a:gd name="connsiteY0" fmla="*/ 6726625 h 6726625"/>
              <a:gd name="connsiteX1" fmla="*/ 1551482 w 3102964"/>
              <a:gd name="connsiteY1" fmla="*/ 0 h 6726625"/>
              <a:gd name="connsiteX2" fmla="*/ 3102964 w 3102964"/>
              <a:gd name="connsiteY2" fmla="*/ 6726625 h 6726625"/>
              <a:gd name="connsiteX3" fmla="*/ 0 w 3102964"/>
              <a:gd name="connsiteY3" fmla="*/ 6726625 h 6726625"/>
              <a:gd name="connsiteX0" fmla="*/ 0 w 3102964"/>
              <a:gd name="connsiteY0" fmla="*/ 6801575 h 6801575"/>
              <a:gd name="connsiteX1" fmla="*/ 7495 w 3102964"/>
              <a:gd name="connsiteY1" fmla="*/ 0 h 6801575"/>
              <a:gd name="connsiteX2" fmla="*/ 3102964 w 3102964"/>
              <a:gd name="connsiteY2" fmla="*/ 6801575 h 6801575"/>
              <a:gd name="connsiteX3" fmla="*/ 0 w 3102964"/>
              <a:gd name="connsiteY3" fmla="*/ 6801575 h 6801575"/>
              <a:gd name="connsiteX0" fmla="*/ 7828 w 3095802"/>
              <a:gd name="connsiteY0" fmla="*/ 6861536 h 6861536"/>
              <a:gd name="connsiteX1" fmla="*/ 333 w 3095802"/>
              <a:gd name="connsiteY1" fmla="*/ 0 h 6861536"/>
              <a:gd name="connsiteX2" fmla="*/ 3095802 w 3095802"/>
              <a:gd name="connsiteY2" fmla="*/ 6801575 h 6861536"/>
              <a:gd name="connsiteX3" fmla="*/ 7828 w 3095802"/>
              <a:gd name="connsiteY3" fmla="*/ 6861536 h 6861536"/>
              <a:gd name="connsiteX0" fmla="*/ 7828 w 3155762"/>
              <a:gd name="connsiteY0" fmla="*/ 6861536 h 6876526"/>
              <a:gd name="connsiteX1" fmla="*/ 333 w 3155762"/>
              <a:gd name="connsiteY1" fmla="*/ 0 h 6876526"/>
              <a:gd name="connsiteX2" fmla="*/ 3155762 w 3155762"/>
              <a:gd name="connsiteY2" fmla="*/ 6876526 h 6876526"/>
              <a:gd name="connsiteX3" fmla="*/ 7828 w 3155762"/>
              <a:gd name="connsiteY3" fmla="*/ 6861536 h 6876526"/>
            </a:gdLst>
            <a:ahLst/>
            <a:cxnLst>
              <a:cxn ang="0">
                <a:pos x="connsiteX0" y="connsiteY0"/>
              </a:cxn>
              <a:cxn ang="0">
                <a:pos x="connsiteX1" y="connsiteY1"/>
              </a:cxn>
              <a:cxn ang="0">
                <a:pos x="connsiteX2" y="connsiteY2"/>
              </a:cxn>
              <a:cxn ang="0">
                <a:pos x="connsiteX3" y="connsiteY3"/>
              </a:cxn>
            </a:cxnLst>
            <a:rect l="l" t="t" r="r" b="b"/>
            <a:pathLst>
              <a:path w="3155762" h="6876526">
                <a:moveTo>
                  <a:pt x="7828" y="6861536"/>
                </a:moveTo>
                <a:cubicBezTo>
                  <a:pt x="10326" y="4594344"/>
                  <a:pt x="-2165" y="2267192"/>
                  <a:pt x="333" y="0"/>
                </a:cubicBezTo>
                <a:lnTo>
                  <a:pt x="3155762" y="6876526"/>
                </a:lnTo>
                <a:lnTo>
                  <a:pt x="7828" y="6861536"/>
                </a:lnTo>
                <a:close/>
              </a:path>
            </a:pathLst>
          </a:custGeom>
          <a:solidFill>
            <a:srgbClr val="156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pic>
        <p:nvPicPr>
          <p:cNvPr id="9" name="Picture 8">
            <a:extLst>
              <a:ext uri="{FF2B5EF4-FFF2-40B4-BE49-F238E27FC236}">
                <a16:creationId xmlns:a16="http://schemas.microsoft.com/office/drawing/2014/main" id="{34DF1C22-B49B-422E-BB87-488FCFCC7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9310" y="5605230"/>
            <a:ext cx="2330944" cy="1098761"/>
          </a:xfrm>
          <a:prstGeom prst="rect">
            <a:avLst/>
          </a:prstGeom>
        </p:spPr>
      </p:pic>
    </p:spTree>
    <p:extLst>
      <p:ext uri="{BB962C8B-B14F-4D97-AF65-F5344CB8AC3E}">
        <p14:creationId xmlns:p14="http://schemas.microsoft.com/office/powerpoint/2010/main" val="2986334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633</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LIFE SKILL EDUCATION INITIATIVE FOR INTERNALLY DISPLACED PERSONS’ (LIID)</vt:lpstr>
      <vt:lpstr> The objectives of the project is to;</vt:lpstr>
      <vt:lpstr>PowerPoint Presentation</vt:lpstr>
      <vt:lpstr>PowerPoint Presentation</vt:lpstr>
      <vt:lpstr>PowerPoint Presentation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COLdigify Training</dc:title>
  <dc:creator>HP</dc:creator>
  <cp:lastModifiedBy>HP</cp:lastModifiedBy>
  <cp:revision>88</cp:revision>
  <dcterms:created xsi:type="dcterms:W3CDTF">2024-12-30T12:48:52Z</dcterms:created>
  <dcterms:modified xsi:type="dcterms:W3CDTF">2025-01-21T07:50:46Z</dcterms:modified>
</cp:coreProperties>
</file>