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72" r:id="rId4"/>
    <p:sldId id="269" r:id="rId5"/>
    <p:sldId id="273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82" r:id="rId14"/>
    <p:sldId id="284" r:id="rId15"/>
    <p:sldId id="260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pos="325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pos="347"/>
        <p:guide orient="horz" pos="1344"/>
        <p:guide orient="horz" pos="981"/>
        <p:guide pos="3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286" y="1085799"/>
            <a:ext cx="9119010" cy="3416636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</a:t>
            </a:r>
            <a:r>
              <a:rPr lang="ru-RU" dirty="0"/>
              <a:t> классификационная работа по курсу «</a:t>
            </a:r>
            <a:r>
              <a:rPr lang="en-US" dirty="0"/>
              <a:t>Data Science</a:t>
            </a:r>
            <a:r>
              <a:rPr lang="ru-RU" dirty="0"/>
              <a:t>»</a:t>
            </a:r>
            <a:br>
              <a:rPr lang="ru-RU" dirty="0"/>
            </a:br>
            <a:br>
              <a:rPr lang="ru-RU" dirty="0"/>
            </a:br>
            <a:r>
              <a:rPr lang="ru-RU" sz="3600" dirty="0"/>
              <a:t>Тема: Прогнозирование конечных свойств</a:t>
            </a:r>
            <a:br>
              <a:rPr lang="ru-RU" sz="3600" dirty="0"/>
            </a:br>
            <a:r>
              <a:rPr lang="ru-RU" sz="3600" dirty="0"/>
              <a:t>новых материалов (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композиционных</a:t>
            </a:r>
            <a:r>
              <a:rPr lang="ru-RU" sz="3600" dirty="0"/>
              <a:t> материалов)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721876"/>
            <a:ext cx="9119010" cy="575987"/>
          </a:xfrm>
        </p:spPr>
        <p:txBody>
          <a:bodyPr/>
          <a:lstStyle/>
          <a:p>
            <a:r>
              <a:rPr lang="ru-RU" dirty="0"/>
              <a:t>Слушатель: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Борисов</a:t>
            </a:r>
            <a:r>
              <a:rPr lang="ru-RU" dirty="0"/>
              <a:t> Игорь Валентинович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Модель для модуля упругости при растяжении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8CC057-5E49-8C4A-AFC3-7B1E9D648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15" y="1274453"/>
            <a:ext cx="8331852" cy="36625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13A62AF-6C18-6460-C8A6-3563A2907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43992"/>
              </p:ext>
            </p:extLst>
          </p:nvPr>
        </p:nvGraphicFramePr>
        <p:xfrm>
          <a:off x="2510696" y="5476121"/>
          <a:ext cx="7821826" cy="970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8149">
                  <a:extLst>
                    <a:ext uri="{9D8B030D-6E8A-4147-A177-3AD203B41FA5}">
                      <a16:colId xmlns:a16="http://schemas.microsoft.com/office/drawing/2014/main" val="3532129718"/>
                    </a:ext>
                  </a:extLst>
                </a:gridCol>
                <a:gridCol w="860646">
                  <a:extLst>
                    <a:ext uri="{9D8B030D-6E8A-4147-A177-3AD203B41FA5}">
                      <a16:colId xmlns:a16="http://schemas.microsoft.com/office/drawing/2014/main" val="53327441"/>
                    </a:ext>
                  </a:extLst>
                </a:gridCol>
                <a:gridCol w="1350821">
                  <a:extLst>
                    <a:ext uri="{9D8B030D-6E8A-4147-A177-3AD203B41FA5}">
                      <a16:colId xmlns:a16="http://schemas.microsoft.com/office/drawing/2014/main" val="558652964"/>
                    </a:ext>
                  </a:extLst>
                </a:gridCol>
                <a:gridCol w="796862">
                  <a:extLst>
                    <a:ext uri="{9D8B030D-6E8A-4147-A177-3AD203B41FA5}">
                      <a16:colId xmlns:a16="http://schemas.microsoft.com/office/drawing/2014/main" val="1552432445"/>
                    </a:ext>
                  </a:extLst>
                </a:gridCol>
                <a:gridCol w="983844">
                  <a:extLst>
                    <a:ext uri="{9D8B030D-6E8A-4147-A177-3AD203B41FA5}">
                      <a16:colId xmlns:a16="http://schemas.microsoft.com/office/drawing/2014/main" val="1441803241"/>
                    </a:ext>
                  </a:extLst>
                </a:gridCol>
                <a:gridCol w="1221504">
                  <a:extLst>
                    <a:ext uri="{9D8B030D-6E8A-4147-A177-3AD203B41FA5}">
                      <a16:colId xmlns:a16="http://schemas.microsoft.com/office/drawing/2014/main" val="3617528179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Набор данных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R2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MSE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RMSE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MAE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max_error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076065"/>
                  </a:ext>
                </a:extLst>
              </a:tr>
              <a:tr h="3194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обучающий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-0.015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9.152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3.022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2.413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7.474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015747"/>
                  </a:ext>
                </a:extLst>
              </a:tr>
              <a:tr h="3194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тестовый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-0.042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9.746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3.122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2.558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9.327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42159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56EDDEA-304D-0B8B-37C3-4B0E6F40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948" y="5037292"/>
            <a:ext cx="64333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90488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Метрики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качества модели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SVR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=5,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kernel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sigmoid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') на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0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Модель для прочности при растяжении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CFBEE7-4585-B1A4-C36C-C92DE092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7" y="1353976"/>
            <a:ext cx="6121908" cy="5053584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E08D67A-346C-D479-44B5-56A7C6CD2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68370"/>
              </p:ext>
            </p:extLst>
          </p:nvPr>
        </p:nvGraphicFramePr>
        <p:xfrm>
          <a:off x="6711765" y="1535238"/>
          <a:ext cx="5167082" cy="4744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9235">
                  <a:extLst>
                    <a:ext uri="{9D8B030D-6E8A-4147-A177-3AD203B41FA5}">
                      <a16:colId xmlns:a16="http://schemas.microsoft.com/office/drawing/2014/main" val="3458898917"/>
                    </a:ext>
                  </a:extLst>
                </a:gridCol>
                <a:gridCol w="607076">
                  <a:extLst>
                    <a:ext uri="{9D8B030D-6E8A-4147-A177-3AD203B41FA5}">
                      <a16:colId xmlns:a16="http://schemas.microsoft.com/office/drawing/2014/main" val="384276385"/>
                    </a:ext>
                  </a:extLst>
                </a:gridCol>
                <a:gridCol w="766119">
                  <a:extLst>
                    <a:ext uri="{9D8B030D-6E8A-4147-A177-3AD203B41FA5}">
                      <a16:colId xmlns:a16="http://schemas.microsoft.com/office/drawing/2014/main" val="498773750"/>
                    </a:ext>
                  </a:extLst>
                </a:gridCol>
                <a:gridCol w="824057">
                  <a:extLst>
                    <a:ext uri="{9D8B030D-6E8A-4147-A177-3AD203B41FA5}">
                      <a16:colId xmlns:a16="http://schemas.microsoft.com/office/drawing/2014/main" val="139238736"/>
                    </a:ext>
                  </a:extLst>
                </a:gridCol>
                <a:gridCol w="621683">
                  <a:extLst>
                    <a:ext uri="{9D8B030D-6E8A-4147-A177-3AD203B41FA5}">
                      <a16:colId xmlns:a16="http://schemas.microsoft.com/office/drawing/2014/main" val="1820236897"/>
                    </a:ext>
                  </a:extLst>
                </a:gridCol>
                <a:gridCol w="658912">
                  <a:extLst>
                    <a:ext uri="{9D8B030D-6E8A-4147-A177-3AD203B41FA5}">
                      <a16:colId xmlns:a16="http://schemas.microsoft.com/office/drawing/2014/main" val="3612557742"/>
                    </a:ext>
                  </a:extLst>
                </a:gridCol>
              </a:tblGrid>
              <a:tr h="5039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Вид модели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R2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MSE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RMSE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MAE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max_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error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360991"/>
                  </a:ext>
                </a:extLst>
              </a:tr>
              <a:tr h="7642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 err="1">
                          <a:effectLst/>
                        </a:rPr>
                        <a:t>Lasso</a:t>
                      </a:r>
                      <a:r>
                        <a:rPr lang="ru-RU" sz="1400" kern="100" dirty="0">
                          <a:effectLst/>
                        </a:rPr>
                        <a:t>(</a:t>
                      </a:r>
                      <a:r>
                        <a:rPr lang="ru-RU" sz="1400" kern="100" dirty="0" err="1">
                          <a:effectLst/>
                        </a:rPr>
                        <a:t>alpha</a:t>
                      </a:r>
                      <a:r>
                        <a:rPr lang="ru-RU" sz="1400" kern="100" dirty="0">
                          <a:effectLst/>
                        </a:rPr>
                        <a:t>=1)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-0.020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203966.347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450.816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359.889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1155.016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5648524"/>
                  </a:ext>
                </a:extLst>
              </a:tr>
              <a:tr h="7642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SVR(C=5)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-0.020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203981.527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450.842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360.401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1143.315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6886092"/>
                  </a:ext>
                </a:extLst>
              </a:tr>
              <a:tr h="7642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SVR(C=0.01, </a:t>
                      </a:r>
                      <a:r>
                        <a:rPr lang="ru-RU" sz="1400" kern="100" dirty="0" err="1">
                          <a:effectLst/>
                        </a:rPr>
                        <a:t>kernel</a:t>
                      </a:r>
                      <a:r>
                        <a:rPr lang="ru-RU" sz="1400" kern="100" dirty="0">
                          <a:effectLst/>
                        </a:rPr>
                        <a:t>='</a:t>
                      </a:r>
                      <a:r>
                        <a:rPr lang="ru-RU" sz="1400" kern="100" dirty="0" err="1">
                          <a:effectLst/>
                        </a:rPr>
                        <a:t>poly</a:t>
                      </a:r>
                      <a:r>
                        <a:rPr lang="ru-RU" sz="1400" kern="100" dirty="0">
                          <a:effectLst/>
                        </a:rPr>
                        <a:t>')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-0.018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203692.791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450.509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359.800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1143.599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82486"/>
                  </a:ext>
                </a:extLst>
              </a:tr>
              <a:tr h="18052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 kern="100" dirty="0" err="1">
                          <a:effectLst/>
                        </a:rPr>
                        <a:t>RandomForestRegressor</a:t>
                      </a:r>
                      <a:r>
                        <a:rPr lang="en-US" sz="1400" kern="100" dirty="0">
                          <a:effectLst/>
                        </a:rPr>
                        <a:t>(bootstrap=False, 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</a:t>
                      </a:r>
                      <a:r>
                        <a:rPr lang="en-US" sz="1400" kern="100" dirty="0">
                          <a:effectLst/>
                        </a:rPr>
                        <a:t>='absolute_error',</a:t>
                      </a:r>
                      <a:r>
                        <a:rPr lang="en-US" sz="1400" kern="100" dirty="0" err="1">
                          <a:effectLst/>
                        </a:rPr>
                        <a:t>max_depth</a:t>
                      </a:r>
                      <a:r>
                        <a:rPr lang="en-US" sz="1400" kern="100" dirty="0">
                          <a:effectLst/>
                        </a:rPr>
                        <a:t>=3, </a:t>
                      </a:r>
                      <a:r>
                        <a:rPr lang="en-US" sz="1400" kern="100" dirty="0" err="1">
                          <a:effectLst/>
                        </a:rPr>
                        <a:t>max_features</a:t>
                      </a:r>
                      <a:r>
                        <a:rPr lang="en-US" sz="1400" kern="100" dirty="0">
                          <a:effectLst/>
                        </a:rPr>
                        <a:t>=1, </a:t>
                      </a:r>
                      <a:r>
                        <a:rPr lang="en-US" sz="1400" kern="100" dirty="0" err="1">
                          <a:effectLst/>
                        </a:rPr>
                        <a:t>n_estimators</a:t>
                      </a:r>
                      <a:r>
                        <a:rPr lang="en-US" sz="1400" kern="100" dirty="0">
                          <a:effectLst/>
                        </a:rPr>
                        <a:t>=50, </a:t>
                      </a:r>
                      <a:r>
                        <a:rPr lang="en-US" sz="1400" kern="100" dirty="0" err="1">
                          <a:effectLst/>
                        </a:rPr>
                        <a:t>random_state</a:t>
                      </a:r>
                      <a:r>
                        <a:rPr lang="en-US" sz="1400" kern="100" dirty="0">
                          <a:effectLst/>
                        </a:rPr>
                        <a:t>=42)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</a:rPr>
                        <a:t>0.000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</a:rPr>
                        <a:t>200148.870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</a:rPr>
                        <a:t>446.463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</a:rPr>
                        <a:t>356.324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  <a:highlight>
                            <a:srgbClr val="FFFF00"/>
                          </a:highlight>
                        </a:rPr>
                        <a:t>1142.809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941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51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Модель для прочности при растяжении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33777E-97A9-159B-8538-48D1AEA05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90" y="2065020"/>
            <a:ext cx="6332220" cy="2727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5D148-DD87-EC70-189D-01A1C6D3858F}"/>
              </a:ext>
            </a:extLst>
          </p:cNvPr>
          <p:cNvSpPr txBox="1"/>
          <p:nvPr/>
        </p:nvSpPr>
        <p:spPr>
          <a:xfrm>
            <a:off x="2929890" y="4792980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качества модели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X3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39D23298-1877-F2DA-0E14-7B2F9869E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68462"/>
              </p:ext>
            </p:extLst>
          </p:nvPr>
        </p:nvGraphicFramePr>
        <p:xfrm>
          <a:off x="2483708" y="5253902"/>
          <a:ext cx="7747686" cy="1035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3428">
                  <a:extLst>
                    <a:ext uri="{9D8B030D-6E8A-4147-A177-3AD203B41FA5}">
                      <a16:colId xmlns:a16="http://schemas.microsoft.com/office/drawing/2014/main" val="3078541225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994520071"/>
                    </a:ext>
                  </a:extLst>
                </a:gridCol>
                <a:gridCol w="1136584">
                  <a:extLst>
                    <a:ext uri="{9D8B030D-6E8A-4147-A177-3AD203B41FA5}">
                      <a16:colId xmlns:a16="http://schemas.microsoft.com/office/drawing/2014/main" val="1802318805"/>
                    </a:ext>
                  </a:extLst>
                </a:gridCol>
                <a:gridCol w="990741">
                  <a:extLst>
                    <a:ext uri="{9D8B030D-6E8A-4147-A177-3AD203B41FA5}">
                      <a16:colId xmlns:a16="http://schemas.microsoft.com/office/drawing/2014/main" val="2398282028"/>
                    </a:ext>
                  </a:extLst>
                </a:gridCol>
                <a:gridCol w="974519">
                  <a:extLst>
                    <a:ext uri="{9D8B030D-6E8A-4147-A177-3AD203B41FA5}">
                      <a16:colId xmlns:a16="http://schemas.microsoft.com/office/drawing/2014/main" val="355430961"/>
                    </a:ext>
                  </a:extLst>
                </a:gridCol>
                <a:gridCol w="1209927">
                  <a:extLst>
                    <a:ext uri="{9D8B030D-6E8A-4147-A177-3AD203B41FA5}">
                      <a16:colId xmlns:a16="http://schemas.microsoft.com/office/drawing/2014/main" val="3353992008"/>
                    </a:ext>
                  </a:extLst>
                </a:gridCol>
              </a:tblGrid>
              <a:tr h="3452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Набор данных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R2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MSE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RMSE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MAE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max_error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9427079"/>
                  </a:ext>
                </a:extLst>
              </a:tr>
              <a:tr h="3452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обучающий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0.000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200148.870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446.463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356.324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1142.809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174280"/>
                  </a:ext>
                </a:extLst>
              </a:tr>
              <a:tr h="3452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тестовый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-0.022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241364.991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491.289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391.276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1173.770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013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Модель для</a:t>
              </a:r>
              <a:r>
                <a:rPr lang="en-US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соотношения матрица-наполнитель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2CDD70-2ACB-DEBC-768B-51C97C1B9BBE}"/>
              </a:ext>
            </a:extLst>
          </p:cNvPr>
          <p:cNvSpPr txBox="1"/>
          <p:nvPr/>
        </p:nvSpPr>
        <p:spPr>
          <a:xfrm>
            <a:off x="906086" y="1750985"/>
            <a:ext cx="53217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ейронная  сеть со следующей архитектурой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количество скрытых слоев: 8;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нейронов на каждом слое: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активационная функция: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оптимизатор: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37A51D-917B-4CA7-531E-0DCDF5DA7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322" y="1383955"/>
            <a:ext cx="4939169" cy="46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1DAEF0-8690-430E-4EFC-1CC34D32E89E}"/>
              </a:ext>
            </a:extLst>
          </p:cNvPr>
          <p:cNvSpPr txBox="1"/>
          <p:nvPr/>
        </p:nvSpPr>
        <p:spPr>
          <a:xfrm>
            <a:off x="916463" y="3219995"/>
            <a:ext cx="45252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</a:t>
            </a:r>
            <a:r>
              <a:rPr lang="ru-RU" sz="1400" b="1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одель</a:t>
            </a:r>
            <a:r>
              <a:rPr lang="en-US" sz="14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MLPRegressor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early_stopping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=True, </a:t>
            </a:r>
            <a:r>
              <a:rPr lang="en-US" sz="14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hidden_layer_sizes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=(72, 72, 72, 72, 72, 72, 72, 72), </a:t>
            </a:r>
            <a:r>
              <a:rPr lang="en-US" sz="14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max_iter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=5000, </a:t>
            </a:r>
            <a:r>
              <a:rPr lang="en-US" sz="14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random_state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=42, </a:t>
            </a:r>
            <a:r>
              <a:rPr lang="en-US" sz="14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validation_fraction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=0.3, verbose=True)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74295315-AF4D-D10A-C351-B0DD8E377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83530"/>
              </p:ext>
            </p:extLst>
          </p:nvPr>
        </p:nvGraphicFramePr>
        <p:xfrm>
          <a:off x="906086" y="5094396"/>
          <a:ext cx="5684520" cy="93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831996967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009835869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642484016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308514448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87307819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405125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Набор данных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R2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MSE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RMSE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MAE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max_error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591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DummyRegressor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-0.013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0.831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0.911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0.743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2.419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475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 kern="100">
                          <a:effectLst/>
                        </a:rPr>
                        <a:t>MLPRegressor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-0.034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0.849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0.921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0.751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2.468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11161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92F0123-D587-37D4-F7D9-D283AE60B79D}"/>
              </a:ext>
            </a:extLst>
          </p:cNvPr>
          <p:cNvSpPr txBox="1"/>
          <p:nvPr/>
        </p:nvSpPr>
        <p:spPr>
          <a:xfrm>
            <a:off x="1319084" y="4535637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Метрики </a:t>
            </a:r>
            <a:r>
              <a:rPr lang="ru-RU" sz="1400" kern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качества моделей  </a:t>
            </a:r>
            <a:r>
              <a:rPr lang="ru-RU" sz="14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DummyRegressor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и </a:t>
            </a:r>
            <a:r>
              <a:rPr lang="en-US" sz="14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MLPRegressor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1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Разработка </a:t>
              </a:r>
              <a:r>
                <a:rPr lang="en-US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web</a:t>
              </a:r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-приложения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8B5CBE-2E25-97E3-7D56-7F14D22C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23" y="1252212"/>
            <a:ext cx="4965290" cy="518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0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6E5DF-928B-B99D-15C8-54B8CE9831CE}"/>
              </a:ext>
            </a:extLst>
          </p:cNvPr>
          <p:cNvSpPr txBox="1"/>
          <p:nvPr/>
        </p:nvSpPr>
        <p:spPr>
          <a:xfrm>
            <a:off x="3531909" y="911007"/>
            <a:ext cx="512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79" y="469293"/>
            <a:ext cx="7984027" cy="666000"/>
            <a:chOff x="1476752" y="3499669"/>
            <a:chExt cx="9615741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2" y="3499669"/>
              <a:ext cx="902536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Разведочный анализ данных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922195" y="3499669"/>
              <a:ext cx="17029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112527D-49B2-E810-2B32-E6BF7296BA91}"/>
              </a:ext>
            </a:extLst>
          </p:cNvPr>
          <p:cNvSpPr txBox="1"/>
          <p:nvPr/>
        </p:nvSpPr>
        <p:spPr>
          <a:xfrm>
            <a:off x="6431819" y="1214918"/>
            <a:ext cx="47200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X_bp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признаки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Соотношение матрица-наполнитель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Плотность, кг/м3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модуль упругости, ГПа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Количество отвердителя, м.%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Содержание эпоксидных групп,%_2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Температура вспышки, С_2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 Поверхностная плотность, г/м2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 Модуль упругости при растяжении, ГПа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Прочность при растяжении, МПа </a:t>
            </a:r>
          </a:p>
          <a:p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Потребление смолы, г/м2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B9C08426-89E4-8C03-9DE7-AD24C8EF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58401"/>
              </p:ext>
            </p:extLst>
          </p:nvPr>
        </p:nvGraphicFramePr>
        <p:xfrm>
          <a:off x="6533419" y="4196769"/>
          <a:ext cx="3230579" cy="1430508"/>
        </p:xfrm>
        <a:graphic>
          <a:graphicData uri="http://schemas.openxmlformats.org/drawingml/2006/table">
            <a:tbl>
              <a:tblPr/>
              <a:tblGrid>
                <a:gridCol w="397300">
                  <a:extLst>
                    <a:ext uri="{9D8B030D-6E8A-4147-A177-3AD203B41FA5}">
                      <a16:colId xmlns:a16="http://schemas.microsoft.com/office/drawing/2014/main" val="2273633568"/>
                    </a:ext>
                  </a:extLst>
                </a:gridCol>
                <a:gridCol w="2833279">
                  <a:extLst>
                    <a:ext uri="{9D8B030D-6E8A-4147-A177-3AD203B41FA5}">
                      <a16:colId xmlns:a16="http://schemas.microsoft.com/office/drawing/2014/main" val="1392328917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r" fontAlgn="ctr"/>
                      <a:endParaRPr lang="ru-RU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X_nup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960562"/>
                  </a:ext>
                </a:extLst>
              </a:tr>
              <a:tr h="3789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Угол нашивки, град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73515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Шаг нашивки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48367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Плотность нашивки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2271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5CE1F1-01A8-6CF5-1224-1FBCE662FB4B}"/>
              </a:ext>
            </a:extLst>
          </p:cNvPr>
          <p:cNvSpPr txBox="1"/>
          <p:nvPr/>
        </p:nvSpPr>
        <p:spPr>
          <a:xfrm>
            <a:off x="1290905" y="1345813"/>
            <a:ext cx="422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ctr"/>
            <a:r>
              <a:rPr lang="ru-RU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Файл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X_</a:t>
            </a:r>
            <a:r>
              <a:rPr lang="ru-RU" sz="1800" b="1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bp</a:t>
            </a:r>
            <a:r>
              <a:rPr lang="ru-RU" sz="1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csv</a:t>
            </a:r>
            <a:endParaRPr lang="ru-RU" sz="18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indent="449580"/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(составляющая из </a:t>
            </a:r>
            <a:r>
              <a:rPr lang="ru-RU" sz="18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базальопластика</a:t>
            </a:r>
            <a:r>
              <a:rPr lang="ru-RU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содержит: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признаков: 10 и индекс;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строк: 1023.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DA9F8-FAFD-C211-7EC8-B1FB47703D3D}"/>
              </a:ext>
            </a:extLst>
          </p:cNvPr>
          <p:cNvSpPr txBox="1"/>
          <p:nvPr/>
        </p:nvSpPr>
        <p:spPr>
          <a:xfrm>
            <a:off x="1533622" y="4354239"/>
            <a:ext cx="422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Файл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X_nup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.csv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составляющая из углепластика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содержит: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признаков: 3 и индекс;</a:t>
            </a:r>
          </a:p>
          <a:p>
            <a:r>
              <a:rPr lang="ru-RU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строк: 1040.</a:t>
            </a: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68DD4-87BE-3CB6-888C-20EA9D4B2F75}"/>
              </a:ext>
            </a:extLst>
          </p:cNvPr>
          <p:cNvSpPr txBox="1"/>
          <p:nvPr/>
        </p:nvSpPr>
        <p:spPr>
          <a:xfrm>
            <a:off x="2275840" y="5657671"/>
            <a:ext cx="816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После объединения с типом INNER часть строк из файла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X_nup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была отброшена. Объединенный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содержит 13 признаков и 1023 строк. </a:t>
            </a:r>
            <a:endParaRPr lang="ru-RU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7408994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Разведочный анализ данных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34D559-EA69-D108-5DC9-A5481C3F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1348155"/>
            <a:ext cx="4426245" cy="492056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9145335-7BF0-1B23-1A7D-B561B848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65" y="1318603"/>
            <a:ext cx="5291795" cy="50720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DA5458D-B70C-C2AC-70FA-05F7524F78AE}"/>
              </a:ext>
            </a:extLst>
          </p:cNvPr>
          <p:cNvSpPr txBox="1"/>
          <p:nvPr/>
        </p:nvSpPr>
        <p:spPr>
          <a:xfrm>
            <a:off x="2962373" y="6417789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spc="180" dirty="0">
                <a:ln>
                  <a:solidFill>
                    <a:srgbClr val="065CAB"/>
                  </a:solidFill>
                </a:ln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Пропусков в исследуемых данных не обнаружено</a:t>
            </a:r>
            <a:endParaRPr lang="ru-RU" sz="1400" spc="1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79" y="469293"/>
            <a:ext cx="8219699" cy="666000"/>
            <a:chOff x="1476752" y="3499669"/>
            <a:chExt cx="9899578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2" y="3499669"/>
              <a:ext cx="989957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Гистограммы распределения и ящик с усами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285272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94F6D3F-3396-1DFC-458D-053D27F23194}"/>
              </a:ext>
            </a:extLst>
          </p:cNvPr>
          <p:cNvSpPr txBox="1"/>
          <p:nvPr/>
        </p:nvSpPr>
        <p:spPr>
          <a:xfrm>
            <a:off x="1816949" y="5755199"/>
            <a:ext cx="81561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Все признаки, кроме "Угол нашивки, град" имеют нормальное распределение.</a:t>
            </a:r>
          </a:p>
          <a:p>
            <a:pPr algn="ctr"/>
            <a:r>
              <a:rPr lang="ru-RU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Принимают неотрицательные значения.</a:t>
            </a:r>
          </a:p>
          <a:p>
            <a:pPr algn="ctr"/>
            <a:br>
              <a:rPr lang="ru-RU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8384707-77D0-FCDA-C5E3-724E8BB7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94" y="1155770"/>
            <a:ext cx="3213796" cy="346415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780FB9-4848-2F31-79EE-11F1B11C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91" y="1186316"/>
            <a:ext cx="3292765" cy="346415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6414505-C7D0-FAA8-83A2-85E3C896C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371" y="1135294"/>
            <a:ext cx="3292764" cy="348863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18F6A5E-2BB1-43B9-81CE-379B7F168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51" y="4656005"/>
            <a:ext cx="4200622" cy="110366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CCC16A8-2AC8-E62A-869E-6F712C6EC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837" y="4650471"/>
            <a:ext cx="4042827" cy="11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Попарные графики рассеяния точек и</a:t>
              </a:r>
            </a:p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матрица корреляция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A792E54-3967-5812-10F5-A5CE7718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7" y="1346887"/>
            <a:ext cx="5286913" cy="506067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813FEA-A8E7-6405-F3C4-315EDD0CC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77" y="1268841"/>
            <a:ext cx="6683604" cy="51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Входные переменные</a:t>
              </a:r>
              <a:endParaRPr lang="ru-RU" sz="2800" spc="18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7D6C7F7-AB47-A408-1052-6C2D5A46A8C8}"/>
              </a:ext>
            </a:extLst>
          </p:cNvPr>
          <p:cNvSpPr txBox="1"/>
          <p:nvPr/>
        </p:nvSpPr>
        <p:spPr>
          <a:xfrm>
            <a:off x="101682" y="1797381"/>
            <a:ext cx="47314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2000" b="1" kern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редполагается построение моделей регрессии для каждого </a:t>
            </a:r>
            <a:r>
              <a:rPr lang="ru-RU" sz="2000" b="1" kern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датасета</a:t>
            </a:r>
            <a:endParaRPr lang="ru-RU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CFE8DC5-EAFA-AB10-E29D-905E6EF44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65553"/>
              </p:ext>
            </p:extLst>
          </p:nvPr>
        </p:nvGraphicFramePr>
        <p:xfrm>
          <a:off x="5424978" y="1394239"/>
          <a:ext cx="5937885" cy="4806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096">
                  <a:extLst>
                    <a:ext uri="{9D8B030D-6E8A-4147-A177-3AD203B41FA5}">
                      <a16:colId xmlns:a16="http://schemas.microsoft.com/office/drawing/2014/main" val="468751043"/>
                    </a:ext>
                  </a:extLst>
                </a:gridCol>
                <a:gridCol w="903867">
                  <a:extLst>
                    <a:ext uri="{9D8B030D-6E8A-4147-A177-3AD203B41FA5}">
                      <a16:colId xmlns:a16="http://schemas.microsoft.com/office/drawing/2014/main" val="1998776475"/>
                    </a:ext>
                  </a:extLst>
                </a:gridCol>
                <a:gridCol w="1209606">
                  <a:extLst>
                    <a:ext uri="{9D8B030D-6E8A-4147-A177-3AD203B41FA5}">
                      <a16:colId xmlns:a16="http://schemas.microsoft.com/office/drawing/2014/main" val="2509208486"/>
                    </a:ext>
                  </a:extLst>
                </a:gridCol>
                <a:gridCol w="1794383">
                  <a:extLst>
                    <a:ext uri="{9D8B030D-6E8A-4147-A177-3AD203B41FA5}">
                      <a16:colId xmlns:a16="http://schemas.microsoft.com/office/drawing/2014/main" val="1404411324"/>
                    </a:ext>
                  </a:extLst>
                </a:gridCol>
                <a:gridCol w="1706933">
                  <a:extLst>
                    <a:ext uri="{9D8B030D-6E8A-4147-A177-3AD203B41FA5}">
                      <a16:colId xmlns:a16="http://schemas.microsoft.com/office/drawing/2014/main" val="711360710"/>
                    </a:ext>
                  </a:extLst>
                </a:gridCol>
              </a:tblGrid>
              <a:tr h="97726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№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Датасет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Кол-во признаков, строк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Предобработка 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Признаки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2367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1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X1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13,</a:t>
                      </a:r>
                      <a:endParaRPr lang="ru-RU" sz="11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1023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нет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все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6567900"/>
                  </a:ext>
                </a:extLst>
              </a:tr>
              <a:tr h="9213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X2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13,</a:t>
                      </a:r>
                      <a:endParaRPr lang="ru-R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936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Метод </a:t>
                      </a:r>
                      <a:r>
                        <a:rPr lang="ru-RU" sz="1600" kern="100" dirty="0" err="1">
                          <a:effectLst/>
                        </a:rPr>
                        <a:t>межквартильных</a:t>
                      </a:r>
                      <a:r>
                        <a:rPr lang="ru-RU" sz="1600" kern="100" dirty="0">
                          <a:effectLst/>
                        </a:rPr>
                        <a:t> </a:t>
                      </a:r>
                      <a:endParaRPr lang="ru-RU" sz="11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расстояний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все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87802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3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X3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7,</a:t>
                      </a:r>
                      <a:endParaRPr lang="ru-RU" sz="11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978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Метод межквартильных </a:t>
                      </a:r>
                      <a:endParaRPr lang="ru-RU" sz="11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>
                          <a:effectLst/>
                        </a:rPr>
                        <a:t>расстояний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effectLst/>
                        </a:rPr>
                        <a:t>Признаки, корреляция которых с целевыми не ниже 0.03.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2763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Применяемые модели</a:t>
              </a:r>
              <a:r>
                <a:rPr lang="en-US" sz="36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36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регрессии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A9213E-2CA2-93EA-661F-C9B8ED50A446}"/>
              </a:ext>
            </a:extLst>
          </p:cNvPr>
          <p:cNvSpPr txBox="1"/>
          <p:nvPr/>
        </p:nvSpPr>
        <p:spPr>
          <a:xfrm>
            <a:off x="695701" y="1557338"/>
            <a:ext cx="114271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</a:t>
            </a:r>
          </a:p>
          <a:p>
            <a:pPr algn="l"/>
            <a:r>
              <a:rPr lang="ru-RU" sz="360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600" b="0" i="0" u="none" strike="noStrike" baseline="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Лассо (LASSO) регрессия</a:t>
            </a:r>
          </a:p>
          <a:p>
            <a:pPr algn="l"/>
            <a:r>
              <a:rPr lang="ru-RU" sz="360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600" b="0" i="0" u="none" strike="noStrike" baseline="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 (</a:t>
            </a:r>
            <a:r>
              <a:rPr lang="en-US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для регрессии</a:t>
            </a:r>
          </a:p>
          <a:p>
            <a:pPr algn="l"/>
            <a:r>
              <a:rPr lang="ru-RU" sz="3600" b="0" i="0" u="none" strike="noStrike" baseline="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 algn="l"/>
            <a:r>
              <a:rPr lang="ru-RU" sz="3600" b="0" i="0" u="none" strike="noStrike" baseline="0" dirty="0">
                <a:solidFill>
                  <a:srgbClr val="3465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b="0" i="0" u="none" strike="noStrike" baseline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5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6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Метрики качества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6B9551-D30A-0901-09D0-7B7741C8ACFF}"/>
              </a:ext>
            </a:extLst>
          </p:cNvPr>
          <p:cNvSpPr txBox="1"/>
          <p:nvPr/>
        </p:nvSpPr>
        <p:spPr>
          <a:xfrm>
            <a:off x="589857" y="1689143"/>
            <a:ext cx="1167606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dirty="0">
                <a:solidFill>
                  <a:srgbClr val="3465A5"/>
                </a:solidFill>
                <a:latin typeface="+mn-lt"/>
              </a:rPr>
              <a:t>-</a:t>
            </a:r>
            <a:r>
              <a:rPr lang="en-US" sz="3200" b="0" i="0" u="none" strike="noStrike" baseline="0" dirty="0">
                <a:solidFill>
                  <a:srgbClr val="3465A5"/>
                </a:solidFill>
                <a:latin typeface="+mn-lt"/>
              </a:rPr>
              <a:t> </a:t>
            </a:r>
            <a:r>
              <a:rPr lang="en-US" sz="3200" b="0" i="0" u="none" strike="noStrike" baseline="0" dirty="0">
                <a:solidFill>
                  <a:srgbClr val="333333"/>
                </a:solidFill>
                <a:latin typeface="+mn-lt"/>
              </a:rPr>
              <a:t>R2 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+mn-lt"/>
              </a:rPr>
              <a:t>или коэффициент детерминации</a:t>
            </a:r>
          </a:p>
          <a:p>
            <a:r>
              <a:rPr lang="ru-RU" sz="3200" b="0" i="0" u="none" strike="noStrike" baseline="0" dirty="0">
                <a:solidFill>
                  <a:srgbClr val="3465A5"/>
                </a:solidFill>
                <a:latin typeface="+mn-lt"/>
              </a:rPr>
              <a:t>- </a:t>
            </a:r>
            <a:r>
              <a:rPr lang="en-US" sz="3200" dirty="0">
                <a:solidFill>
                  <a:srgbClr val="333333"/>
                </a:solidFill>
                <a:latin typeface="+mn-lt"/>
              </a:rPr>
              <a:t>MSE (Mean Absolute Percentage Error) </a:t>
            </a:r>
            <a:r>
              <a:rPr lang="ru-RU" sz="3200" dirty="0">
                <a:solidFill>
                  <a:srgbClr val="333333"/>
                </a:solidFill>
                <a:latin typeface="+mn-lt"/>
              </a:rPr>
              <a:t>или средняя</a:t>
            </a:r>
          </a:p>
          <a:p>
            <a:pPr algn="l"/>
            <a:r>
              <a:rPr lang="ru-RU" sz="3200" b="0" i="0" u="none" strike="noStrike" baseline="0" dirty="0">
                <a:solidFill>
                  <a:srgbClr val="333333"/>
                </a:solidFill>
                <a:latin typeface="+mn-lt"/>
              </a:rPr>
              <a:t>квадратичная ошибка</a:t>
            </a:r>
          </a:p>
          <a:p>
            <a:pPr algn="l"/>
            <a:r>
              <a:rPr lang="ru-RU" sz="3200" i="0" u="none" strike="noStrike" baseline="0" dirty="0">
                <a:solidFill>
                  <a:srgbClr val="333333"/>
                </a:solidFill>
                <a:latin typeface="+mn-lt"/>
              </a:rPr>
              <a:t>-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+mn-lt"/>
              </a:rPr>
              <a:t> RMSE (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+mn-lt"/>
              </a:rPr>
              <a:t>Root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+mn-lt"/>
              </a:rPr>
              <a:t>Mean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+mn-lt"/>
              </a:rPr>
              <a:t>Squared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+mn-lt"/>
              </a:rPr>
              <a:t>Error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+mn-lt"/>
              </a:rPr>
              <a:t>) или корень из средней</a:t>
            </a:r>
          </a:p>
          <a:p>
            <a:pPr algn="l"/>
            <a:r>
              <a:rPr lang="ru-RU" sz="3200" b="0" i="0" u="none" strike="noStrike" baseline="0" dirty="0">
                <a:solidFill>
                  <a:srgbClr val="333333"/>
                </a:solidFill>
                <a:latin typeface="+mn-lt"/>
              </a:rPr>
              <a:t>квадратичной ошибки</a:t>
            </a:r>
          </a:p>
          <a:p>
            <a:pPr algn="l"/>
            <a:r>
              <a:rPr lang="ru-RU" sz="3200" b="0" i="0" u="none" strike="noStrike" baseline="0" dirty="0">
                <a:solidFill>
                  <a:srgbClr val="3465A5"/>
                </a:solidFill>
                <a:latin typeface="+mn-lt"/>
              </a:rPr>
              <a:t>-</a:t>
            </a:r>
            <a:r>
              <a:rPr lang="en-US" sz="3200" b="0" i="0" u="none" strike="noStrike" baseline="0" dirty="0">
                <a:solidFill>
                  <a:srgbClr val="3465A5"/>
                </a:solidFill>
                <a:latin typeface="+mn-lt"/>
              </a:rPr>
              <a:t> </a:t>
            </a:r>
            <a:r>
              <a:rPr lang="en-US" sz="3200" b="0" i="0" u="none" strike="noStrike" baseline="0" dirty="0">
                <a:solidFill>
                  <a:srgbClr val="333333"/>
                </a:solidFill>
                <a:latin typeface="+mn-lt"/>
              </a:rPr>
              <a:t>M</a:t>
            </a:r>
            <a:r>
              <a:rPr lang="ru-RU" sz="3200" dirty="0">
                <a:solidFill>
                  <a:srgbClr val="333333"/>
                </a:solidFill>
                <a:latin typeface="+mn-lt"/>
              </a:rPr>
              <a:t>А</a:t>
            </a:r>
            <a:r>
              <a:rPr lang="en-US" sz="3200" b="0" i="0" u="none" strike="noStrike" baseline="0" dirty="0">
                <a:solidFill>
                  <a:srgbClr val="333333"/>
                </a:solidFill>
                <a:latin typeface="+mn-lt"/>
              </a:rPr>
              <a:t>E (Mean Absolute Error) 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+mn-lt"/>
              </a:rPr>
              <a:t>или средняя абсолютная</a:t>
            </a:r>
          </a:p>
          <a:p>
            <a:pPr algn="l"/>
            <a:r>
              <a:rPr lang="ru-RU" sz="3200" b="0" i="0" u="none" strike="noStrike" baseline="0" dirty="0">
                <a:solidFill>
                  <a:srgbClr val="333333"/>
                </a:solidFill>
                <a:latin typeface="+mn-lt"/>
              </a:rPr>
              <a:t>ошибка</a:t>
            </a:r>
          </a:p>
          <a:p>
            <a:pPr algn="l"/>
            <a:r>
              <a:rPr lang="ru-RU" sz="3200" b="0" i="0" u="none" strike="noStrike" baseline="0" dirty="0">
                <a:solidFill>
                  <a:srgbClr val="3465A5"/>
                </a:solidFill>
                <a:latin typeface="+mn-lt"/>
              </a:rPr>
              <a:t>-</a:t>
            </a:r>
            <a:r>
              <a:rPr lang="en-US" sz="3200" b="0" i="0" u="none" strike="noStrike" baseline="0" dirty="0">
                <a:solidFill>
                  <a:srgbClr val="3465A5"/>
                </a:solidFill>
                <a:latin typeface="+mn-lt"/>
              </a:rPr>
              <a:t> </a:t>
            </a:r>
            <a:r>
              <a:rPr lang="ru-RU" sz="3200" b="0" i="0" u="none" strike="noStrike" baseline="0" dirty="0">
                <a:solidFill>
                  <a:srgbClr val="3465A5"/>
                </a:solidFill>
                <a:latin typeface="+mn-lt"/>
              </a:rPr>
              <a:t>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+mn-lt"/>
              </a:rPr>
              <a:t>max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+mn-lt"/>
              </a:rPr>
              <a:t> </a:t>
            </a:r>
            <a:r>
              <a:rPr lang="ru-RU" sz="3200" b="0" i="0" u="none" strike="noStrike" baseline="0" dirty="0" err="1">
                <a:solidFill>
                  <a:srgbClr val="333333"/>
                </a:solidFill>
                <a:latin typeface="+mn-lt"/>
              </a:rPr>
              <a:t>error</a:t>
            </a:r>
            <a:r>
              <a:rPr lang="ru-RU" sz="3200" b="0" i="0" u="none" strike="noStrike" baseline="0" dirty="0">
                <a:solidFill>
                  <a:srgbClr val="333333"/>
                </a:solidFill>
                <a:latin typeface="+mn-lt"/>
              </a:rPr>
              <a:t> или максимальная ошибка данной модели</a:t>
            </a:r>
            <a:endParaRPr lang="ru-RU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04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007625" y="450440"/>
            <a:ext cx="8521356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Модель для модуля упругости при растяжении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2C6C11-987B-7E91-D4E0-30357E1C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5" y="1248033"/>
            <a:ext cx="6369187" cy="5186018"/>
          </a:xfrm>
          <a:prstGeom prst="rect">
            <a:avLst/>
          </a:prstGeom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1793E167-C4C2-AD45-E2AA-00CA8D3B6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57286"/>
              </p:ext>
            </p:extLst>
          </p:nvPr>
        </p:nvGraphicFramePr>
        <p:xfrm>
          <a:off x="6415962" y="1248033"/>
          <a:ext cx="5113019" cy="4361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627">
                  <a:extLst>
                    <a:ext uri="{9D8B030D-6E8A-4147-A177-3AD203B41FA5}">
                      <a16:colId xmlns:a16="http://schemas.microsoft.com/office/drawing/2014/main" val="1053905483"/>
                    </a:ext>
                  </a:extLst>
                </a:gridCol>
                <a:gridCol w="704884">
                  <a:extLst>
                    <a:ext uri="{9D8B030D-6E8A-4147-A177-3AD203B41FA5}">
                      <a16:colId xmlns:a16="http://schemas.microsoft.com/office/drawing/2014/main" val="1874528032"/>
                    </a:ext>
                  </a:extLst>
                </a:gridCol>
                <a:gridCol w="562127">
                  <a:extLst>
                    <a:ext uri="{9D8B030D-6E8A-4147-A177-3AD203B41FA5}">
                      <a16:colId xmlns:a16="http://schemas.microsoft.com/office/drawing/2014/main" val="2058184053"/>
                    </a:ext>
                  </a:extLst>
                </a:gridCol>
                <a:gridCol w="562127">
                  <a:extLst>
                    <a:ext uri="{9D8B030D-6E8A-4147-A177-3AD203B41FA5}">
                      <a16:colId xmlns:a16="http://schemas.microsoft.com/office/drawing/2014/main" val="2121303680"/>
                    </a:ext>
                  </a:extLst>
                </a:gridCol>
                <a:gridCol w="562127">
                  <a:extLst>
                    <a:ext uri="{9D8B030D-6E8A-4147-A177-3AD203B41FA5}">
                      <a16:colId xmlns:a16="http://schemas.microsoft.com/office/drawing/2014/main" val="475991307"/>
                    </a:ext>
                  </a:extLst>
                </a:gridCol>
                <a:gridCol w="562127">
                  <a:extLst>
                    <a:ext uri="{9D8B030D-6E8A-4147-A177-3AD203B41FA5}">
                      <a16:colId xmlns:a16="http://schemas.microsoft.com/office/drawing/2014/main" val="1543919486"/>
                    </a:ext>
                  </a:extLst>
                </a:gridCol>
              </a:tblGrid>
              <a:tr h="7860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Вид модели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R2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MSE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RMSE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MAE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max_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error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698723"/>
                  </a:ext>
                </a:extLst>
              </a:tr>
              <a:tr h="7860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 err="1">
                          <a:effectLst/>
                        </a:rPr>
                        <a:t>Lasso</a:t>
                      </a:r>
                      <a:r>
                        <a:rPr lang="ru-RU" sz="1400" kern="100" dirty="0">
                          <a:effectLst/>
                        </a:rPr>
                        <a:t>(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</a:t>
                      </a:r>
                      <a:r>
                        <a:rPr lang="ru-RU" sz="1400" kern="100" dirty="0">
                          <a:effectLst/>
                        </a:rPr>
                        <a:t>=0.1)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-0.016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9.177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3.026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2.420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</a:rPr>
                        <a:t>7.260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455772"/>
                  </a:ext>
                </a:extLst>
              </a:tr>
              <a:tr h="7860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SVR(C=5, kernel='sigmoid')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-0.015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9.152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3.022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</a:rPr>
                        <a:t>2.413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7.474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94595"/>
                  </a:ext>
                </a:extLst>
              </a:tr>
              <a:tr h="20037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1400" kern="100" dirty="0" err="1">
                          <a:effectLst/>
                        </a:rPr>
                        <a:t>RandomForestRegressor</a:t>
                      </a:r>
                      <a:r>
                        <a:rPr lang="en-US" sz="1400" kern="100" dirty="0">
                          <a:effectLst/>
                        </a:rPr>
                        <a:t>(criterion='</a:t>
                      </a:r>
                      <a:r>
                        <a:rPr lang="en-US" sz="1400" kern="100" dirty="0" err="1">
                          <a:effectLst/>
                        </a:rPr>
                        <a:t>absolute_error</a:t>
                      </a:r>
                      <a:r>
                        <a:rPr lang="en-US" sz="1400" kern="100" dirty="0">
                          <a:effectLst/>
                        </a:rPr>
                        <a:t>', </a:t>
                      </a:r>
                      <a:r>
                        <a:rPr lang="en-US" sz="1400" kern="100" dirty="0" err="1">
                          <a:effectLst/>
                        </a:rPr>
                        <a:t>max_depth</a:t>
                      </a:r>
                      <a:r>
                        <a:rPr lang="en-US" sz="1400" kern="100" dirty="0">
                          <a:effectLst/>
                        </a:rPr>
                        <a:t>=4, </a:t>
                      </a:r>
                      <a:r>
                        <a:rPr lang="en-US" sz="1400" kern="100" dirty="0" err="1">
                          <a:effectLst/>
                        </a:rPr>
                        <a:t>max_features</a:t>
                      </a:r>
                      <a:r>
                        <a:rPr lang="en-US" sz="1400" kern="100" dirty="0">
                          <a:effectLst/>
                        </a:rPr>
                        <a:t>=1, </a:t>
                      </a:r>
                      <a:r>
                        <a:rPr lang="en-US" sz="1400" kern="100" dirty="0" err="1">
                          <a:effectLst/>
                        </a:rPr>
                        <a:t>random_state</a:t>
                      </a:r>
                      <a:r>
                        <a:rPr lang="en-US" sz="1400" kern="100" dirty="0">
                          <a:effectLst/>
                        </a:rPr>
                        <a:t>=42)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</a:rPr>
                        <a:t>-0.013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</a:rPr>
                        <a:t>9.145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  <a:highlight>
                            <a:srgbClr val="FFFF00"/>
                          </a:highlight>
                        </a:rPr>
                        <a:t>3.021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>
                          <a:effectLst/>
                        </a:rPr>
                        <a:t>2.416</a:t>
                      </a:r>
                      <a:endParaRPr lang="ru-RU" sz="14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7.362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189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2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2614</TotalTime>
  <Words>752</Words>
  <Application>Microsoft Office PowerPoint</Application>
  <PresentationFormat>Широкоэкранный</PresentationFormat>
  <Paragraphs>218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ALS Sector Regular</vt:lpstr>
      <vt:lpstr>Calibri</vt:lpstr>
      <vt:lpstr>ALS Sector Bold</vt:lpstr>
      <vt:lpstr>Open Sans</vt:lpstr>
      <vt:lpstr>Times New Roman</vt:lpstr>
      <vt:lpstr>Noto Sans Symbols</vt:lpstr>
      <vt:lpstr>Arial</vt:lpstr>
      <vt:lpstr>If,kjyVUNE_28012021</vt:lpstr>
      <vt:lpstr>Выпускная классификационная работа по курсу «Data Science»  Тема: 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Igor</cp:lastModifiedBy>
  <cp:revision>113</cp:revision>
  <dcterms:created xsi:type="dcterms:W3CDTF">2021-02-24T09:03:25Z</dcterms:created>
  <dcterms:modified xsi:type="dcterms:W3CDTF">2024-09-07T11:17:36Z</dcterms:modified>
</cp:coreProperties>
</file>