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ress Start 2P"/>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PressStart2P-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80bc4a51a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80bc4a51a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80bc4a51a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80bc4a51a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80bc4a51a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80bc4a51a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80bc4a51a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80bc4a51a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80bc4a51a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80bc4a51a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80bc4a51a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80bc4a51a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80bc4a51a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80bc4a51a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80bc4a51a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80bc4a51a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80bc4a51ab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80bc4a51ab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80bc4a51ab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80bc4a51ab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80bc4a51ab_0_8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80bc4a51ab_0_8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80bc4a51a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80bc4a51a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80bc4a51ab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80bc4a51ab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80bc4a51a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80bc4a51a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80bc4a51a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80bc4a51a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80bc4a51a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80bc4a51a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image" Target="../media/image19.jpg"/><Relationship Id="rId5"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5.png"/><Relationship Id="rId4" Type="http://schemas.openxmlformats.org/officeDocument/2006/relationships/image" Target="../media/image7.jpg"/><Relationship Id="rId5"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11.jpg"/><Relationship Id="rId5" Type="http://schemas.openxmlformats.org/officeDocument/2006/relationships/image" Target="../media/image20.jpg"/><Relationship Id="rId6"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4.jpg"/><Relationship Id="rId4"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jpg"/><Relationship Id="rId4" Type="http://schemas.openxmlformats.org/officeDocument/2006/relationships/image" Target="../media/image2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244073" y="91425"/>
            <a:ext cx="60510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4A140A"/>
                </a:solidFill>
                <a:latin typeface="Press Start 2P"/>
                <a:ea typeface="Press Start 2P"/>
                <a:cs typeface="Press Start 2P"/>
                <a:sym typeface="Press Start 2P"/>
              </a:rPr>
              <a:t>Satan’s Soup</a:t>
            </a:r>
            <a:endParaRPr>
              <a:solidFill>
                <a:srgbClr val="4A140A"/>
              </a:solidFill>
              <a:latin typeface="Press Start 2P"/>
              <a:ea typeface="Press Start 2P"/>
              <a:cs typeface="Press Start 2P"/>
              <a:sym typeface="Press Start 2P"/>
            </a:endParaRPr>
          </a:p>
        </p:txBody>
      </p:sp>
      <p:sp>
        <p:nvSpPr>
          <p:cNvPr id="55" name="Google Shape;55;p13"/>
          <p:cNvSpPr txBox="1"/>
          <p:nvPr>
            <p:ph idx="1" type="subTitle"/>
          </p:nvPr>
        </p:nvSpPr>
        <p:spPr>
          <a:xfrm>
            <a:off x="-679000" y="4350900"/>
            <a:ext cx="8520600" cy="792600"/>
          </a:xfrm>
          <a:prstGeom prst="rect">
            <a:avLst/>
          </a:prstGeom>
        </p:spPr>
        <p:txBody>
          <a:bodyPr anchorCtr="0" anchor="t" bIns="91425" lIns="91425" spcFirstLastPara="1" rIns="91425" wrap="square" tIns="91425">
            <a:normAutofit/>
          </a:bodyPr>
          <a:lstStyle/>
          <a:p>
            <a:pPr indent="0" lvl="0" marL="0" rtl="0" algn="ctr">
              <a:lnSpc>
                <a:spcPct val="90000"/>
              </a:lnSpc>
              <a:spcBef>
                <a:spcPts val="0"/>
              </a:spcBef>
              <a:spcAft>
                <a:spcPts val="0"/>
              </a:spcAft>
              <a:buSzPts val="852"/>
              <a:buNone/>
            </a:pPr>
            <a:r>
              <a:rPr lang="en" sz="1870">
                <a:solidFill>
                  <a:srgbClr val="300C0C"/>
                </a:solidFill>
                <a:latin typeface="Press Start 2P"/>
                <a:ea typeface="Press Start 2P"/>
                <a:cs typeface="Press Start 2P"/>
                <a:sym typeface="Press Start 2P"/>
              </a:rPr>
              <a:t>From the Satan’s Soup team-</a:t>
            </a:r>
            <a:endParaRPr sz="1870">
              <a:solidFill>
                <a:srgbClr val="300C0C"/>
              </a:solidFill>
              <a:latin typeface="Press Start 2P"/>
              <a:ea typeface="Press Start 2P"/>
              <a:cs typeface="Press Start 2P"/>
              <a:sym typeface="Press Start 2P"/>
            </a:endParaRPr>
          </a:p>
          <a:p>
            <a:pPr indent="0" lvl="0" marL="0" rtl="0" algn="ctr">
              <a:lnSpc>
                <a:spcPct val="90000"/>
              </a:lnSpc>
              <a:spcBef>
                <a:spcPts val="0"/>
              </a:spcBef>
              <a:spcAft>
                <a:spcPts val="0"/>
              </a:spcAft>
              <a:buSzPts val="852"/>
              <a:buNone/>
            </a:pPr>
            <a:r>
              <a:rPr lang="en" sz="1870">
                <a:solidFill>
                  <a:srgbClr val="300C0C"/>
                </a:solidFill>
                <a:latin typeface="Press Start 2P"/>
                <a:ea typeface="Press Start 2P"/>
                <a:cs typeface="Press Start 2P"/>
                <a:sym typeface="Press Start 2P"/>
              </a:rPr>
              <a:t>Thai,Madison,Anabel,and Carla</a:t>
            </a:r>
            <a:endParaRPr sz="1870">
              <a:solidFill>
                <a:srgbClr val="300C0C"/>
              </a:solidFill>
              <a:latin typeface="Press Start 2P"/>
              <a:ea typeface="Press Start 2P"/>
              <a:cs typeface="Press Start 2P"/>
              <a:sym typeface="Press Start 2P"/>
            </a:endParaRPr>
          </a:p>
        </p:txBody>
      </p:sp>
      <p:sp>
        <p:nvSpPr>
          <p:cNvPr id="56" name="Google Shape;56;p13"/>
          <p:cNvSpPr txBox="1"/>
          <p:nvPr>
            <p:ph type="ctrTitle"/>
          </p:nvPr>
        </p:nvSpPr>
        <p:spPr>
          <a:xfrm>
            <a:off x="-167873" y="91425"/>
            <a:ext cx="60510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B54F4F"/>
                </a:solidFill>
                <a:latin typeface="Press Start 2P"/>
                <a:ea typeface="Press Start 2P"/>
                <a:cs typeface="Press Start 2P"/>
                <a:sym typeface="Press Start 2P"/>
              </a:rPr>
              <a:t>Satan’s Soup</a:t>
            </a:r>
            <a:endParaRPr>
              <a:solidFill>
                <a:srgbClr val="B54F4F"/>
              </a:solidFill>
              <a:latin typeface="Press Start 2P"/>
              <a:ea typeface="Press Start 2P"/>
              <a:cs typeface="Press Start 2P"/>
              <a:sym typeface="Press Start 2P"/>
            </a:endParaRPr>
          </a:p>
        </p:txBody>
      </p:sp>
      <p:sp>
        <p:nvSpPr>
          <p:cNvPr id="57" name="Google Shape;57;p13"/>
          <p:cNvSpPr txBox="1"/>
          <p:nvPr>
            <p:ph idx="1" type="subTitle"/>
          </p:nvPr>
        </p:nvSpPr>
        <p:spPr>
          <a:xfrm>
            <a:off x="-609600" y="4350900"/>
            <a:ext cx="8520600" cy="792600"/>
          </a:xfrm>
          <a:prstGeom prst="rect">
            <a:avLst/>
          </a:prstGeom>
        </p:spPr>
        <p:txBody>
          <a:bodyPr anchorCtr="0" anchor="t" bIns="91425" lIns="91425" spcFirstLastPara="1" rIns="91425" wrap="square" tIns="91425">
            <a:normAutofit/>
          </a:bodyPr>
          <a:lstStyle/>
          <a:p>
            <a:pPr indent="0" lvl="0" marL="0" rtl="0" algn="ctr">
              <a:lnSpc>
                <a:spcPct val="90000"/>
              </a:lnSpc>
              <a:spcBef>
                <a:spcPts val="0"/>
              </a:spcBef>
              <a:spcAft>
                <a:spcPts val="0"/>
              </a:spcAft>
              <a:buSzPts val="852"/>
              <a:buNone/>
            </a:pPr>
            <a:r>
              <a:rPr lang="en" sz="1870">
                <a:solidFill>
                  <a:srgbClr val="9D3737"/>
                </a:solidFill>
                <a:latin typeface="Press Start 2P"/>
                <a:ea typeface="Press Start 2P"/>
                <a:cs typeface="Press Start 2P"/>
                <a:sym typeface="Press Start 2P"/>
              </a:rPr>
              <a:t>From the Satan’s Soup team-</a:t>
            </a:r>
            <a:endParaRPr sz="1870">
              <a:solidFill>
                <a:srgbClr val="9D3737"/>
              </a:solidFill>
              <a:latin typeface="Press Start 2P"/>
              <a:ea typeface="Press Start 2P"/>
              <a:cs typeface="Press Start 2P"/>
              <a:sym typeface="Press Start 2P"/>
            </a:endParaRPr>
          </a:p>
          <a:p>
            <a:pPr indent="0" lvl="0" marL="0" rtl="0" algn="ctr">
              <a:lnSpc>
                <a:spcPct val="90000"/>
              </a:lnSpc>
              <a:spcBef>
                <a:spcPts val="0"/>
              </a:spcBef>
              <a:spcAft>
                <a:spcPts val="0"/>
              </a:spcAft>
              <a:buSzPts val="852"/>
              <a:buNone/>
            </a:pPr>
            <a:r>
              <a:rPr lang="en" sz="1870">
                <a:solidFill>
                  <a:srgbClr val="9D3737"/>
                </a:solidFill>
                <a:latin typeface="Press Start 2P"/>
                <a:ea typeface="Press Start 2P"/>
                <a:cs typeface="Press Start 2P"/>
                <a:sym typeface="Press Start 2P"/>
              </a:rPr>
              <a:t>Thai,Garret,Anabel,and Carla</a:t>
            </a:r>
            <a:endParaRPr sz="1870">
              <a:solidFill>
                <a:srgbClr val="9D3737"/>
              </a:solidFill>
              <a:latin typeface="Press Start 2P"/>
              <a:ea typeface="Press Start 2P"/>
              <a:cs typeface="Press Start 2P"/>
              <a:sym typeface="Press Start 2P"/>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22" name="Shape 122"/>
        <p:cNvGrpSpPr/>
        <p:nvPr/>
      </p:nvGrpSpPr>
      <p:grpSpPr>
        <a:xfrm>
          <a:off x="0" y="0"/>
          <a:ext cx="0" cy="0"/>
          <a:chOff x="0" y="0"/>
          <a:chExt cx="0" cy="0"/>
        </a:xfrm>
      </p:grpSpPr>
      <p:sp>
        <p:nvSpPr>
          <p:cNvPr id="123" name="Google Shape;123;p22"/>
          <p:cNvSpPr txBox="1"/>
          <p:nvPr>
            <p:ph type="title"/>
          </p:nvPr>
        </p:nvSpPr>
        <p:spPr>
          <a:xfrm>
            <a:off x="235500" y="216425"/>
            <a:ext cx="2586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140A"/>
                </a:solidFill>
                <a:latin typeface="Press Start 2P"/>
                <a:ea typeface="Press Start 2P"/>
                <a:cs typeface="Press Start 2P"/>
                <a:sym typeface="Press Start 2P"/>
              </a:rPr>
              <a:t>Level 1</a:t>
            </a:r>
            <a:endParaRPr>
              <a:solidFill>
                <a:srgbClr val="4A140A"/>
              </a:solidFill>
              <a:latin typeface="Press Start 2P"/>
              <a:ea typeface="Press Start 2P"/>
              <a:cs typeface="Press Start 2P"/>
              <a:sym typeface="Press Start 2P"/>
            </a:endParaRPr>
          </a:p>
        </p:txBody>
      </p:sp>
      <p:sp>
        <p:nvSpPr>
          <p:cNvPr id="124" name="Google Shape;124;p22"/>
          <p:cNvSpPr txBox="1"/>
          <p:nvPr>
            <p:ph idx="1" type="body"/>
          </p:nvPr>
        </p:nvSpPr>
        <p:spPr>
          <a:xfrm>
            <a:off x="311700" y="989925"/>
            <a:ext cx="2586600" cy="3579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1200"/>
              </a:spcAft>
              <a:buNone/>
            </a:pPr>
            <a:r>
              <a:rPr lang="en" sz="1500">
                <a:solidFill>
                  <a:srgbClr val="7A3A3A"/>
                </a:solidFill>
                <a:latin typeface="Press Start 2P"/>
                <a:ea typeface="Press Start 2P"/>
                <a:cs typeface="Press Start 2P"/>
                <a:sym typeface="Press Start 2P"/>
              </a:rPr>
              <a:t>This is the new layout for the first level. It was made more spooky and red to fit the </a:t>
            </a:r>
            <a:r>
              <a:rPr lang="en" sz="1500">
                <a:solidFill>
                  <a:srgbClr val="7A3A3A"/>
                </a:solidFill>
                <a:latin typeface="Press Start 2P"/>
                <a:ea typeface="Press Start 2P"/>
                <a:cs typeface="Press Start 2P"/>
                <a:sym typeface="Press Start 2P"/>
              </a:rPr>
              <a:t>new theme of the devil. This village is the town of the little ingredients you are collecting.</a:t>
            </a:r>
            <a:endParaRPr sz="1500">
              <a:solidFill>
                <a:srgbClr val="7A3A3A"/>
              </a:solidFill>
              <a:latin typeface="Press Start 2P"/>
              <a:ea typeface="Press Start 2P"/>
              <a:cs typeface="Press Start 2P"/>
              <a:sym typeface="Press Start 2P"/>
            </a:endParaRPr>
          </a:p>
        </p:txBody>
      </p:sp>
      <p:pic>
        <p:nvPicPr>
          <p:cNvPr id="125" name="Google Shape;125;p22"/>
          <p:cNvPicPr preferRelativeResize="0"/>
          <p:nvPr/>
        </p:nvPicPr>
        <p:blipFill>
          <a:blip r:embed="rId3">
            <a:alphaModFix/>
          </a:blip>
          <a:stretch>
            <a:fillRect/>
          </a:stretch>
        </p:blipFill>
        <p:spPr>
          <a:xfrm>
            <a:off x="2778300" y="1367525"/>
            <a:ext cx="6365700" cy="2783125"/>
          </a:xfrm>
          <a:prstGeom prst="rect">
            <a:avLst/>
          </a:prstGeom>
          <a:noFill/>
          <a:ln cap="flat" cmpd="sng" w="38100">
            <a:solidFill>
              <a:srgbClr val="4A140A"/>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29" name="Shape 129"/>
        <p:cNvGrpSpPr/>
        <p:nvPr/>
      </p:nvGrpSpPr>
      <p:grpSpPr>
        <a:xfrm>
          <a:off x="0" y="0"/>
          <a:ext cx="0" cy="0"/>
          <a:chOff x="0" y="0"/>
          <a:chExt cx="0" cy="0"/>
        </a:xfrm>
      </p:grpSpPr>
      <p:sp>
        <p:nvSpPr>
          <p:cNvPr id="130" name="Google Shape;130;p23"/>
          <p:cNvSpPr txBox="1"/>
          <p:nvPr>
            <p:ph type="title"/>
          </p:nvPr>
        </p:nvSpPr>
        <p:spPr>
          <a:xfrm>
            <a:off x="159300" y="216425"/>
            <a:ext cx="5556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140A"/>
                </a:solidFill>
                <a:latin typeface="Press Start 2P"/>
                <a:ea typeface="Press Start 2P"/>
                <a:cs typeface="Press Start 2P"/>
                <a:sym typeface="Press Start 2P"/>
              </a:rPr>
              <a:t>Level 2</a:t>
            </a:r>
            <a:endParaRPr>
              <a:solidFill>
                <a:srgbClr val="4A140A"/>
              </a:solidFill>
              <a:latin typeface="Press Start 2P"/>
              <a:ea typeface="Press Start 2P"/>
              <a:cs typeface="Press Start 2P"/>
              <a:sym typeface="Press Start 2P"/>
            </a:endParaRPr>
          </a:p>
        </p:txBody>
      </p:sp>
      <p:sp>
        <p:nvSpPr>
          <p:cNvPr id="131" name="Google Shape;131;p23"/>
          <p:cNvSpPr txBox="1"/>
          <p:nvPr>
            <p:ph idx="1" type="body"/>
          </p:nvPr>
        </p:nvSpPr>
        <p:spPr>
          <a:xfrm>
            <a:off x="311700" y="1152475"/>
            <a:ext cx="2913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rgbClr val="7A3A3A"/>
                </a:solidFill>
                <a:latin typeface="Press Start 2P"/>
                <a:ea typeface="Press Start 2P"/>
                <a:cs typeface="Press Start 2P"/>
                <a:sym typeface="Press Start 2P"/>
              </a:rPr>
              <a:t>Level 2 has you traveling in your dad’s kitchen. This is where you will continue collecting ingredients and show off your soup to your dad.</a:t>
            </a:r>
            <a:endParaRPr sz="1500">
              <a:solidFill>
                <a:srgbClr val="7A3A3A"/>
              </a:solidFill>
              <a:latin typeface="Press Start 2P"/>
              <a:ea typeface="Press Start 2P"/>
              <a:cs typeface="Press Start 2P"/>
              <a:sym typeface="Press Start 2P"/>
            </a:endParaRPr>
          </a:p>
        </p:txBody>
      </p:sp>
      <p:pic>
        <p:nvPicPr>
          <p:cNvPr id="132" name="Google Shape;132;p23"/>
          <p:cNvPicPr preferRelativeResize="0"/>
          <p:nvPr/>
        </p:nvPicPr>
        <p:blipFill>
          <a:blip r:embed="rId3">
            <a:alphaModFix/>
          </a:blip>
          <a:stretch>
            <a:fillRect/>
          </a:stretch>
        </p:blipFill>
        <p:spPr>
          <a:xfrm>
            <a:off x="3337149" y="1459925"/>
            <a:ext cx="5806849" cy="2546700"/>
          </a:xfrm>
          <a:prstGeom prst="rect">
            <a:avLst/>
          </a:prstGeom>
          <a:noFill/>
          <a:ln cap="flat" cmpd="sng" w="38100">
            <a:solidFill>
              <a:srgbClr val="4A140A"/>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36" name="Shape 136"/>
        <p:cNvGrpSpPr/>
        <p:nvPr/>
      </p:nvGrpSpPr>
      <p:grpSpPr>
        <a:xfrm>
          <a:off x="0" y="0"/>
          <a:ext cx="0" cy="0"/>
          <a:chOff x="0" y="0"/>
          <a:chExt cx="0" cy="0"/>
        </a:xfrm>
      </p:grpSpPr>
      <p:sp>
        <p:nvSpPr>
          <p:cNvPr id="137" name="Google Shape;137;p24"/>
          <p:cNvSpPr txBox="1"/>
          <p:nvPr>
            <p:ph type="title"/>
          </p:nvPr>
        </p:nvSpPr>
        <p:spPr>
          <a:xfrm>
            <a:off x="159300" y="216425"/>
            <a:ext cx="3107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140A"/>
                </a:solidFill>
                <a:latin typeface="Press Start 2P"/>
                <a:ea typeface="Press Start 2P"/>
                <a:cs typeface="Press Start 2P"/>
                <a:sym typeface="Press Start 2P"/>
              </a:rPr>
              <a:t>Mechanics</a:t>
            </a:r>
            <a:endParaRPr>
              <a:solidFill>
                <a:srgbClr val="4A140A"/>
              </a:solidFill>
              <a:latin typeface="Press Start 2P"/>
              <a:ea typeface="Press Start 2P"/>
              <a:cs typeface="Press Start 2P"/>
              <a:sym typeface="Press Start 2P"/>
            </a:endParaRPr>
          </a:p>
        </p:txBody>
      </p:sp>
      <p:sp>
        <p:nvSpPr>
          <p:cNvPr id="138" name="Google Shape;138;p24"/>
          <p:cNvSpPr txBox="1"/>
          <p:nvPr>
            <p:ph idx="1" type="body"/>
          </p:nvPr>
        </p:nvSpPr>
        <p:spPr>
          <a:xfrm>
            <a:off x="311700" y="1152475"/>
            <a:ext cx="3923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rgbClr val="7A3A3A"/>
                </a:solidFill>
                <a:latin typeface="Press Start 2P"/>
                <a:ea typeface="Press Start 2P"/>
                <a:cs typeface="Press Start 2P"/>
                <a:sym typeface="Press Start 2P"/>
              </a:rPr>
              <a:t>While playing, you have multiple </a:t>
            </a:r>
            <a:r>
              <a:rPr lang="en" sz="1500">
                <a:solidFill>
                  <a:srgbClr val="7A3A3A"/>
                </a:solidFill>
                <a:latin typeface="Press Start 2P"/>
                <a:ea typeface="Press Start 2P"/>
                <a:cs typeface="Press Start 2P"/>
                <a:sym typeface="Press Start 2P"/>
              </a:rPr>
              <a:t>movement</a:t>
            </a:r>
            <a:r>
              <a:rPr lang="en" sz="1500">
                <a:solidFill>
                  <a:srgbClr val="7A3A3A"/>
                </a:solidFill>
                <a:latin typeface="Press Start 2P"/>
                <a:ea typeface="Press Start 2P"/>
                <a:cs typeface="Press Start 2P"/>
                <a:sym typeface="Press Start 2P"/>
              </a:rPr>
              <a:t> options. You can press jump twice to do a double jump. Holding the jump button down longer to jump higher. Pressing left shift allows you to do a quick dash. </a:t>
            </a:r>
            <a:endParaRPr sz="1500">
              <a:solidFill>
                <a:srgbClr val="7A3A3A"/>
              </a:solidFill>
              <a:latin typeface="Press Start 2P"/>
              <a:ea typeface="Press Start 2P"/>
              <a:cs typeface="Press Start 2P"/>
              <a:sym typeface="Press Start 2P"/>
            </a:endParaRPr>
          </a:p>
        </p:txBody>
      </p:sp>
      <p:pic>
        <p:nvPicPr>
          <p:cNvPr id="139" name="Google Shape;139;p24"/>
          <p:cNvPicPr preferRelativeResize="0"/>
          <p:nvPr/>
        </p:nvPicPr>
        <p:blipFill rotWithShape="1">
          <a:blip r:embed="rId3">
            <a:alphaModFix/>
          </a:blip>
          <a:srcRect b="24409" l="29192" r="32516" t="19734"/>
          <a:stretch/>
        </p:blipFill>
        <p:spPr>
          <a:xfrm>
            <a:off x="4299325" y="89575"/>
            <a:ext cx="2200376" cy="3209876"/>
          </a:xfrm>
          <a:prstGeom prst="rect">
            <a:avLst/>
          </a:prstGeom>
          <a:noFill/>
          <a:ln>
            <a:noFill/>
          </a:ln>
        </p:spPr>
      </p:pic>
      <p:pic>
        <p:nvPicPr>
          <p:cNvPr id="140" name="Google Shape;140;p24"/>
          <p:cNvPicPr preferRelativeResize="0"/>
          <p:nvPr/>
        </p:nvPicPr>
        <p:blipFill rotWithShape="1">
          <a:blip r:embed="rId4">
            <a:alphaModFix/>
          </a:blip>
          <a:srcRect b="20589" l="27144" r="28647" t="23369"/>
          <a:stretch/>
        </p:blipFill>
        <p:spPr>
          <a:xfrm>
            <a:off x="6563925" y="2000750"/>
            <a:ext cx="2269952" cy="287752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44" name="Shape 144"/>
        <p:cNvGrpSpPr/>
        <p:nvPr/>
      </p:nvGrpSpPr>
      <p:grpSpPr>
        <a:xfrm>
          <a:off x="0" y="0"/>
          <a:ext cx="0" cy="0"/>
          <a:chOff x="0" y="0"/>
          <a:chExt cx="0" cy="0"/>
        </a:xfrm>
      </p:grpSpPr>
      <p:sp>
        <p:nvSpPr>
          <p:cNvPr id="145" name="Google Shape;145;p25"/>
          <p:cNvSpPr txBox="1"/>
          <p:nvPr>
            <p:ph type="title"/>
          </p:nvPr>
        </p:nvSpPr>
        <p:spPr>
          <a:xfrm>
            <a:off x="387900" y="292625"/>
            <a:ext cx="1912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140A"/>
                </a:solidFill>
                <a:latin typeface="Press Start 2P"/>
                <a:ea typeface="Press Start 2P"/>
                <a:cs typeface="Press Start 2P"/>
                <a:sym typeface="Press Start 2P"/>
              </a:rPr>
              <a:t>Cards</a:t>
            </a:r>
            <a:endParaRPr>
              <a:solidFill>
                <a:srgbClr val="4A140A"/>
              </a:solidFill>
              <a:latin typeface="Press Start 2P"/>
              <a:ea typeface="Press Start 2P"/>
              <a:cs typeface="Press Start 2P"/>
              <a:sym typeface="Press Start 2P"/>
            </a:endParaRPr>
          </a:p>
        </p:txBody>
      </p:sp>
      <p:sp>
        <p:nvSpPr>
          <p:cNvPr id="146" name="Google Shape;146;p25"/>
          <p:cNvSpPr txBox="1"/>
          <p:nvPr>
            <p:ph idx="1" type="body"/>
          </p:nvPr>
        </p:nvSpPr>
        <p:spPr>
          <a:xfrm>
            <a:off x="235500" y="1152475"/>
            <a:ext cx="2556000" cy="3416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1200"/>
              </a:spcAft>
              <a:buNone/>
            </a:pPr>
            <a:r>
              <a:rPr lang="en" sz="1200">
                <a:solidFill>
                  <a:srgbClr val="7A3A3A"/>
                </a:solidFill>
                <a:latin typeface="Press Start 2P"/>
                <a:ea typeface="Press Start 2P"/>
                <a:cs typeface="Press Start 2P"/>
                <a:sym typeface="Press Start 2P"/>
              </a:rPr>
              <a:t>When you touch an ingredient, you’ll be </a:t>
            </a:r>
            <a:r>
              <a:rPr lang="en" sz="1200">
                <a:solidFill>
                  <a:srgbClr val="7A3A3A"/>
                </a:solidFill>
                <a:latin typeface="Press Start 2P"/>
                <a:ea typeface="Press Start 2P"/>
                <a:cs typeface="Press Start 2P"/>
                <a:sym typeface="Press Start 2P"/>
              </a:rPr>
              <a:t>taken to an AR section where you scan one of these three cards. You will play rock paper scissors to see how fresh your ingredient is.</a:t>
            </a:r>
            <a:r>
              <a:rPr lang="en" sz="1200">
                <a:latin typeface="Press Start 2P"/>
                <a:ea typeface="Press Start 2P"/>
                <a:cs typeface="Press Start 2P"/>
                <a:sym typeface="Press Start 2P"/>
              </a:rPr>
              <a:t> </a:t>
            </a:r>
            <a:endParaRPr sz="1200">
              <a:latin typeface="Press Start 2P"/>
              <a:ea typeface="Press Start 2P"/>
              <a:cs typeface="Press Start 2P"/>
              <a:sym typeface="Press Start 2P"/>
            </a:endParaRPr>
          </a:p>
        </p:txBody>
      </p:sp>
      <p:pic>
        <p:nvPicPr>
          <p:cNvPr id="147" name="Google Shape;147;p25"/>
          <p:cNvPicPr preferRelativeResize="0"/>
          <p:nvPr/>
        </p:nvPicPr>
        <p:blipFill>
          <a:blip r:embed="rId3">
            <a:alphaModFix/>
          </a:blip>
          <a:stretch>
            <a:fillRect/>
          </a:stretch>
        </p:blipFill>
        <p:spPr>
          <a:xfrm>
            <a:off x="5037346" y="991687"/>
            <a:ext cx="2053326" cy="2874638"/>
          </a:xfrm>
          <a:prstGeom prst="rect">
            <a:avLst/>
          </a:prstGeom>
          <a:noFill/>
          <a:ln cap="flat" cmpd="sng" w="38100">
            <a:solidFill>
              <a:srgbClr val="4A140A"/>
            </a:solidFill>
            <a:prstDash val="solid"/>
            <a:round/>
            <a:headEnd len="sm" w="sm" type="none"/>
            <a:tailEnd len="sm" w="sm" type="none"/>
          </a:ln>
        </p:spPr>
      </p:pic>
      <p:pic>
        <p:nvPicPr>
          <p:cNvPr id="148" name="Google Shape;148;p25"/>
          <p:cNvPicPr preferRelativeResize="0"/>
          <p:nvPr/>
        </p:nvPicPr>
        <p:blipFill>
          <a:blip r:embed="rId4">
            <a:alphaModFix/>
          </a:blip>
          <a:stretch>
            <a:fillRect/>
          </a:stretch>
        </p:blipFill>
        <p:spPr>
          <a:xfrm>
            <a:off x="7090671" y="991687"/>
            <a:ext cx="2053326" cy="2874638"/>
          </a:xfrm>
          <a:prstGeom prst="rect">
            <a:avLst/>
          </a:prstGeom>
          <a:noFill/>
          <a:ln cap="flat" cmpd="sng" w="38100">
            <a:solidFill>
              <a:srgbClr val="4A140A"/>
            </a:solidFill>
            <a:prstDash val="solid"/>
            <a:round/>
            <a:headEnd len="sm" w="sm" type="none"/>
            <a:tailEnd len="sm" w="sm" type="none"/>
          </a:ln>
        </p:spPr>
      </p:pic>
      <p:pic>
        <p:nvPicPr>
          <p:cNvPr id="149" name="Google Shape;149;p25"/>
          <p:cNvPicPr preferRelativeResize="0"/>
          <p:nvPr/>
        </p:nvPicPr>
        <p:blipFill>
          <a:blip r:embed="rId5">
            <a:alphaModFix/>
          </a:blip>
          <a:stretch>
            <a:fillRect/>
          </a:stretch>
        </p:blipFill>
        <p:spPr>
          <a:xfrm>
            <a:off x="2984021" y="991675"/>
            <a:ext cx="2053326" cy="2874651"/>
          </a:xfrm>
          <a:prstGeom prst="rect">
            <a:avLst/>
          </a:prstGeom>
          <a:noFill/>
          <a:ln cap="flat" cmpd="sng" w="38100">
            <a:solidFill>
              <a:srgbClr val="4A140A"/>
            </a:solidFill>
            <a:prstDash val="solid"/>
            <a:round/>
            <a:headEnd len="sm" w="sm" type="none"/>
            <a:tailEnd len="sm" w="sm" type="none"/>
          </a:ln>
        </p:spPr>
      </p:pic>
      <p:sp>
        <p:nvSpPr>
          <p:cNvPr id="150" name="Google Shape;150;p25"/>
          <p:cNvSpPr txBox="1"/>
          <p:nvPr/>
        </p:nvSpPr>
        <p:spPr>
          <a:xfrm>
            <a:off x="3616775" y="3904025"/>
            <a:ext cx="94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A140A"/>
                </a:solidFill>
                <a:latin typeface="Press Start 2P"/>
                <a:ea typeface="Press Start 2P"/>
                <a:cs typeface="Press Start 2P"/>
                <a:sym typeface="Press Start 2P"/>
              </a:rPr>
              <a:t>Rock</a:t>
            </a:r>
            <a:endParaRPr>
              <a:solidFill>
                <a:srgbClr val="4A140A"/>
              </a:solidFill>
              <a:latin typeface="Press Start 2P"/>
              <a:ea typeface="Press Start 2P"/>
              <a:cs typeface="Press Start 2P"/>
              <a:sym typeface="Press Start 2P"/>
            </a:endParaRPr>
          </a:p>
        </p:txBody>
      </p:sp>
      <p:sp>
        <p:nvSpPr>
          <p:cNvPr id="151" name="Google Shape;151;p25"/>
          <p:cNvSpPr txBox="1"/>
          <p:nvPr/>
        </p:nvSpPr>
        <p:spPr>
          <a:xfrm>
            <a:off x="5552400" y="3904025"/>
            <a:ext cx="112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A140A"/>
                </a:solidFill>
                <a:latin typeface="Press Start 2P"/>
                <a:ea typeface="Press Start 2P"/>
                <a:cs typeface="Press Start 2P"/>
                <a:sym typeface="Press Start 2P"/>
              </a:rPr>
              <a:t>Paper</a:t>
            </a:r>
            <a:endParaRPr>
              <a:solidFill>
                <a:srgbClr val="4A140A"/>
              </a:solidFill>
              <a:latin typeface="Press Start 2P"/>
              <a:ea typeface="Press Start 2P"/>
              <a:cs typeface="Press Start 2P"/>
              <a:sym typeface="Press Start 2P"/>
            </a:endParaRPr>
          </a:p>
        </p:txBody>
      </p:sp>
      <p:sp>
        <p:nvSpPr>
          <p:cNvPr id="152" name="Google Shape;152;p25"/>
          <p:cNvSpPr txBox="1"/>
          <p:nvPr/>
        </p:nvSpPr>
        <p:spPr>
          <a:xfrm>
            <a:off x="7297500" y="3904025"/>
            <a:ext cx="165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A140A"/>
                </a:solidFill>
                <a:latin typeface="Press Start 2P"/>
                <a:ea typeface="Press Start 2P"/>
                <a:cs typeface="Press Start 2P"/>
                <a:sym typeface="Press Start 2P"/>
              </a:rPr>
              <a:t>Scissors</a:t>
            </a:r>
            <a:endParaRPr>
              <a:solidFill>
                <a:srgbClr val="4A140A"/>
              </a:solidFill>
              <a:latin typeface="Press Start 2P"/>
              <a:ea typeface="Press Start 2P"/>
              <a:cs typeface="Press Start 2P"/>
              <a:sym typeface="Press Start 2P"/>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56" name="Shape 156"/>
        <p:cNvGrpSpPr/>
        <p:nvPr/>
      </p:nvGrpSpPr>
      <p:grpSpPr>
        <a:xfrm>
          <a:off x="0" y="0"/>
          <a:ext cx="0" cy="0"/>
          <a:chOff x="0" y="0"/>
          <a:chExt cx="0" cy="0"/>
        </a:xfrm>
      </p:grpSpPr>
      <p:sp>
        <p:nvSpPr>
          <p:cNvPr id="157" name="Google Shape;157;p26"/>
          <p:cNvSpPr txBox="1"/>
          <p:nvPr>
            <p:ph type="title"/>
          </p:nvPr>
        </p:nvSpPr>
        <p:spPr>
          <a:xfrm>
            <a:off x="159300" y="216425"/>
            <a:ext cx="3790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140A"/>
                </a:solidFill>
                <a:latin typeface="Press Start 2P"/>
                <a:ea typeface="Press Start 2P"/>
                <a:cs typeface="Press Start 2P"/>
                <a:sym typeface="Press Start 2P"/>
              </a:rPr>
              <a:t>AR Elements</a:t>
            </a:r>
            <a:endParaRPr>
              <a:solidFill>
                <a:srgbClr val="4A140A"/>
              </a:solidFill>
              <a:latin typeface="Press Start 2P"/>
              <a:ea typeface="Press Start 2P"/>
              <a:cs typeface="Press Start 2P"/>
              <a:sym typeface="Press Start 2P"/>
            </a:endParaRPr>
          </a:p>
        </p:txBody>
      </p:sp>
      <p:sp>
        <p:nvSpPr>
          <p:cNvPr id="158" name="Google Shape;158;p26"/>
          <p:cNvSpPr txBox="1"/>
          <p:nvPr>
            <p:ph idx="1" type="body"/>
          </p:nvPr>
        </p:nvSpPr>
        <p:spPr>
          <a:xfrm>
            <a:off x="235500" y="1152475"/>
            <a:ext cx="2903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rgbClr val="7A3A3A"/>
                </a:solidFill>
                <a:latin typeface="Press Start 2P"/>
                <a:ea typeface="Press Start 2P"/>
                <a:cs typeface="Press Start 2P"/>
                <a:sym typeface="Press Start 2P"/>
              </a:rPr>
              <a:t>When holding up a card, you will either win or lose. If nothing shows up,that means it’s a tie. You can scan a new card, or scan the same card to retry.</a:t>
            </a:r>
            <a:endParaRPr sz="1500">
              <a:solidFill>
                <a:srgbClr val="7A3A3A"/>
              </a:solidFill>
              <a:latin typeface="Press Start 2P"/>
              <a:ea typeface="Press Start 2P"/>
              <a:cs typeface="Press Start 2P"/>
              <a:sym typeface="Press Start 2P"/>
            </a:endParaRPr>
          </a:p>
        </p:txBody>
      </p:sp>
      <p:pic>
        <p:nvPicPr>
          <p:cNvPr id="159" name="Google Shape;159;p26"/>
          <p:cNvPicPr preferRelativeResize="0"/>
          <p:nvPr/>
        </p:nvPicPr>
        <p:blipFill rotWithShape="1">
          <a:blip r:embed="rId3">
            <a:alphaModFix/>
          </a:blip>
          <a:srcRect b="0" l="3709" r="2137" t="0"/>
          <a:stretch/>
        </p:blipFill>
        <p:spPr>
          <a:xfrm>
            <a:off x="3296325" y="1252538"/>
            <a:ext cx="5847676" cy="2638425"/>
          </a:xfrm>
          <a:prstGeom prst="rect">
            <a:avLst/>
          </a:prstGeom>
          <a:noFill/>
          <a:ln cap="flat" cmpd="sng" w="38100">
            <a:solidFill>
              <a:srgbClr val="7A3A3A"/>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63" name="Shape 163"/>
        <p:cNvGrpSpPr/>
        <p:nvPr/>
      </p:nvGrpSpPr>
      <p:grpSpPr>
        <a:xfrm>
          <a:off x="0" y="0"/>
          <a:ext cx="0" cy="0"/>
          <a:chOff x="0" y="0"/>
          <a:chExt cx="0" cy="0"/>
        </a:xfrm>
      </p:grpSpPr>
      <p:sp>
        <p:nvSpPr>
          <p:cNvPr id="164" name="Google Shape;164;p27"/>
          <p:cNvSpPr txBox="1"/>
          <p:nvPr>
            <p:ph type="title"/>
          </p:nvPr>
        </p:nvSpPr>
        <p:spPr>
          <a:xfrm>
            <a:off x="159300" y="216425"/>
            <a:ext cx="4097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140A"/>
                </a:solidFill>
                <a:latin typeface="Press Start 2P"/>
                <a:ea typeface="Press Start 2P"/>
                <a:cs typeface="Press Start 2P"/>
                <a:sym typeface="Press Start 2P"/>
              </a:rPr>
              <a:t>The Calamity</a:t>
            </a:r>
            <a:endParaRPr>
              <a:solidFill>
                <a:srgbClr val="4A140A"/>
              </a:solidFill>
              <a:latin typeface="Press Start 2P"/>
              <a:ea typeface="Press Start 2P"/>
              <a:cs typeface="Press Start 2P"/>
              <a:sym typeface="Press Start 2P"/>
            </a:endParaRPr>
          </a:p>
        </p:txBody>
      </p:sp>
      <p:sp>
        <p:nvSpPr>
          <p:cNvPr id="165" name="Google Shape;165;p27"/>
          <p:cNvSpPr txBox="1"/>
          <p:nvPr>
            <p:ph idx="1" type="body"/>
          </p:nvPr>
        </p:nvSpPr>
        <p:spPr>
          <a:xfrm>
            <a:off x="265350" y="811675"/>
            <a:ext cx="2612700" cy="43827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sz="1200">
                <a:solidFill>
                  <a:srgbClr val="7A3A3A"/>
                </a:solidFill>
                <a:latin typeface="Press Start 2P"/>
                <a:ea typeface="Press Start 2P"/>
                <a:cs typeface="Press Start 2P"/>
                <a:sym typeface="Press Start 2P"/>
              </a:rPr>
              <a:t>Once we had finished making the AR elements, we were going to put them into the game. We tried to make a copy of the file, but it was deleted instead. Once the file was found again, a copy was made. Opening up this copy showed that it was corrupted beyond fixing. Luckily the original file was untouched and fully functional.</a:t>
            </a:r>
            <a:endParaRPr sz="1200">
              <a:solidFill>
                <a:srgbClr val="7A3A3A"/>
              </a:solidFill>
              <a:latin typeface="Press Start 2P"/>
              <a:ea typeface="Press Start 2P"/>
              <a:cs typeface="Press Start 2P"/>
              <a:sym typeface="Press Start 2P"/>
            </a:endParaRPr>
          </a:p>
        </p:txBody>
      </p:sp>
      <p:pic>
        <p:nvPicPr>
          <p:cNvPr id="166" name="Google Shape;166;p27"/>
          <p:cNvPicPr preferRelativeResize="0"/>
          <p:nvPr/>
        </p:nvPicPr>
        <p:blipFill>
          <a:blip r:embed="rId3">
            <a:alphaModFix/>
          </a:blip>
          <a:stretch>
            <a:fillRect/>
          </a:stretch>
        </p:blipFill>
        <p:spPr>
          <a:xfrm>
            <a:off x="3071825" y="951400"/>
            <a:ext cx="6072177" cy="3240701"/>
          </a:xfrm>
          <a:prstGeom prst="rect">
            <a:avLst/>
          </a:prstGeom>
          <a:noFill/>
          <a:ln cap="flat" cmpd="sng" w="38100">
            <a:solidFill>
              <a:srgbClr val="4A140A"/>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70" name="Shape 170"/>
        <p:cNvGrpSpPr/>
        <p:nvPr/>
      </p:nvGrpSpPr>
      <p:grpSpPr>
        <a:xfrm>
          <a:off x="0" y="0"/>
          <a:ext cx="0" cy="0"/>
          <a:chOff x="0" y="0"/>
          <a:chExt cx="0" cy="0"/>
        </a:xfrm>
      </p:grpSpPr>
      <p:sp>
        <p:nvSpPr>
          <p:cNvPr id="171" name="Google Shape;171;p28"/>
          <p:cNvSpPr txBox="1"/>
          <p:nvPr>
            <p:ph type="title"/>
          </p:nvPr>
        </p:nvSpPr>
        <p:spPr>
          <a:xfrm>
            <a:off x="2355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140A"/>
                </a:solidFill>
                <a:latin typeface="Press Start 2P"/>
                <a:ea typeface="Press Start 2P"/>
                <a:cs typeface="Press Start 2P"/>
                <a:sym typeface="Press Start 2P"/>
              </a:rPr>
              <a:t>AR Troubles</a:t>
            </a:r>
            <a:endParaRPr>
              <a:solidFill>
                <a:srgbClr val="4A140A"/>
              </a:solidFill>
              <a:latin typeface="Press Start 2P"/>
              <a:ea typeface="Press Start 2P"/>
              <a:cs typeface="Press Start 2P"/>
              <a:sym typeface="Press Start 2P"/>
            </a:endParaRPr>
          </a:p>
        </p:txBody>
      </p:sp>
      <p:sp>
        <p:nvSpPr>
          <p:cNvPr id="172" name="Google Shape;172;p28"/>
          <p:cNvSpPr txBox="1"/>
          <p:nvPr>
            <p:ph idx="1" type="body"/>
          </p:nvPr>
        </p:nvSpPr>
        <p:spPr>
          <a:xfrm>
            <a:off x="235500" y="941525"/>
            <a:ext cx="4438500" cy="38448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1200"/>
              </a:spcAft>
              <a:buNone/>
            </a:pPr>
            <a:r>
              <a:rPr lang="en" sz="1500">
                <a:solidFill>
                  <a:srgbClr val="7A3A3A"/>
                </a:solidFill>
                <a:latin typeface="Press Start 2P"/>
                <a:ea typeface="Press Start 2P"/>
                <a:cs typeface="Press Start 2P"/>
                <a:sym typeface="Press Start 2P"/>
              </a:rPr>
              <a:t>Once we got the AR and platformer </a:t>
            </a:r>
            <a:r>
              <a:rPr lang="en" sz="1500">
                <a:solidFill>
                  <a:srgbClr val="7A3A3A"/>
                </a:solidFill>
                <a:latin typeface="Press Start 2P"/>
                <a:ea typeface="Press Start 2P"/>
                <a:cs typeface="Press Start 2P"/>
                <a:sym typeface="Press Start 2P"/>
              </a:rPr>
              <a:t>sections</a:t>
            </a:r>
            <a:r>
              <a:rPr lang="en" sz="1500">
                <a:solidFill>
                  <a:srgbClr val="7A3A3A"/>
                </a:solidFill>
                <a:latin typeface="Press Start 2P"/>
                <a:ea typeface="Press Start 2P"/>
                <a:cs typeface="Press Start 2P"/>
                <a:sym typeface="Press Start 2P"/>
              </a:rPr>
              <a:t> of the game in the same file, we still had errors with the AR. The main script that would activate the rock paper scissors gameplay wouldn’t activate when </a:t>
            </a:r>
            <a:r>
              <a:rPr lang="en" sz="1500">
                <a:solidFill>
                  <a:srgbClr val="7A3A3A"/>
                </a:solidFill>
                <a:latin typeface="Press Start 2P"/>
                <a:ea typeface="Press Start 2P"/>
                <a:cs typeface="Press Start 2P"/>
                <a:sym typeface="Press Start 2P"/>
              </a:rPr>
              <a:t>scanning</a:t>
            </a:r>
            <a:r>
              <a:rPr lang="en" sz="1500">
                <a:solidFill>
                  <a:srgbClr val="7A3A3A"/>
                </a:solidFill>
                <a:latin typeface="Press Start 2P"/>
                <a:ea typeface="Press Start 2P"/>
                <a:cs typeface="Press Start 2P"/>
                <a:sym typeface="Press Start 2P"/>
              </a:rPr>
              <a:t> a card. The card would be scanned, since an image would appear on the card, but nothing else would happen. After messing around with the code, we got the tie part to work, winning and losing would cause the </a:t>
            </a:r>
            <a:r>
              <a:rPr lang="en" sz="1500">
                <a:solidFill>
                  <a:srgbClr val="7A3A3A"/>
                </a:solidFill>
                <a:latin typeface="Press Start 2P"/>
                <a:ea typeface="Press Start 2P"/>
                <a:cs typeface="Press Start 2P"/>
                <a:sym typeface="Press Start 2P"/>
              </a:rPr>
              <a:t>game</a:t>
            </a:r>
            <a:r>
              <a:rPr lang="en" sz="1500">
                <a:solidFill>
                  <a:srgbClr val="7A3A3A"/>
                </a:solidFill>
                <a:latin typeface="Press Start 2P"/>
                <a:ea typeface="Press Start 2P"/>
                <a:cs typeface="Press Start 2P"/>
                <a:sym typeface="Press Start 2P"/>
              </a:rPr>
              <a:t> to crash. We later found out this was </a:t>
            </a:r>
            <a:r>
              <a:rPr lang="en" sz="1500">
                <a:solidFill>
                  <a:srgbClr val="7A3A3A"/>
                </a:solidFill>
                <a:latin typeface="Press Start 2P"/>
                <a:ea typeface="Press Start 2P"/>
                <a:cs typeface="Press Start 2P"/>
                <a:sym typeface="Press Start 2P"/>
              </a:rPr>
              <a:t>because the AR was deactivated while running the AR scripts. This was fix by turning off the AR after scanning the card and clicking the screen.</a:t>
            </a:r>
            <a:endParaRPr sz="1500">
              <a:solidFill>
                <a:srgbClr val="7A3A3A"/>
              </a:solidFill>
              <a:latin typeface="Press Start 2P"/>
              <a:ea typeface="Press Start 2P"/>
              <a:cs typeface="Press Start 2P"/>
              <a:sym typeface="Press Start 2P"/>
            </a:endParaRPr>
          </a:p>
        </p:txBody>
      </p:sp>
      <p:pic>
        <p:nvPicPr>
          <p:cNvPr id="173" name="Google Shape;173;p28"/>
          <p:cNvPicPr preferRelativeResize="0"/>
          <p:nvPr/>
        </p:nvPicPr>
        <p:blipFill>
          <a:blip r:embed="rId3">
            <a:alphaModFix/>
          </a:blip>
          <a:stretch>
            <a:fillRect/>
          </a:stretch>
        </p:blipFill>
        <p:spPr>
          <a:xfrm>
            <a:off x="4707425" y="1571625"/>
            <a:ext cx="4360375" cy="2431200"/>
          </a:xfrm>
          <a:prstGeom prst="rect">
            <a:avLst/>
          </a:prstGeom>
          <a:noFill/>
          <a:ln cap="flat" cmpd="sng" w="38100">
            <a:solidFill>
              <a:srgbClr val="4A140A"/>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77" name="Shape 177"/>
        <p:cNvGrpSpPr/>
        <p:nvPr/>
      </p:nvGrpSpPr>
      <p:grpSpPr>
        <a:xfrm>
          <a:off x="0" y="0"/>
          <a:ext cx="0" cy="0"/>
          <a:chOff x="0" y="0"/>
          <a:chExt cx="0" cy="0"/>
        </a:xfrm>
      </p:grpSpPr>
      <p:sp>
        <p:nvSpPr>
          <p:cNvPr id="178" name="Google Shape;178;p29"/>
          <p:cNvSpPr txBox="1"/>
          <p:nvPr>
            <p:ph type="title"/>
          </p:nvPr>
        </p:nvSpPr>
        <p:spPr>
          <a:xfrm>
            <a:off x="159300" y="140225"/>
            <a:ext cx="3897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140A"/>
                </a:solidFill>
                <a:latin typeface="Press Start 2P"/>
                <a:ea typeface="Press Start 2P"/>
                <a:cs typeface="Press Start 2P"/>
                <a:sym typeface="Press Start 2P"/>
              </a:rPr>
              <a:t>Beating the game</a:t>
            </a:r>
            <a:endParaRPr>
              <a:solidFill>
                <a:srgbClr val="4A140A"/>
              </a:solidFill>
              <a:latin typeface="Press Start 2P"/>
              <a:ea typeface="Press Start 2P"/>
              <a:cs typeface="Press Start 2P"/>
              <a:sym typeface="Press Start 2P"/>
            </a:endParaRPr>
          </a:p>
        </p:txBody>
      </p:sp>
      <p:sp>
        <p:nvSpPr>
          <p:cNvPr id="179" name="Google Shape;179;p29"/>
          <p:cNvSpPr txBox="1"/>
          <p:nvPr>
            <p:ph idx="1" type="body"/>
          </p:nvPr>
        </p:nvSpPr>
        <p:spPr>
          <a:xfrm>
            <a:off x="159300" y="1076275"/>
            <a:ext cx="4301700" cy="16743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1200"/>
              </a:spcAft>
              <a:buNone/>
            </a:pPr>
            <a:r>
              <a:rPr lang="en">
                <a:solidFill>
                  <a:srgbClr val="7A3A3A"/>
                </a:solidFill>
                <a:latin typeface="Press Start 2P"/>
                <a:ea typeface="Press Start 2P"/>
                <a:cs typeface="Press Start 2P"/>
                <a:sym typeface="Press Start 2P"/>
              </a:rPr>
              <a:t>As you finish the game by running up to your dad, you can get one of three endings. These depend on how many times you win or lose the rock paper scissors </a:t>
            </a:r>
            <a:r>
              <a:rPr lang="en">
                <a:solidFill>
                  <a:srgbClr val="7A3A3A"/>
                </a:solidFill>
                <a:latin typeface="Press Start 2P"/>
                <a:ea typeface="Press Start 2P"/>
                <a:cs typeface="Press Start 2P"/>
                <a:sym typeface="Press Start 2P"/>
              </a:rPr>
              <a:t>matches</a:t>
            </a:r>
            <a:r>
              <a:rPr lang="en">
                <a:solidFill>
                  <a:srgbClr val="7A3A3A"/>
                </a:solidFill>
                <a:latin typeface="Press Start 2P"/>
                <a:ea typeface="Press Start 2P"/>
                <a:cs typeface="Press Start 2P"/>
                <a:sym typeface="Press Start 2P"/>
              </a:rPr>
              <a:t>.</a:t>
            </a:r>
            <a:endParaRPr>
              <a:solidFill>
                <a:srgbClr val="7A3A3A"/>
              </a:solidFill>
              <a:latin typeface="Press Start 2P"/>
              <a:ea typeface="Press Start 2P"/>
              <a:cs typeface="Press Start 2P"/>
              <a:sym typeface="Press Start 2P"/>
            </a:endParaRPr>
          </a:p>
        </p:txBody>
      </p:sp>
      <p:pic>
        <p:nvPicPr>
          <p:cNvPr id="180" name="Google Shape;180;p29"/>
          <p:cNvPicPr preferRelativeResize="0"/>
          <p:nvPr/>
        </p:nvPicPr>
        <p:blipFill>
          <a:blip r:embed="rId3">
            <a:alphaModFix/>
          </a:blip>
          <a:stretch>
            <a:fillRect/>
          </a:stretch>
        </p:blipFill>
        <p:spPr>
          <a:xfrm>
            <a:off x="4613400" y="2595023"/>
            <a:ext cx="4530598" cy="2548476"/>
          </a:xfrm>
          <a:prstGeom prst="rect">
            <a:avLst/>
          </a:prstGeom>
          <a:noFill/>
          <a:ln>
            <a:noFill/>
          </a:ln>
        </p:spPr>
      </p:pic>
      <p:pic>
        <p:nvPicPr>
          <p:cNvPr id="181" name="Google Shape;181;p29"/>
          <p:cNvPicPr preferRelativeResize="0"/>
          <p:nvPr/>
        </p:nvPicPr>
        <p:blipFill rotWithShape="1">
          <a:blip r:embed="rId4">
            <a:alphaModFix/>
          </a:blip>
          <a:srcRect b="0" l="5569" r="5604" t="7944"/>
          <a:stretch/>
        </p:blipFill>
        <p:spPr>
          <a:xfrm>
            <a:off x="4613400" y="0"/>
            <a:ext cx="4530598" cy="2640866"/>
          </a:xfrm>
          <a:prstGeom prst="rect">
            <a:avLst/>
          </a:prstGeom>
          <a:noFill/>
          <a:ln>
            <a:noFill/>
          </a:ln>
        </p:spPr>
      </p:pic>
      <p:sp>
        <p:nvSpPr>
          <p:cNvPr id="182" name="Google Shape;182;p29"/>
          <p:cNvSpPr txBox="1"/>
          <p:nvPr/>
        </p:nvSpPr>
        <p:spPr>
          <a:xfrm>
            <a:off x="1061350" y="3837225"/>
            <a:ext cx="170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3rd ending screen</a:t>
            </a:r>
            <a:endParaRPr/>
          </a:p>
        </p:txBody>
      </p:sp>
      <p:sp>
        <p:nvSpPr>
          <p:cNvPr id="183" name="Google Shape;183;p29"/>
          <p:cNvSpPr txBox="1"/>
          <p:nvPr/>
        </p:nvSpPr>
        <p:spPr>
          <a:xfrm>
            <a:off x="5826900" y="4717125"/>
            <a:ext cx="2103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4A140A"/>
                </a:solidFill>
                <a:latin typeface="Press Start 2P"/>
                <a:ea typeface="Press Start 2P"/>
                <a:cs typeface="Press Start 2P"/>
                <a:sym typeface="Press Start 2P"/>
              </a:rPr>
              <a:t>Bad End (Lose all matches)</a:t>
            </a:r>
            <a:endParaRPr sz="1000">
              <a:solidFill>
                <a:srgbClr val="4A140A"/>
              </a:solidFill>
              <a:latin typeface="Press Start 2P"/>
              <a:ea typeface="Press Start 2P"/>
              <a:cs typeface="Press Start 2P"/>
              <a:sym typeface="Press Start 2P"/>
            </a:endParaRPr>
          </a:p>
        </p:txBody>
      </p:sp>
      <p:sp>
        <p:nvSpPr>
          <p:cNvPr id="184" name="Google Shape;184;p29"/>
          <p:cNvSpPr txBox="1"/>
          <p:nvPr/>
        </p:nvSpPr>
        <p:spPr>
          <a:xfrm>
            <a:off x="4648200" y="0"/>
            <a:ext cx="2919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4A140A"/>
                </a:solidFill>
                <a:latin typeface="Press Start 2P"/>
                <a:ea typeface="Press Start 2P"/>
                <a:cs typeface="Press Start 2P"/>
                <a:sym typeface="Press Start 2P"/>
              </a:rPr>
              <a:t>Neutral</a:t>
            </a:r>
            <a:r>
              <a:rPr lang="en" sz="900">
                <a:solidFill>
                  <a:srgbClr val="4A140A"/>
                </a:solidFill>
                <a:latin typeface="Press Start 2P"/>
                <a:ea typeface="Press Start 2P"/>
                <a:cs typeface="Press Start 2P"/>
                <a:sym typeface="Press Start 2P"/>
              </a:rPr>
              <a:t> </a:t>
            </a:r>
            <a:r>
              <a:rPr lang="en" sz="900">
                <a:solidFill>
                  <a:srgbClr val="4A140A"/>
                </a:solidFill>
                <a:latin typeface="Press Start 2P"/>
                <a:ea typeface="Press Start 2P"/>
                <a:cs typeface="Press Start 2P"/>
                <a:sym typeface="Press Start 2P"/>
              </a:rPr>
              <a:t>End (Win and Lose multiple matches)</a:t>
            </a:r>
            <a:endParaRPr sz="900">
              <a:solidFill>
                <a:srgbClr val="4A140A"/>
              </a:solidFill>
              <a:latin typeface="Press Start 2P"/>
              <a:ea typeface="Press Start 2P"/>
              <a:cs typeface="Press Start 2P"/>
              <a:sym typeface="Press Start 2P"/>
            </a:endParaRPr>
          </a:p>
        </p:txBody>
      </p:sp>
      <p:pic>
        <p:nvPicPr>
          <p:cNvPr id="185" name="Google Shape;185;p29"/>
          <p:cNvPicPr preferRelativeResize="0"/>
          <p:nvPr/>
        </p:nvPicPr>
        <p:blipFill rotWithShape="1">
          <a:blip r:embed="rId5">
            <a:alphaModFix/>
          </a:blip>
          <a:srcRect b="0" l="0" r="0" t="12080"/>
          <a:stretch/>
        </p:blipFill>
        <p:spPr>
          <a:xfrm>
            <a:off x="-46700" y="2811625"/>
            <a:ext cx="4660101" cy="2398101"/>
          </a:xfrm>
          <a:prstGeom prst="rect">
            <a:avLst/>
          </a:prstGeom>
          <a:noFill/>
          <a:ln>
            <a:noFill/>
          </a:ln>
        </p:spPr>
      </p:pic>
      <p:sp>
        <p:nvSpPr>
          <p:cNvPr id="186" name="Google Shape;186;p29"/>
          <p:cNvSpPr txBox="1"/>
          <p:nvPr/>
        </p:nvSpPr>
        <p:spPr>
          <a:xfrm>
            <a:off x="11725" y="2833350"/>
            <a:ext cx="2051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4A140A"/>
                </a:solidFill>
                <a:latin typeface="Press Start 2P"/>
                <a:ea typeface="Press Start 2P"/>
                <a:cs typeface="Press Start 2P"/>
                <a:sym typeface="Press Start 2P"/>
              </a:rPr>
              <a:t>Good End (Win all matches)</a:t>
            </a:r>
            <a:endParaRPr sz="1100">
              <a:solidFill>
                <a:srgbClr val="4A140A"/>
              </a:solidFill>
              <a:latin typeface="Press Start 2P"/>
              <a:ea typeface="Press Start 2P"/>
              <a:cs typeface="Press Start 2P"/>
              <a:sym typeface="Press Start 2P"/>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311700" y="368825"/>
            <a:ext cx="3642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20">
                <a:solidFill>
                  <a:srgbClr val="4A140A"/>
                </a:solidFill>
                <a:latin typeface="Press Start 2P"/>
                <a:ea typeface="Press Start 2P"/>
                <a:cs typeface="Press Start 2P"/>
                <a:sym typeface="Press Start 2P"/>
              </a:rPr>
              <a:t>The Team</a:t>
            </a:r>
            <a:endParaRPr sz="2720">
              <a:solidFill>
                <a:srgbClr val="4A140A"/>
              </a:solidFill>
              <a:latin typeface="Press Start 2P"/>
              <a:ea typeface="Press Start 2P"/>
              <a:cs typeface="Press Start 2P"/>
              <a:sym typeface="Press Start 2P"/>
            </a:endParaRPr>
          </a:p>
        </p:txBody>
      </p:sp>
      <p:sp>
        <p:nvSpPr>
          <p:cNvPr id="63" name="Google Shape;63;p14"/>
          <p:cNvSpPr txBox="1"/>
          <p:nvPr>
            <p:ph idx="1" type="body"/>
          </p:nvPr>
        </p:nvSpPr>
        <p:spPr>
          <a:xfrm>
            <a:off x="783850" y="1229400"/>
            <a:ext cx="6908400" cy="3230400"/>
          </a:xfrm>
          <a:prstGeom prst="rect">
            <a:avLst/>
          </a:prstGeom>
          <a:noFill/>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rgbClr val="7A3A3A"/>
                </a:solidFill>
                <a:latin typeface="Press Start 2P"/>
                <a:ea typeface="Press Start 2P"/>
                <a:cs typeface="Press Start 2P"/>
                <a:sym typeface="Press Start 2P"/>
              </a:rPr>
              <a:t>-</a:t>
            </a:r>
            <a:r>
              <a:rPr b="1" lang="en" sz="1700">
                <a:solidFill>
                  <a:srgbClr val="7A3A3A"/>
                </a:solidFill>
                <a:latin typeface="Press Start 2P"/>
                <a:ea typeface="Press Start 2P"/>
                <a:cs typeface="Press Start 2P"/>
                <a:sym typeface="Press Start 2P"/>
              </a:rPr>
              <a:t>Thai</a:t>
            </a:r>
            <a:r>
              <a:rPr lang="en" sz="1700">
                <a:solidFill>
                  <a:srgbClr val="7A3A3A"/>
                </a:solidFill>
                <a:latin typeface="Press Start 2P"/>
                <a:ea typeface="Press Start 2P"/>
                <a:cs typeface="Press Start 2P"/>
                <a:sym typeface="Press Start 2P"/>
              </a:rPr>
              <a:t>- Ground assets, AR Rock Paper Scissors script, AR cards</a:t>
            </a:r>
            <a:endParaRPr sz="1700">
              <a:solidFill>
                <a:srgbClr val="7A3A3A"/>
              </a:solidFill>
              <a:latin typeface="Press Start 2P"/>
              <a:ea typeface="Press Start 2P"/>
              <a:cs typeface="Press Start 2P"/>
              <a:sym typeface="Press Start 2P"/>
            </a:endParaRPr>
          </a:p>
          <a:p>
            <a:pPr indent="0" lvl="0" marL="0" rtl="0" algn="l">
              <a:spcBef>
                <a:spcPts val="1200"/>
              </a:spcBef>
              <a:spcAft>
                <a:spcPts val="0"/>
              </a:spcAft>
              <a:buNone/>
            </a:pPr>
            <a:r>
              <a:rPr b="1" lang="en" sz="1700">
                <a:solidFill>
                  <a:srgbClr val="7A3A3A"/>
                </a:solidFill>
                <a:latin typeface="Press Start 2P"/>
                <a:ea typeface="Press Start 2P"/>
                <a:cs typeface="Press Start 2P"/>
                <a:sym typeface="Press Start 2P"/>
              </a:rPr>
              <a:t>-Garret</a:t>
            </a:r>
            <a:r>
              <a:rPr lang="en" sz="1700">
                <a:solidFill>
                  <a:srgbClr val="7A3A3A"/>
                </a:solidFill>
                <a:latin typeface="Press Start 2P"/>
                <a:ea typeface="Press Start 2P"/>
                <a:cs typeface="Press Start 2P"/>
                <a:sym typeface="Press Start 2P"/>
              </a:rPr>
              <a:t>- Managing scripts, AR assistance</a:t>
            </a:r>
            <a:endParaRPr sz="1700">
              <a:solidFill>
                <a:srgbClr val="7A3A3A"/>
              </a:solidFill>
              <a:latin typeface="Press Start 2P"/>
              <a:ea typeface="Press Start 2P"/>
              <a:cs typeface="Press Start 2P"/>
              <a:sym typeface="Press Start 2P"/>
            </a:endParaRPr>
          </a:p>
          <a:p>
            <a:pPr indent="0" lvl="0" marL="0" rtl="0" algn="l">
              <a:spcBef>
                <a:spcPts val="1200"/>
              </a:spcBef>
              <a:spcAft>
                <a:spcPts val="0"/>
              </a:spcAft>
              <a:buNone/>
            </a:pPr>
            <a:r>
              <a:rPr b="1" lang="en" sz="1700">
                <a:solidFill>
                  <a:srgbClr val="7A3A3A"/>
                </a:solidFill>
                <a:latin typeface="Press Start 2P"/>
                <a:ea typeface="Press Start 2P"/>
                <a:cs typeface="Press Start 2P"/>
                <a:sym typeface="Press Start 2P"/>
              </a:rPr>
              <a:t>-</a:t>
            </a:r>
            <a:r>
              <a:rPr b="1" lang="en" sz="1700">
                <a:solidFill>
                  <a:srgbClr val="7A3A3A"/>
                </a:solidFill>
                <a:latin typeface="Press Start 2P"/>
                <a:ea typeface="Press Start 2P"/>
                <a:cs typeface="Press Start 2P"/>
                <a:sym typeface="Press Start 2P"/>
              </a:rPr>
              <a:t>Anabel</a:t>
            </a:r>
            <a:r>
              <a:rPr lang="en" sz="1700">
                <a:solidFill>
                  <a:srgbClr val="7A3A3A"/>
                </a:solidFill>
                <a:latin typeface="Press Start 2P"/>
                <a:ea typeface="Press Start 2P"/>
                <a:cs typeface="Press Start 2P"/>
                <a:sym typeface="Press Start 2P"/>
              </a:rPr>
              <a:t>- Background </a:t>
            </a:r>
            <a:r>
              <a:rPr lang="en" sz="1700">
                <a:solidFill>
                  <a:srgbClr val="7A3A3A"/>
                </a:solidFill>
                <a:latin typeface="Press Start 2P"/>
                <a:ea typeface="Press Start 2P"/>
                <a:cs typeface="Press Start 2P"/>
                <a:sym typeface="Press Start 2P"/>
              </a:rPr>
              <a:t>Design, collectable sprites</a:t>
            </a:r>
            <a:endParaRPr sz="1700">
              <a:solidFill>
                <a:srgbClr val="7A3A3A"/>
              </a:solidFill>
              <a:latin typeface="Press Start 2P"/>
              <a:ea typeface="Press Start 2P"/>
              <a:cs typeface="Press Start 2P"/>
              <a:sym typeface="Press Start 2P"/>
            </a:endParaRPr>
          </a:p>
          <a:p>
            <a:pPr indent="0" lvl="0" marL="0" rtl="0" algn="l">
              <a:spcBef>
                <a:spcPts val="1200"/>
              </a:spcBef>
              <a:spcAft>
                <a:spcPts val="1200"/>
              </a:spcAft>
              <a:buNone/>
            </a:pPr>
            <a:r>
              <a:rPr b="1" lang="en" sz="1700">
                <a:solidFill>
                  <a:srgbClr val="7A3A3A"/>
                </a:solidFill>
                <a:latin typeface="Press Start 2P"/>
                <a:ea typeface="Press Start 2P"/>
                <a:cs typeface="Press Start 2P"/>
                <a:sym typeface="Press Start 2P"/>
              </a:rPr>
              <a:t>-</a:t>
            </a:r>
            <a:r>
              <a:rPr b="1" lang="en" sz="1700">
                <a:solidFill>
                  <a:srgbClr val="7A3A3A"/>
                </a:solidFill>
                <a:latin typeface="Press Start 2P"/>
                <a:ea typeface="Press Start 2P"/>
                <a:cs typeface="Press Start 2P"/>
                <a:sym typeface="Press Start 2P"/>
              </a:rPr>
              <a:t>Carla</a:t>
            </a:r>
            <a:r>
              <a:rPr lang="en" sz="1700">
                <a:solidFill>
                  <a:srgbClr val="7A3A3A"/>
                </a:solidFill>
                <a:latin typeface="Press Start 2P"/>
                <a:ea typeface="Press Start 2P"/>
                <a:cs typeface="Press Start 2P"/>
                <a:sym typeface="Press Start 2P"/>
              </a:rPr>
              <a:t>- Player/Enemy design, Animations, AR </a:t>
            </a:r>
            <a:r>
              <a:rPr lang="en" sz="1700">
                <a:solidFill>
                  <a:srgbClr val="7A3A3A"/>
                </a:solidFill>
                <a:latin typeface="Press Start 2P"/>
                <a:ea typeface="Press Start 2P"/>
                <a:cs typeface="Press Start 2P"/>
                <a:sym typeface="Press Start 2P"/>
              </a:rPr>
              <a:t>setup</a:t>
            </a:r>
            <a:endParaRPr sz="1700">
              <a:solidFill>
                <a:srgbClr val="7A3A3A"/>
              </a:solidFill>
              <a:latin typeface="Press Start 2P"/>
              <a:ea typeface="Press Start 2P"/>
              <a:cs typeface="Press Start 2P"/>
              <a:sym typeface="Press Start 2P"/>
            </a:endParaRPr>
          </a:p>
        </p:txBody>
      </p:sp>
      <p:pic>
        <p:nvPicPr>
          <p:cNvPr id="64" name="Google Shape;64;p14"/>
          <p:cNvPicPr preferRelativeResize="0"/>
          <p:nvPr/>
        </p:nvPicPr>
        <p:blipFill rotWithShape="1">
          <a:blip r:embed="rId3">
            <a:alphaModFix/>
          </a:blip>
          <a:srcRect b="16326" l="10200" r="18365" t="14286"/>
          <a:stretch/>
        </p:blipFill>
        <p:spPr>
          <a:xfrm>
            <a:off x="381886" y="2062563"/>
            <a:ext cx="390723" cy="379515"/>
          </a:xfrm>
          <a:prstGeom prst="rect">
            <a:avLst/>
          </a:prstGeom>
          <a:noFill/>
          <a:ln>
            <a:noFill/>
          </a:ln>
        </p:spPr>
      </p:pic>
      <p:pic>
        <p:nvPicPr>
          <p:cNvPr id="65" name="Google Shape;65;p14"/>
          <p:cNvPicPr preferRelativeResize="0"/>
          <p:nvPr/>
        </p:nvPicPr>
        <p:blipFill rotWithShape="1">
          <a:blip r:embed="rId4">
            <a:alphaModFix/>
          </a:blip>
          <a:srcRect b="12614" l="9005" r="11717" t="11713"/>
          <a:stretch/>
        </p:blipFill>
        <p:spPr>
          <a:xfrm>
            <a:off x="370656" y="3297000"/>
            <a:ext cx="413194" cy="394373"/>
          </a:xfrm>
          <a:prstGeom prst="rect">
            <a:avLst/>
          </a:prstGeom>
          <a:noFill/>
          <a:ln>
            <a:noFill/>
          </a:ln>
        </p:spPr>
      </p:pic>
      <p:pic>
        <p:nvPicPr>
          <p:cNvPr id="66" name="Google Shape;66;p14"/>
          <p:cNvPicPr preferRelativeResize="0"/>
          <p:nvPr/>
        </p:nvPicPr>
        <p:blipFill rotWithShape="1">
          <a:blip r:embed="rId5">
            <a:alphaModFix/>
          </a:blip>
          <a:srcRect b="15604" l="15245" r="17712" t="16727"/>
          <a:stretch/>
        </p:blipFill>
        <p:spPr>
          <a:xfrm>
            <a:off x="381888" y="2738680"/>
            <a:ext cx="390723" cy="394373"/>
          </a:xfrm>
          <a:prstGeom prst="rect">
            <a:avLst/>
          </a:prstGeom>
          <a:noFill/>
          <a:ln>
            <a:noFill/>
          </a:ln>
        </p:spPr>
      </p:pic>
      <p:pic>
        <p:nvPicPr>
          <p:cNvPr id="67" name="Google Shape;67;p14"/>
          <p:cNvPicPr preferRelativeResize="0"/>
          <p:nvPr/>
        </p:nvPicPr>
        <p:blipFill rotWithShape="1">
          <a:blip r:embed="rId6">
            <a:alphaModFix/>
          </a:blip>
          <a:srcRect b="11652" l="10053" r="10782" t="9774"/>
          <a:stretch/>
        </p:blipFill>
        <p:spPr>
          <a:xfrm>
            <a:off x="381888" y="1374650"/>
            <a:ext cx="390723" cy="3877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71" name="Shape 71"/>
        <p:cNvGrpSpPr/>
        <p:nvPr/>
      </p:nvGrpSpPr>
      <p:grpSpPr>
        <a:xfrm>
          <a:off x="0" y="0"/>
          <a:ext cx="0" cy="0"/>
          <a:chOff x="0" y="0"/>
          <a:chExt cx="0" cy="0"/>
        </a:xfrm>
      </p:grpSpPr>
      <p:sp>
        <p:nvSpPr>
          <p:cNvPr id="72" name="Google Shape;72;p15"/>
          <p:cNvSpPr txBox="1"/>
          <p:nvPr>
            <p:ph type="title"/>
          </p:nvPr>
        </p:nvSpPr>
        <p:spPr>
          <a:xfrm>
            <a:off x="159300" y="140225"/>
            <a:ext cx="329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A140A"/>
                </a:solidFill>
                <a:latin typeface="Press Start 2P"/>
                <a:ea typeface="Press Start 2P"/>
                <a:cs typeface="Press Start 2P"/>
                <a:sym typeface="Press Start 2P"/>
              </a:rPr>
              <a:t>Original Concept</a:t>
            </a:r>
            <a:endParaRPr sz="3000">
              <a:solidFill>
                <a:srgbClr val="4A140A"/>
              </a:solidFill>
              <a:latin typeface="Press Start 2P"/>
              <a:ea typeface="Press Start 2P"/>
              <a:cs typeface="Press Start 2P"/>
              <a:sym typeface="Press Start 2P"/>
            </a:endParaRPr>
          </a:p>
        </p:txBody>
      </p:sp>
      <p:sp>
        <p:nvSpPr>
          <p:cNvPr id="73" name="Google Shape;73;p15"/>
          <p:cNvSpPr txBox="1"/>
          <p:nvPr>
            <p:ph idx="1" type="body"/>
          </p:nvPr>
        </p:nvSpPr>
        <p:spPr>
          <a:xfrm>
            <a:off x="311700" y="1228675"/>
            <a:ext cx="3083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7A3A3A"/>
                </a:solidFill>
                <a:latin typeface="Press Start 2P"/>
                <a:ea typeface="Press Start 2P"/>
                <a:cs typeface="Press Start 2P"/>
                <a:sym typeface="Press Start 2P"/>
              </a:rPr>
              <a:t>The original concept of the game was based around Tarot cards. We would have four playable characters that would fight </a:t>
            </a:r>
            <a:r>
              <a:rPr lang="en" sz="1200">
                <a:solidFill>
                  <a:srgbClr val="7A3A3A"/>
                </a:solidFill>
                <a:latin typeface="Press Start 2P"/>
                <a:ea typeface="Press Start 2P"/>
                <a:cs typeface="Press Start 2P"/>
                <a:sym typeface="Press Start 2P"/>
              </a:rPr>
              <a:t>against</a:t>
            </a:r>
            <a:r>
              <a:rPr lang="en" sz="1200">
                <a:solidFill>
                  <a:srgbClr val="7A3A3A"/>
                </a:solidFill>
                <a:latin typeface="Press Start 2P"/>
                <a:ea typeface="Press Start 2P"/>
                <a:cs typeface="Press Start 2P"/>
                <a:sym typeface="Press Start 2P"/>
              </a:rPr>
              <a:t> ghosts and collect </a:t>
            </a:r>
            <a:r>
              <a:rPr lang="en" sz="1200">
                <a:solidFill>
                  <a:srgbClr val="7A3A3A"/>
                </a:solidFill>
                <a:latin typeface="Press Start 2P"/>
                <a:ea typeface="Press Start 2P"/>
                <a:cs typeface="Press Start 2P"/>
                <a:sym typeface="Press Start 2P"/>
              </a:rPr>
              <a:t>spirit</a:t>
            </a:r>
            <a:r>
              <a:rPr lang="en" sz="1200">
                <a:solidFill>
                  <a:srgbClr val="7A3A3A"/>
                </a:solidFill>
                <a:latin typeface="Press Start 2P"/>
                <a:ea typeface="Press Start 2P"/>
                <a:cs typeface="Press Start 2P"/>
                <a:sym typeface="Press Start 2P"/>
              </a:rPr>
              <a:t> pieces. You would use AR to scan cards to give the player an ability like a speed boost or a higher jump.</a:t>
            </a:r>
            <a:endParaRPr sz="1200">
              <a:solidFill>
                <a:srgbClr val="7A3A3A"/>
              </a:solidFill>
              <a:latin typeface="Press Start 2P"/>
              <a:ea typeface="Press Start 2P"/>
              <a:cs typeface="Press Start 2P"/>
              <a:sym typeface="Press Start 2P"/>
            </a:endParaRPr>
          </a:p>
        </p:txBody>
      </p:sp>
      <p:pic>
        <p:nvPicPr>
          <p:cNvPr id="74" name="Google Shape;74;p15"/>
          <p:cNvPicPr preferRelativeResize="0"/>
          <p:nvPr/>
        </p:nvPicPr>
        <p:blipFill>
          <a:blip r:embed="rId3">
            <a:alphaModFix/>
          </a:blip>
          <a:stretch>
            <a:fillRect/>
          </a:stretch>
        </p:blipFill>
        <p:spPr>
          <a:xfrm>
            <a:off x="6341498" y="1440025"/>
            <a:ext cx="2602375" cy="3642225"/>
          </a:xfrm>
          <a:prstGeom prst="rect">
            <a:avLst/>
          </a:prstGeom>
          <a:noFill/>
          <a:ln cap="flat" cmpd="sng" w="76200">
            <a:solidFill>
              <a:srgbClr val="4A140A"/>
            </a:solidFill>
            <a:prstDash val="solid"/>
            <a:round/>
            <a:headEnd len="sm" w="sm" type="none"/>
            <a:tailEnd len="sm" w="sm" type="none"/>
          </a:ln>
        </p:spPr>
      </p:pic>
      <p:pic>
        <p:nvPicPr>
          <p:cNvPr id="75" name="Google Shape;75;p15"/>
          <p:cNvPicPr preferRelativeResize="0"/>
          <p:nvPr/>
        </p:nvPicPr>
        <p:blipFill>
          <a:blip r:embed="rId4">
            <a:alphaModFix/>
          </a:blip>
          <a:stretch>
            <a:fillRect/>
          </a:stretch>
        </p:blipFill>
        <p:spPr>
          <a:xfrm>
            <a:off x="3605424" y="45586"/>
            <a:ext cx="2602375" cy="3639589"/>
          </a:xfrm>
          <a:prstGeom prst="rect">
            <a:avLst/>
          </a:prstGeom>
          <a:noFill/>
          <a:ln cap="flat" cmpd="sng" w="76200">
            <a:solidFill>
              <a:srgbClr val="4A140A"/>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79" name="Shape 79"/>
        <p:cNvGrpSpPr/>
        <p:nvPr/>
      </p:nvGrpSpPr>
      <p:grpSpPr>
        <a:xfrm>
          <a:off x="0" y="0"/>
          <a:ext cx="0" cy="0"/>
          <a:chOff x="0" y="0"/>
          <a:chExt cx="0" cy="0"/>
        </a:xfrm>
      </p:grpSpPr>
      <p:pic>
        <p:nvPicPr>
          <p:cNvPr id="80" name="Google Shape;80;p16"/>
          <p:cNvPicPr preferRelativeResize="0"/>
          <p:nvPr/>
        </p:nvPicPr>
        <p:blipFill rotWithShape="1">
          <a:blip r:embed="rId3">
            <a:alphaModFix/>
          </a:blip>
          <a:srcRect b="6076" l="20935" r="18133" t="0"/>
          <a:stretch/>
        </p:blipFill>
        <p:spPr>
          <a:xfrm>
            <a:off x="6311675" y="694650"/>
            <a:ext cx="2650125" cy="4044925"/>
          </a:xfrm>
          <a:prstGeom prst="rect">
            <a:avLst/>
          </a:prstGeom>
          <a:noFill/>
          <a:ln cap="flat" cmpd="sng" w="76200">
            <a:solidFill>
              <a:srgbClr val="4A140A"/>
            </a:solidFill>
            <a:prstDash val="solid"/>
            <a:round/>
            <a:headEnd len="sm" w="sm" type="none"/>
            <a:tailEnd len="sm" w="sm" type="none"/>
          </a:ln>
        </p:spPr>
      </p:pic>
      <p:pic>
        <p:nvPicPr>
          <p:cNvPr id="81" name="Google Shape;81;p16"/>
          <p:cNvPicPr preferRelativeResize="0"/>
          <p:nvPr/>
        </p:nvPicPr>
        <p:blipFill rotWithShape="1">
          <a:blip r:embed="rId4">
            <a:alphaModFix/>
          </a:blip>
          <a:srcRect b="2305" l="18178" r="24547" t="0"/>
          <a:stretch/>
        </p:blipFill>
        <p:spPr>
          <a:xfrm>
            <a:off x="3720200" y="608250"/>
            <a:ext cx="2491000" cy="4207524"/>
          </a:xfrm>
          <a:prstGeom prst="rect">
            <a:avLst/>
          </a:prstGeom>
          <a:noFill/>
          <a:ln cap="flat" cmpd="sng" w="76200">
            <a:solidFill>
              <a:srgbClr val="4A140A"/>
            </a:solidFill>
            <a:prstDash val="solid"/>
            <a:round/>
            <a:headEnd len="sm" w="sm" type="none"/>
            <a:tailEnd len="sm" w="sm" type="none"/>
          </a:ln>
        </p:spPr>
      </p:pic>
      <p:sp>
        <p:nvSpPr>
          <p:cNvPr id="82" name="Google Shape;82;p16"/>
          <p:cNvSpPr txBox="1"/>
          <p:nvPr>
            <p:ph type="title"/>
          </p:nvPr>
        </p:nvSpPr>
        <p:spPr>
          <a:xfrm>
            <a:off x="186071" y="79225"/>
            <a:ext cx="3378300" cy="141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4A140A"/>
                </a:solidFill>
                <a:latin typeface="Press Start 2P"/>
                <a:ea typeface="Press Start 2P"/>
                <a:cs typeface="Press Start 2P"/>
                <a:sym typeface="Press Start 2P"/>
              </a:rPr>
              <a:t>Original Concept</a:t>
            </a:r>
            <a:endParaRPr>
              <a:solidFill>
                <a:srgbClr val="4A140A"/>
              </a:solidFill>
              <a:latin typeface="Press Start 2P"/>
              <a:ea typeface="Press Start 2P"/>
              <a:cs typeface="Press Start 2P"/>
              <a:sym typeface="Press Start 2P"/>
            </a:endParaRPr>
          </a:p>
        </p:txBody>
      </p:sp>
      <p:sp>
        <p:nvSpPr>
          <p:cNvPr id="83" name="Google Shape;83;p16"/>
          <p:cNvSpPr txBox="1"/>
          <p:nvPr>
            <p:ph idx="1" type="body"/>
          </p:nvPr>
        </p:nvSpPr>
        <p:spPr>
          <a:xfrm>
            <a:off x="220775" y="1359100"/>
            <a:ext cx="3378300" cy="3327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7A3A3A"/>
                </a:solidFill>
                <a:latin typeface="Press Start 2P"/>
                <a:ea typeface="Press Start 2P"/>
                <a:cs typeface="Press Start 2P"/>
                <a:sym typeface="Press Start 2P"/>
              </a:rPr>
              <a:t>The playable characters would be based off of the four main suits in a Tarot deck. Swords, Wands, Pentacles, and Cups. All of the characters would work the same, but just look different for cosmetics. You would choose a character by using an AR button.</a:t>
            </a:r>
            <a:endParaRPr sz="1200">
              <a:solidFill>
                <a:srgbClr val="7A3A3A"/>
              </a:solidFill>
              <a:latin typeface="Press Start 2P"/>
              <a:ea typeface="Press Start 2P"/>
              <a:cs typeface="Press Start 2P"/>
              <a:sym typeface="Press Start 2P"/>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87" name="Shape 87"/>
        <p:cNvGrpSpPr/>
        <p:nvPr/>
      </p:nvGrpSpPr>
      <p:grpSpPr>
        <a:xfrm>
          <a:off x="0" y="0"/>
          <a:ext cx="0" cy="0"/>
          <a:chOff x="0" y="0"/>
          <a:chExt cx="0" cy="0"/>
        </a:xfrm>
      </p:grpSpPr>
      <p:sp>
        <p:nvSpPr>
          <p:cNvPr id="88" name="Google Shape;88;p17"/>
          <p:cNvSpPr txBox="1"/>
          <p:nvPr>
            <p:ph type="title"/>
          </p:nvPr>
        </p:nvSpPr>
        <p:spPr>
          <a:xfrm>
            <a:off x="76975" y="159275"/>
            <a:ext cx="4178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140A"/>
                </a:solidFill>
                <a:latin typeface="Press Start 2P"/>
                <a:ea typeface="Press Start 2P"/>
                <a:cs typeface="Press Start 2P"/>
                <a:sym typeface="Press Start 2P"/>
              </a:rPr>
              <a:t>Original Level Layout</a:t>
            </a:r>
            <a:endParaRPr>
              <a:solidFill>
                <a:srgbClr val="4A140A"/>
              </a:solidFill>
              <a:latin typeface="Press Start 2P"/>
              <a:ea typeface="Press Start 2P"/>
              <a:cs typeface="Press Start 2P"/>
              <a:sym typeface="Press Start 2P"/>
            </a:endParaRPr>
          </a:p>
        </p:txBody>
      </p:sp>
      <p:sp>
        <p:nvSpPr>
          <p:cNvPr id="89" name="Google Shape;89;p17"/>
          <p:cNvSpPr txBox="1"/>
          <p:nvPr>
            <p:ph idx="1" type="body"/>
          </p:nvPr>
        </p:nvSpPr>
        <p:spPr>
          <a:xfrm>
            <a:off x="311700" y="1152475"/>
            <a:ext cx="2913300" cy="361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7A3A3A"/>
                </a:solidFill>
                <a:latin typeface="Press Start 2P"/>
                <a:ea typeface="Press Start 2P"/>
                <a:cs typeface="Press Start 2P"/>
                <a:sym typeface="Press Start 2P"/>
              </a:rPr>
              <a:t>For the first level, it would of been a small town with souls scattered all around. There would of been some sort enemy that would shoot at the player. Once all of the souls are collected, you could jump down the well to </a:t>
            </a:r>
            <a:r>
              <a:rPr lang="en" sz="1200">
                <a:solidFill>
                  <a:srgbClr val="7A3A3A"/>
                </a:solidFill>
                <a:latin typeface="Press Start 2P"/>
                <a:ea typeface="Press Start 2P"/>
                <a:cs typeface="Press Start 2P"/>
                <a:sym typeface="Press Start 2P"/>
              </a:rPr>
              <a:t>continue</a:t>
            </a:r>
            <a:r>
              <a:rPr lang="en" sz="1200">
                <a:solidFill>
                  <a:srgbClr val="7A3A3A"/>
                </a:solidFill>
                <a:latin typeface="Press Start 2P"/>
                <a:ea typeface="Press Start 2P"/>
                <a:cs typeface="Press Start 2P"/>
                <a:sym typeface="Press Start 2P"/>
              </a:rPr>
              <a:t>.</a:t>
            </a:r>
            <a:endParaRPr sz="1200">
              <a:solidFill>
                <a:srgbClr val="7A3A3A"/>
              </a:solidFill>
              <a:latin typeface="Press Start 2P"/>
              <a:ea typeface="Press Start 2P"/>
              <a:cs typeface="Press Start 2P"/>
              <a:sym typeface="Press Start 2P"/>
            </a:endParaRPr>
          </a:p>
        </p:txBody>
      </p:sp>
      <p:pic>
        <p:nvPicPr>
          <p:cNvPr id="90" name="Google Shape;90;p17"/>
          <p:cNvPicPr preferRelativeResize="0"/>
          <p:nvPr/>
        </p:nvPicPr>
        <p:blipFill>
          <a:blip r:embed="rId3">
            <a:alphaModFix/>
          </a:blip>
          <a:stretch>
            <a:fillRect/>
          </a:stretch>
        </p:blipFill>
        <p:spPr>
          <a:xfrm>
            <a:off x="3296325" y="1009500"/>
            <a:ext cx="5847675" cy="4134000"/>
          </a:xfrm>
          <a:prstGeom prst="rect">
            <a:avLst/>
          </a:prstGeom>
          <a:noFill/>
          <a:ln cap="flat" cmpd="sng" w="38100">
            <a:solidFill>
              <a:srgbClr val="4A140A"/>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94" name="Shape 94"/>
        <p:cNvGrpSpPr/>
        <p:nvPr/>
      </p:nvGrpSpPr>
      <p:grpSpPr>
        <a:xfrm>
          <a:off x="0" y="0"/>
          <a:ext cx="0" cy="0"/>
          <a:chOff x="0" y="0"/>
          <a:chExt cx="0" cy="0"/>
        </a:xfrm>
      </p:grpSpPr>
      <p:sp>
        <p:nvSpPr>
          <p:cNvPr id="95" name="Google Shape;95;p18"/>
          <p:cNvSpPr txBox="1"/>
          <p:nvPr>
            <p:ph type="title"/>
          </p:nvPr>
        </p:nvSpPr>
        <p:spPr>
          <a:xfrm>
            <a:off x="76975" y="159275"/>
            <a:ext cx="4178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140A"/>
                </a:solidFill>
                <a:latin typeface="Press Start 2P"/>
                <a:ea typeface="Press Start 2P"/>
                <a:cs typeface="Press Start 2P"/>
                <a:sym typeface="Press Start 2P"/>
              </a:rPr>
              <a:t>Original Level Layout</a:t>
            </a:r>
            <a:endParaRPr>
              <a:solidFill>
                <a:srgbClr val="4A140A"/>
              </a:solidFill>
              <a:latin typeface="Press Start 2P"/>
              <a:ea typeface="Press Start 2P"/>
              <a:cs typeface="Press Start 2P"/>
              <a:sym typeface="Press Start 2P"/>
            </a:endParaRPr>
          </a:p>
        </p:txBody>
      </p:sp>
      <p:sp>
        <p:nvSpPr>
          <p:cNvPr id="96" name="Google Shape;96;p18"/>
          <p:cNvSpPr txBox="1"/>
          <p:nvPr>
            <p:ph idx="1" type="body"/>
          </p:nvPr>
        </p:nvSpPr>
        <p:spPr>
          <a:xfrm>
            <a:off x="311700" y="1152475"/>
            <a:ext cx="2913300" cy="38073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1200"/>
              </a:spcAft>
              <a:buNone/>
            </a:pPr>
            <a:r>
              <a:rPr lang="en" sz="1500">
                <a:solidFill>
                  <a:srgbClr val="7A3A3A"/>
                </a:solidFill>
                <a:latin typeface="Press Start 2P"/>
                <a:ea typeface="Press Start 2P"/>
                <a:cs typeface="Press Start 2P"/>
                <a:sym typeface="Press Start 2P"/>
              </a:rPr>
              <a:t>Once going down the well, you would end up the Devil’s dungeon. You </a:t>
            </a:r>
            <a:r>
              <a:rPr lang="en" sz="1500">
                <a:solidFill>
                  <a:srgbClr val="7A3A3A"/>
                </a:solidFill>
                <a:latin typeface="Press Start 2P"/>
                <a:ea typeface="Press Start 2P"/>
                <a:cs typeface="Press Start 2P"/>
                <a:sym typeface="Press Start 2P"/>
              </a:rPr>
              <a:t>would</a:t>
            </a:r>
            <a:r>
              <a:rPr lang="en" sz="1500">
                <a:solidFill>
                  <a:srgbClr val="7A3A3A"/>
                </a:solidFill>
                <a:latin typeface="Press Start 2P"/>
                <a:ea typeface="Press Start 2P"/>
                <a:cs typeface="Press Start 2P"/>
                <a:sym typeface="Press Start 2P"/>
              </a:rPr>
              <a:t> have to go </a:t>
            </a:r>
            <a:r>
              <a:rPr lang="en" sz="1500">
                <a:solidFill>
                  <a:srgbClr val="7A3A3A"/>
                </a:solidFill>
                <a:latin typeface="Press Start 2P"/>
                <a:ea typeface="Press Start 2P"/>
                <a:cs typeface="Press Start 2P"/>
                <a:sym typeface="Press Start 2P"/>
              </a:rPr>
              <a:t>through</a:t>
            </a:r>
            <a:r>
              <a:rPr lang="en" sz="1500">
                <a:solidFill>
                  <a:srgbClr val="7A3A3A"/>
                </a:solidFill>
                <a:latin typeface="Press Start 2P"/>
                <a:ea typeface="Press Start 2P"/>
                <a:cs typeface="Press Start 2P"/>
                <a:sym typeface="Press Start 2P"/>
              </a:rPr>
              <a:t> a battle gauntlet to face Satan. There was going to be a boss fight </a:t>
            </a:r>
            <a:r>
              <a:rPr lang="en" sz="1500">
                <a:solidFill>
                  <a:srgbClr val="7A3A3A"/>
                </a:solidFill>
                <a:latin typeface="Press Start 2P"/>
                <a:ea typeface="Press Start 2P"/>
                <a:cs typeface="Press Start 2P"/>
                <a:sym typeface="Press Start 2P"/>
              </a:rPr>
              <a:t>against</a:t>
            </a:r>
            <a:r>
              <a:rPr lang="en" sz="1500">
                <a:solidFill>
                  <a:srgbClr val="7A3A3A"/>
                </a:solidFill>
                <a:latin typeface="Press Start 2P"/>
                <a:ea typeface="Press Start 2P"/>
                <a:cs typeface="Press Start 2P"/>
                <a:sym typeface="Press Start 2P"/>
              </a:rPr>
              <a:t> Satan, but it was replaced by the gauntlet. You would finish the level by facing the Devil and handing over your collected souls.</a:t>
            </a:r>
            <a:endParaRPr sz="1500">
              <a:solidFill>
                <a:srgbClr val="7A3A3A"/>
              </a:solidFill>
              <a:latin typeface="Press Start 2P"/>
              <a:ea typeface="Press Start 2P"/>
              <a:cs typeface="Press Start 2P"/>
              <a:sym typeface="Press Start 2P"/>
            </a:endParaRPr>
          </a:p>
        </p:txBody>
      </p:sp>
      <p:pic>
        <p:nvPicPr>
          <p:cNvPr id="97" name="Google Shape;97;p18"/>
          <p:cNvPicPr preferRelativeResize="0"/>
          <p:nvPr/>
        </p:nvPicPr>
        <p:blipFill>
          <a:blip r:embed="rId3">
            <a:alphaModFix/>
          </a:blip>
          <a:stretch>
            <a:fillRect/>
          </a:stretch>
        </p:blipFill>
        <p:spPr>
          <a:xfrm>
            <a:off x="3315375" y="1000125"/>
            <a:ext cx="5828626" cy="4141100"/>
          </a:xfrm>
          <a:prstGeom prst="rect">
            <a:avLst/>
          </a:prstGeom>
          <a:noFill/>
          <a:ln cap="flat" cmpd="sng" w="38100">
            <a:solidFill>
              <a:srgbClr val="4A140A"/>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01" name="Shape 101"/>
        <p:cNvGrpSpPr/>
        <p:nvPr/>
      </p:nvGrpSpPr>
      <p:grpSpPr>
        <a:xfrm>
          <a:off x="0" y="0"/>
          <a:ext cx="0" cy="0"/>
          <a:chOff x="0" y="0"/>
          <a:chExt cx="0" cy="0"/>
        </a:xfrm>
      </p:grpSpPr>
      <p:sp>
        <p:nvSpPr>
          <p:cNvPr id="102" name="Google Shape;102;p19"/>
          <p:cNvSpPr txBox="1"/>
          <p:nvPr>
            <p:ph type="title"/>
          </p:nvPr>
        </p:nvSpPr>
        <p:spPr>
          <a:xfrm>
            <a:off x="235500" y="368825"/>
            <a:ext cx="4740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140A"/>
                </a:solidFill>
                <a:latin typeface="Press Start 2P"/>
                <a:ea typeface="Press Start 2P"/>
                <a:cs typeface="Press Start 2P"/>
                <a:sym typeface="Press Start 2P"/>
              </a:rPr>
              <a:t>The Joke that Changed It All</a:t>
            </a:r>
            <a:endParaRPr>
              <a:solidFill>
                <a:srgbClr val="4A140A"/>
              </a:solidFill>
              <a:latin typeface="Press Start 2P"/>
              <a:ea typeface="Press Start 2P"/>
              <a:cs typeface="Press Start 2P"/>
              <a:sym typeface="Press Start 2P"/>
            </a:endParaRPr>
          </a:p>
        </p:txBody>
      </p:sp>
      <p:sp>
        <p:nvSpPr>
          <p:cNvPr id="103" name="Google Shape;103;p19"/>
          <p:cNvSpPr txBox="1"/>
          <p:nvPr>
            <p:ph idx="1" type="body"/>
          </p:nvPr>
        </p:nvSpPr>
        <p:spPr>
          <a:xfrm>
            <a:off x="235500" y="1533475"/>
            <a:ext cx="4882800" cy="3067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0">
                <a:solidFill>
                  <a:srgbClr val="7A3A3A"/>
                </a:solidFill>
                <a:latin typeface="Press Start 2P"/>
                <a:ea typeface="Press Start 2P"/>
                <a:cs typeface="Press Start 2P"/>
                <a:sym typeface="Press Start 2P"/>
              </a:rPr>
              <a:t>While working on the level layout, we didn’t know what we would be collecting at first. As a joke, one of us had said soup. This became an ongoing joke. Once we had a meeting to discuss the game development, this soup joke had changed the game as a whole.</a:t>
            </a:r>
            <a:endParaRPr sz="1300">
              <a:solidFill>
                <a:srgbClr val="7A3A3A"/>
              </a:solidFill>
              <a:latin typeface="Press Start 2P"/>
              <a:ea typeface="Press Start 2P"/>
              <a:cs typeface="Press Start 2P"/>
              <a:sym typeface="Press Start 2P"/>
            </a:endParaRPr>
          </a:p>
        </p:txBody>
      </p:sp>
      <p:pic>
        <p:nvPicPr>
          <p:cNvPr id="104" name="Google Shape;104;p19"/>
          <p:cNvPicPr preferRelativeResize="0"/>
          <p:nvPr/>
        </p:nvPicPr>
        <p:blipFill rotWithShape="1">
          <a:blip r:embed="rId3">
            <a:alphaModFix/>
          </a:blip>
          <a:srcRect b="6016" l="40287" r="40485" t="72524"/>
          <a:stretch/>
        </p:blipFill>
        <p:spPr>
          <a:xfrm>
            <a:off x="5145475" y="1489975"/>
            <a:ext cx="3884150" cy="2438474"/>
          </a:xfrm>
          <a:prstGeom prst="rect">
            <a:avLst/>
          </a:prstGeom>
          <a:noFill/>
          <a:ln cap="flat" cmpd="sng" w="38100">
            <a:solidFill>
              <a:srgbClr val="4A140A"/>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08" name="Shape 108"/>
        <p:cNvGrpSpPr/>
        <p:nvPr/>
      </p:nvGrpSpPr>
      <p:grpSpPr>
        <a:xfrm>
          <a:off x="0" y="0"/>
          <a:ext cx="0" cy="0"/>
          <a:chOff x="0" y="0"/>
          <a:chExt cx="0" cy="0"/>
        </a:xfrm>
      </p:grpSpPr>
      <p:sp>
        <p:nvSpPr>
          <p:cNvPr id="109" name="Google Shape;109;p20"/>
          <p:cNvSpPr txBox="1"/>
          <p:nvPr>
            <p:ph type="title"/>
          </p:nvPr>
        </p:nvSpPr>
        <p:spPr>
          <a:xfrm>
            <a:off x="235500" y="292625"/>
            <a:ext cx="3805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140A"/>
                </a:solidFill>
                <a:latin typeface="Press Start 2P"/>
                <a:ea typeface="Press Start 2P"/>
                <a:cs typeface="Press Start 2P"/>
                <a:sym typeface="Press Start 2P"/>
              </a:rPr>
              <a:t>New Concept</a:t>
            </a:r>
            <a:endParaRPr>
              <a:solidFill>
                <a:srgbClr val="4A140A"/>
              </a:solidFill>
              <a:latin typeface="Press Start 2P"/>
              <a:ea typeface="Press Start 2P"/>
              <a:cs typeface="Press Start 2P"/>
              <a:sym typeface="Press Start 2P"/>
            </a:endParaRPr>
          </a:p>
        </p:txBody>
      </p:sp>
      <p:sp>
        <p:nvSpPr>
          <p:cNvPr id="110" name="Google Shape;110;p20"/>
          <p:cNvSpPr txBox="1"/>
          <p:nvPr>
            <p:ph idx="1" type="body"/>
          </p:nvPr>
        </p:nvSpPr>
        <p:spPr>
          <a:xfrm>
            <a:off x="311700" y="1381075"/>
            <a:ext cx="5143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rgbClr val="7A3A3A"/>
                </a:solidFill>
                <a:latin typeface="Press Start 2P"/>
                <a:ea typeface="Press Start 2P"/>
                <a:cs typeface="Press Start 2P"/>
                <a:sym typeface="Press Start 2P"/>
              </a:rPr>
              <a:t>Instead of going to face the Devil, he would now be your dad. Your dad is a master chef, and you want to impress him with your own cooking. You would now go around and collect ingredients to make a soup dish for your dad.</a:t>
            </a:r>
            <a:endParaRPr sz="1500">
              <a:solidFill>
                <a:srgbClr val="7A3A3A"/>
              </a:solidFill>
              <a:latin typeface="Press Start 2P"/>
              <a:ea typeface="Press Start 2P"/>
              <a:cs typeface="Press Start 2P"/>
              <a:sym typeface="Press Start 2P"/>
            </a:endParaRPr>
          </a:p>
        </p:txBody>
      </p:sp>
      <p:pic>
        <p:nvPicPr>
          <p:cNvPr id="111" name="Google Shape;111;p20"/>
          <p:cNvPicPr preferRelativeResize="0"/>
          <p:nvPr/>
        </p:nvPicPr>
        <p:blipFill rotWithShape="1">
          <a:blip r:embed="rId3">
            <a:alphaModFix/>
          </a:blip>
          <a:srcRect b="19555" l="29121" r="28648" t="20532"/>
          <a:stretch/>
        </p:blipFill>
        <p:spPr>
          <a:xfrm>
            <a:off x="5726700" y="425825"/>
            <a:ext cx="3044577" cy="431942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15" name="Shape 115"/>
        <p:cNvGrpSpPr/>
        <p:nvPr/>
      </p:nvGrpSpPr>
      <p:grpSpPr>
        <a:xfrm>
          <a:off x="0" y="0"/>
          <a:ext cx="0" cy="0"/>
          <a:chOff x="0" y="0"/>
          <a:chExt cx="0" cy="0"/>
        </a:xfrm>
      </p:grpSpPr>
      <p:sp>
        <p:nvSpPr>
          <p:cNvPr id="116" name="Google Shape;116;p21"/>
          <p:cNvSpPr txBox="1"/>
          <p:nvPr>
            <p:ph type="title"/>
          </p:nvPr>
        </p:nvSpPr>
        <p:spPr>
          <a:xfrm>
            <a:off x="2355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140A"/>
                </a:solidFill>
                <a:latin typeface="Press Start 2P"/>
                <a:ea typeface="Press Start 2P"/>
                <a:cs typeface="Press Start 2P"/>
                <a:sym typeface="Press Start 2P"/>
              </a:rPr>
              <a:t>Animation</a:t>
            </a:r>
            <a:endParaRPr>
              <a:solidFill>
                <a:srgbClr val="4A140A"/>
              </a:solidFill>
              <a:latin typeface="Press Start 2P"/>
              <a:ea typeface="Press Start 2P"/>
              <a:cs typeface="Press Start 2P"/>
              <a:sym typeface="Press Start 2P"/>
            </a:endParaRPr>
          </a:p>
        </p:txBody>
      </p:sp>
      <p:sp>
        <p:nvSpPr>
          <p:cNvPr id="117" name="Google Shape;117;p21"/>
          <p:cNvSpPr txBox="1"/>
          <p:nvPr>
            <p:ph idx="1" type="body"/>
          </p:nvPr>
        </p:nvSpPr>
        <p:spPr>
          <a:xfrm>
            <a:off x="311700" y="1152475"/>
            <a:ext cx="2933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7A3A3A"/>
                </a:solidFill>
                <a:latin typeface="Press Start 2P"/>
                <a:ea typeface="Press Start 2P"/>
                <a:cs typeface="Press Start 2P"/>
                <a:sym typeface="Press Start 2P"/>
              </a:rPr>
              <a:t>This shows the animator, which allows animations to switch to </a:t>
            </a:r>
            <a:r>
              <a:rPr lang="en" sz="1600">
                <a:solidFill>
                  <a:srgbClr val="7A3A3A"/>
                </a:solidFill>
                <a:latin typeface="Press Start 2P"/>
                <a:ea typeface="Press Start 2P"/>
                <a:cs typeface="Press Start 2P"/>
                <a:sym typeface="Press Start 2P"/>
              </a:rPr>
              <a:t>each other</a:t>
            </a:r>
            <a:r>
              <a:rPr lang="en" sz="1600">
                <a:solidFill>
                  <a:srgbClr val="7A3A3A"/>
                </a:solidFill>
                <a:latin typeface="Press Start 2P"/>
                <a:ea typeface="Press Start 2P"/>
                <a:cs typeface="Press Start 2P"/>
                <a:sym typeface="Press Start 2P"/>
              </a:rPr>
              <a:t>. These are all for the player’s movement animations.</a:t>
            </a:r>
            <a:endParaRPr sz="1600">
              <a:solidFill>
                <a:srgbClr val="7A3A3A"/>
              </a:solidFill>
              <a:latin typeface="Press Start 2P"/>
              <a:ea typeface="Press Start 2P"/>
              <a:cs typeface="Press Start 2P"/>
              <a:sym typeface="Press Start 2P"/>
            </a:endParaRPr>
          </a:p>
        </p:txBody>
      </p:sp>
      <p:pic>
        <p:nvPicPr>
          <p:cNvPr id="118" name="Google Shape;118;p21"/>
          <p:cNvPicPr preferRelativeResize="0"/>
          <p:nvPr/>
        </p:nvPicPr>
        <p:blipFill>
          <a:blip r:embed="rId3">
            <a:alphaModFix/>
          </a:blip>
          <a:stretch>
            <a:fillRect/>
          </a:stretch>
        </p:blipFill>
        <p:spPr>
          <a:xfrm>
            <a:off x="3367774" y="1218363"/>
            <a:ext cx="5776226" cy="2706775"/>
          </a:xfrm>
          <a:prstGeom prst="rect">
            <a:avLst/>
          </a:prstGeom>
          <a:noFill/>
          <a:ln cap="flat" cmpd="sng" w="38100">
            <a:solidFill>
              <a:srgbClr val="4A140A"/>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