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7" r:id="rId3"/>
  </p:sldMasterIdLst>
  <p:notesMasterIdLst>
    <p:notesMasterId r:id="rId29"/>
  </p:notesMasterIdLst>
  <p:sldIdLst>
    <p:sldId id="258" r:id="rId4"/>
    <p:sldId id="353" r:id="rId5"/>
    <p:sldId id="426" r:id="rId6"/>
    <p:sldId id="429" r:id="rId7"/>
    <p:sldId id="615" r:id="rId8"/>
    <p:sldId id="616" r:id="rId9"/>
    <p:sldId id="481" r:id="rId10"/>
    <p:sldId id="617" r:id="rId11"/>
    <p:sldId id="618" r:id="rId12"/>
    <p:sldId id="623" r:id="rId13"/>
    <p:sldId id="619" r:id="rId14"/>
    <p:sldId id="483" r:id="rId15"/>
    <p:sldId id="624" r:id="rId16"/>
    <p:sldId id="625" r:id="rId17"/>
    <p:sldId id="627" r:id="rId18"/>
    <p:sldId id="626" r:id="rId19"/>
    <p:sldId id="628" r:id="rId20"/>
    <p:sldId id="621" r:id="rId21"/>
    <p:sldId id="622" r:id="rId22"/>
    <p:sldId id="630" r:id="rId23"/>
    <p:sldId id="631" r:id="rId24"/>
    <p:sldId id="632" r:id="rId25"/>
    <p:sldId id="633" r:id="rId26"/>
    <p:sldId id="629" r:id="rId27"/>
    <p:sldId id="584" r:id="rId28"/>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54"/>
    <a:srgbClr val="2C2C2C"/>
    <a:srgbClr val="23C2BC"/>
    <a:srgbClr val="FBD025"/>
    <a:srgbClr val="7A7A7A"/>
    <a:srgbClr val="F0F0F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68" autoAdjust="0"/>
  </p:normalViewPr>
  <p:slideViewPr>
    <p:cSldViewPr>
      <p:cViewPr>
        <p:scale>
          <a:sx n="100" d="100"/>
          <a:sy n="100" d="100"/>
        </p:scale>
        <p:origin x="-1280" y="-104"/>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2/12/15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12</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our classes will involve some hands-on work</a:t>
            </a:r>
            <a:r>
              <a:rPr lang="en-US" baseline="0" dirty="0" smtClean="0"/>
              <a:t> (in the exercises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If every model run took 1 second, this would take you over a million trillion years to compute.</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25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908741514"/>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6853226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05523343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 id="2147484123" r:id="rId14"/>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490190302"/>
      </p:ext>
    </p:extLst>
  </p:cSld>
  <p:clrMap bg1="dk2" tx1="lt1" bg2="dk1" tx2="lt2" accent1="accent1" accent2="accent2" accent3="accent3" accent4="accent4" accent5="accent5" accent6="accent6" hlink="hlink" folHlink="folHlink"/>
  <p:sldLayoutIdLst>
    <p:sldLayoutId id="2147484118" r:id="rId1"/>
    <p:sldLayoutId id="2147484119"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952500"/>
            <a:ext cx="8469313" cy="2627312"/>
          </a:xfrm>
        </p:spPr>
        <p:txBody>
          <a:bodyPr/>
          <a:lstStyle/>
          <a:p>
            <a:pPr>
              <a:defRPr/>
            </a:pPr>
            <a:r>
              <a:rPr lang="en-US" sz="9000" dirty="0" smtClean="0"/>
              <a:t/>
            </a:r>
            <a:br>
              <a:rPr lang="en-US" sz="9000" dirty="0" smtClean="0"/>
            </a:br>
            <a:r>
              <a:rPr lang="en-US" sz="9000" dirty="0" smtClean="0"/>
              <a:t>DAT </a:t>
            </a:r>
            <a:r>
              <a:rPr lang="en-US" sz="9000" dirty="0" smtClean="0"/>
              <a:t>SCIENCE</a:t>
            </a:r>
            <a:br>
              <a:rPr lang="en-US" sz="9000" dirty="0" smtClean="0"/>
            </a:br>
            <a:r>
              <a:rPr lang="en-US" sz="6000" dirty="0" smtClean="0"/>
              <a:t>Class </a:t>
            </a:r>
            <a:r>
              <a:rPr lang="en-US" sz="6000" dirty="0" smtClean="0"/>
              <a:t>9: DATA CLEANING AND MANIPULATION</a:t>
            </a:r>
            <a:endParaRPr lang="en-US" sz="6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a:t>
            </a:r>
            <a:r>
              <a:rPr lang="en-US" dirty="0" smtClean="0"/>
              <a:t>predictive modeling </a:t>
            </a:r>
            <a:r>
              <a:rPr lang="en-US" dirty="0" smtClean="0"/>
              <a:t>pipeline</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847207"/>
          </a:xfrm>
          <a:prstGeom prst="rect">
            <a:avLst/>
          </a:prstGeom>
        </p:spPr>
        <p:txBody>
          <a:bodyPr wrap="square">
            <a:spAutoFit/>
          </a:bodyPr>
          <a:lstStyle/>
          <a:p>
            <a:pPr marL="342900" indent="-342900" algn="l">
              <a:buFont typeface="Arial"/>
              <a:buChar char="•"/>
            </a:pPr>
            <a:r>
              <a:rPr lang="en-US" sz="1800" dirty="0" smtClean="0">
                <a:latin typeface=""/>
                <a:cs typeface=""/>
              </a:rPr>
              <a:t>Let’s go back to our data cleaning pipeline.  We’re going to now add a few new items to it:</a:t>
            </a:r>
            <a:endParaRPr lang="en-US" sz="1600" dirty="0" smtClean="0">
              <a:latin typeface=""/>
              <a:cs typeface=""/>
            </a:endParaRPr>
          </a:p>
          <a:p>
            <a:pPr marL="671513" lvl="1" indent="-342900" algn="l">
              <a:buFont typeface="+mj-lt"/>
              <a:buAutoNum type="arabicPeriod"/>
            </a:pPr>
            <a:r>
              <a:rPr lang="en-US" sz="1600" dirty="0">
                <a:latin typeface=""/>
                <a:cs typeface=""/>
              </a:rPr>
              <a:t>Split your data into categorical and numeric data</a:t>
            </a:r>
          </a:p>
          <a:p>
            <a:pPr marL="671513" lvl="1" indent="-342900" algn="l">
              <a:buFont typeface="+mj-lt"/>
              <a:buAutoNum type="arabicPeriod"/>
            </a:pPr>
            <a:r>
              <a:rPr lang="en-US" sz="1600" dirty="0">
                <a:latin typeface=""/>
                <a:cs typeface=""/>
              </a:rPr>
              <a:t>Fill numeric </a:t>
            </a:r>
            <a:r>
              <a:rPr lang="en-US" sz="1600" dirty="0" err="1">
                <a:latin typeface=""/>
                <a:cs typeface=""/>
              </a:rPr>
              <a:t>NaNs</a:t>
            </a:r>
            <a:r>
              <a:rPr lang="en-US" sz="1600" dirty="0">
                <a:latin typeface=""/>
                <a:cs typeface=""/>
              </a:rPr>
              <a:t> through imputation or a simple number (more on this later)</a:t>
            </a:r>
          </a:p>
          <a:p>
            <a:pPr marL="671513" lvl="1" indent="-342900" algn="l">
              <a:buFont typeface="+mj-lt"/>
              <a:buAutoNum type="arabicPeriod"/>
            </a:pPr>
            <a:r>
              <a:rPr lang="en-US" sz="1600" dirty="0">
                <a:latin typeface=""/>
                <a:cs typeface=""/>
              </a:rPr>
              <a:t>Fill categorical </a:t>
            </a:r>
            <a:r>
              <a:rPr lang="en-US" sz="1600" dirty="0" err="1">
                <a:latin typeface=""/>
                <a:cs typeface=""/>
              </a:rPr>
              <a:t>NaNs</a:t>
            </a:r>
            <a:r>
              <a:rPr lang="en-US" sz="1600" dirty="0">
                <a:latin typeface=""/>
                <a:cs typeface=""/>
              </a:rPr>
              <a:t> with ‘other’</a:t>
            </a:r>
          </a:p>
          <a:p>
            <a:pPr marL="671513" lvl="1" indent="-342900" algn="l">
              <a:buFont typeface="+mj-lt"/>
              <a:buAutoNum type="arabicPeriod"/>
            </a:pPr>
            <a:r>
              <a:rPr lang="en-US" sz="1600" dirty="0">
                <a:latin typeface=""/>
                <a:cs typeface=""/>
              </a:rPr>
              <a:t>Detect low-frequency levels in categorical features and bin them under ‘other’</a:t>
            </a:r>
          </a:p>
          <a:p>
            <a:pPr marL="671513" lvl="1" indent="-342900" algn="l">
              <a:buFont typeface="+mj-lt"/>
              <a:buAutoNum type="arabicPeriod"/>
            </a:pPr>
            <a:r>
              <a:rPr lang="en-US" sz="1600" dirty="0">
                <a:latin typeface=""/>
                <a:cs typeface=""/>
              </a:rPr>
              <a:t>Encode each categorical variable into a sequence of binary variables.</a:t>
            </a:r>
          </a:p>
          <a:p>
            <a:pPr marL="671513" lvl="1" indent="-342900" algn="l">
              <a:buFont typeface="+mj-lt"/>
              <a:buAutoNum type="arabicPeriod"/>
            </a:pPr>
            <a:r>
              <a:rPr lang="en-US" sz="1600" dirty="0">
                <a:latin typeface=""/>
                <a:cs typeface=""/>
              </a:rPr>
              <a:t>Merge your encoded categorical data with your numeric </a:t>
            </a:r>
            <a:r>
              <a:rPr lang="en-US" sz="1600" dirty="0" smtClean="0">
                <a:latin typeface=""/>
                <a:cs typeface=""/>
              </a:rPr>
              <a:t>data</a:t>
            </a:r>
          </a:p>
          <a:p>
            <a:pPr marL="671513" lvl="1" indent="-342900" algn="l">
              <a:buFont typeface="+mj-lt"/>
              <a:buAutoNum type="arabicPeriod"/>
            </a:pPr>
            <a:r>
              <a:rPr lang="en-US" sz="1600" b="1" dirty="0">
                <a:latin typeface=""/>
                <a:cs typeface=""/>
              </a:rPr>
              <a:t>Remove feature with no variation.</a:t>
            </a:r>
          </a:p>
          <a:p>
            <a:pPr marL="671513" lvl="1" indent="-342900" algn="l">
              <a:buFont typeface="+mj-lt"/>
              <a:buAutoNum type="arabicPeriod"/>
            </a:pPr>
            <a:r>
              <a:rPr lang="en-US" sz="1600" b="1" dirty="0">
                <a:latin typeface=""/>
                <a:cs typeface=""/>
              </a:rPr>
              <a:t>Remove perfectly correlated features</a:t>
            </a:r>
            <a:r>
              <a:rPr lang="en-US" sz="1600" b="1" dirty="0" smtClean="0">
                <a:latin typeface=""/>
                <a:cs typeface=""/>
              </a:rPr>
              <a:t>.</a:t>
            </a:r>
            <a:endParaRPr lang="en-US" sz="1600" dirty="0">
              <a:latin typeface=""/>
              <a:cs typeface=""/>
            </a:endParaRPr>
          </a:p>
          <a:p>
            <a:pPr marL="671513" lvl="1" indent="-342900" algn="l">
              <a:buFont typeface="+mj-lt"/>
              <a:buAutoNum type="arabicPeriod"/>
            </a:pPr>
            <a:r>
              <a:rPr lang="en-US" sz="1600" dirty="0">
                <a:latin typeface=""/>
                <a:cs typeface=""/>
              </a:rPr>
              <a:t>Train and test your model on the data.</a:t>
            </a:r>
          </a:p>
          <a:p>
            <a:pPr marL="671513" lvl="1" indent="-342900" algn="l">
              <a:buFont typeface="+mj-lt"/>
              <a:buAutoNum type="arabicPeriod"/>
            </a:pPr>
            <a:r>
              <a:rPr lang="en-US" sz="1600" dirty="0">
                <a:latin typeface=""/>
                <a:cs typeface=""/>
              </a:rPr>
              <a:t>Re-clean and encode incoming unlabeled data. </a:t>
            </a:r>
          </a:p>
          <a:p>
            <a:pPr marL="671513" lvl="1" indent="-342900" algn="l">
              <a:buFont typeface="+mj-lt"/>
              <a:buAutoNum type="arabicPeriod"/>
            </a:pPr>
            <a:r>
              <a:rPr lang="en-US" sz="1600" dirty="0">
                <a:latin typeface=""/>
                <a:cs typeface=""/>
              </a:rPr>
              <a:t>Input your new data into the model.</a:t>
            </a:r>
          </a:p>
          <a:p>
            <a:pPr marL="671513" lvl="1" indent="-342900" algn="l">
              <a:buFont typeface="+mj-lt"/>
              <a:buAutoNum type="arabicPeriod"/>
            </a:pPr>
            <a:r>
              <a:rPr lang="en-US" sz="1600" dirty="0">
                <a:latin typeface=""/>
                <a:cs typeface=""/>
              </a:rPr>
              <a:t>Retrieve and relay the model’s results to a database, message queue, or other service. </a:t>
            </a:r>
            <a:endParaRPr lang="en-US" sz="1600" dirty="0" smtClean="0">
              <a:latin typeface=""/>
              <a:cs typeface=""/>
            </a:endParaRPr>
          </a:p>
        </p:txBody>
      </p:sp>
    </p:spTree>
    <p:extLst>
      <p:ext uri="{BB962C8B-B14F-4D97-AF65-F5344CB8AC3E}">
        <p14:creationId xmlns:p14="http://schemas.microsoft.com/office/powerpoint/2010/main" val="10690413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7239000" cy="381000"/>
          </a:xfrm>
        </p:spPr>
        <p:txBody>
          <a:bodyPr/>
          <a:lstStyle/>
          <a:p>
            <a:pPr eaLnBrk="1" hangingPunct="1">
              <a:lnSpc>
                <a:spcPts val="2448"/>
              </a:lnSpc>
              <a:defRPr/>
            </a:pPr>
            <a:r>
              <a:rPr lang="en-US" dirty="0" smtClean="0"/>
              <a:t>In class exercise: encoding and binning categorical data</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992981"/>
            <a:ext cx="8534400" cy="3693319"/>
          </a:xfrm>
          <a:prstGeom prst="rect">
            <a:avLst/>
          </a:prstGeom>
        </p:spPr>
        <p:txBody>
          <a:bodyPr wrap="square">
            <a:spAutoFit/>
          </a:bodyPr>
          <a:lstStyle/>
          <a:p>
            <a:pPr marL="342900" indent="-342900" algn="l">
              <a:buFont typeface="Arial"/>
              <a:buChar char="•"/>
            </a:pPr>
            <a:r>
              <a:rPr lang="en-US" sz="1800" dirty="0" smtClean="0">
                <a:latin typeface=""/>
                <a:cs typeface=""/>
              </a:rPr>
              <a:t>Using the same query we used in the last class to predict hall of fame induction, lets:</a:t>
            </a:r>
          </a:p>
          <a:p>
            <a:pPr marL="671513" lvl="1" indent="-342900" algn="l">
              <a:buFont typeface="+mj-lt"/>
              <a:buAutoNum type="arabicPeriod"/>
            </a:pPr>
            <a:r>
              <a:rPr lang="en-US" sz="1800" dirty="0" smtClean="0">
                <a:latin typeface=""/>
                <a:cs typeface=""/>
              </a:rPr>
              <a:t>Create a new feature showing the team each player played on the most in his career. </a:t>
            </a:r>
          </a:p>
          <a:p>
            <a:pPr marL="671513" lvl="1" indent="-342900" algn="l">
              <a:buFont typeface="+mj-lt"/>
              <a:buAutoNum type="arabicPeriod"/>
            </a:pPr>
            <a:r>
              <a:rPr lang="en-US" sz="1800" dirty="0" smtClean="0">
                <a:latin typeface=""/>
                <a:cs typeface=""/>
              </a:rPr>
              <a:t>Split the data into string and numeric columns</a:t>
            </a:r>
          </a:p>
          <a:p>
            <a:pPr marL="671513" lvl="1" indent="-342900" algn="l">
              <a:buFont typeface="+mj-lt"/>
              <a:buAutoNum type="arabicPeriod"/>
            </a:pPr>
            <a:r>
              <a:rPr lang="en-US" sz="1800" dirty="0" smtClean="0">
                <a:latin typeface=""/>
                <a:cs typeface=""/>
              </a:rPr>
              <a:t>Bin low-frequency categorical data</a:t>
            </a:r>
          </a:p>
          <a:p>
            <a:pPr marL="671513" lvl="1" indent="-342900" algn="l">
              <a:buFont typeface="+mj-lt"/>
              <a:buAutoNum type="arabicPeriod"/>
            </a:pPr>
            <a:r>
              <a:rPr lang="en-US" sz="1800" dirty="0" smtClean="0">
                <a:latin typeface=""/>
                <a:cs typeface=""/>
              </a:rPr>
              <a:t>Encode string data </a:t>
            </a:r>
          </a:p>
          <a:p>
            <a:pPr marL="671513" lvl="1" indent="-342900" algn="l">
              <a:buFont typeface="+mj-lt"/>
              <a:buAutoNum type="arabicPeriod"/>
            </a:pPr>
            <a:r>
              <a:rPr lang="en-US" sz="1800" dirty="0" smtClean="0">
                <a:latin typeface=""/>
                <a:cs typeface=""/>
              </a:rPr>
              <a:t>Find and drop features with no variance</a:t>
            </a:r>
          </a:p>
          <a:p>
            <a:pPr marL="671513" lvl="1" indent="-342900" algn="l">
              <a:buFont typeface="+mj-lt"/>
              <a:buAutoNum type="arabicPeriod"/>
            </a:pPr>
            <a:r>
              <a:rPr lang="en-US" sz="1800" dirty="0" smtClean="0">
                <a:latin typeface=""/>
                <a:cs typeface=""/>
              </a:rPr>
              <a:t>Find and drop features with perfect correlation to others.</a:t>
            </a:r>
          </a:p>
          <a:p>
            <a:pPr marL="671513" lvl="1" indent="-342900" algn="l">
              <a:buFont typeface="Arial"/>
              <a:buChar char="•"/>
            </a:pPr>
            <a:endParaRPr lang="en-US" sz="1800" dirty="0" smtClean="0">
              <a:latin typeface=""/>
              <a:cs typeface=""/>
            </a:endParaRPr>
          </a:p>
          <a:p>
            <a:pPr marL="342900" indent="-342900" algn="l">
              <a:buFont typeface="Arial"/>
              <a:buChar char="•"/>
            </a:pPr>
            <a:endParaRPr lang="en-US" sz="1800" dirty="0">
              <a:latin typeface=""/>
              <a:cs typeface=""/>
            </a:endParaRPr>
          </a:p>
          <a:p>
            <a:pPr marL="342900" indent="-342900" algn="l">
              <a:buFont typeface="+mj-lt"/>
              <a:buAutoNum type="arabicPeriod"/>
            </a:pPr>
            <a:endParaRPr lang="en-US" sz="1800" dirty="0" smtClean="0">
              <a:latin typeface=""/>
              <a:cs typeface=""/>
            </a:endParaRPr>
          </a:p>
          <a:p>
            <a:pPr marL="671513" lvl="1" indent="-342900" algn="l">
              <a:buFont typeface="Arial"/>
              <a:buChar char="•"/>
            </a:pPr>
            <a:endParaRPr lang="en-US" sz="1800" dirty="0">
              <a:latin typeface=""/>
              <a:ea typeface="Heiti TC Light"/>
              <a:cs typeface=""/>
            </a:endParaRPr>
          </a:p>
        </p:txBody>
      </p:sp>
    </p:spTree>
    <p:extLst>
      <p:ext uri="{BB962C8B-B14F-4D97-AF65-F5344CB8AC3E}">
        <p14:creationId xmlns:p14="http://schemas.microsoft.com/office/powerpoint/2010/main" val="25753579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552700"/>
            <a:ext cx="8426450" cy="1143000"/>
          </a:xfrm>
        </p:spPr>
        <p:txBody>
          <a:bodyPr/>
          <a:lstStyle/>
          <a:p>
            <a:pPr>
              <a:defRPr/>
            </a:pPr>
            <a:r>
              <a:rPr lang="en-US" sz="6600" dirty="0" smtClean="0"/>
              <a:t>III. </a:t>
            </a:r>
            <a:r>
              <a:rPr lang="en-US" sz="6600" dirty="0" smtClean="0"/>
              <a:t>Feature standardization &amp; imputation</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CLEANING AND MANIPULATION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144558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STANDARDIZATION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Many machine learning models (such as support vector machines) require data to be normally distributed, with a mean of 0 and a standard deviation of 1.</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Others simply become more accurate when you transform the data in this manner. </a:t>
            </a:r>
          </a:p>
          <a:p>
            <a:pPr marL="342900" indent="-342900" algn="l">
              <a:buFont typeface="Arial"/>
              <a:buChar char="•"/>
            </a:pPr>
            <a:endParaRPr lang="en-US" sz="1800" dirty="0">
              <a:latin typeface=""/>
              <a:cs typeface=""/>
            </a:endParaRPr>
          </a:p>
          <a:p>
            <a:pPr marL="342900" indent="-342900" algn="l">
              <a:buFont typeface="Arial"/>
              <a:buChar char="•"/>
            </a:pPr>
            <a:r>
              <a:rPr lang="en-US" sz="1800" dirty="0" err="1" smtClean="0">
                <a:latin typeface=""/>
                <a:cs typeface=""/>
              </a:rPr>
              <a:t>Scikit</a:t>
            </a:r>
            <a:r>
              <a:rPr lang="en-US" sz="1800" dirty="0" smtClean="0">
                <a:latin typeface=""/>
                <a:cs typeface=""/>
              </a:rPr>
              <a:t>-learn has a handy .scale() method that lets you automatically perform this on your data.</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Be aware, however, that you must apply the same standardization to your new data, or else your model will interpret your raw data as already standardized!</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You may also scale features to a range, although this is more time-intensive and sometimes more arbitrary than standard scaling.</a:t>
            </a:r>
          </a:p>
        </p:txBody>
      </p:sp>
    </p:spTree>
    <p:extLst>
      <p:ext uri="{BB962C8B-B14F-4D97-AF65-F5344CB8AC3E}">
        <p14:creationId xmlns:p14="http://schemas.microsoft.com/office/powerpoint/2010/main" val="13545261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IMPUTATION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708434"/>
          </a:xfrm>
          <a:prstGeom prst="rect">
            <a:avLst/>
          </a:prstGeom>
        </p:spPr>
        <p:txBody>
          <a:bodyPr wrap="square">
            <a:spAutoFit/>
          </a:bodyPr>
          <a:lstStyle/>
          <a:p>
            <a:pPr marL="342900" indent="-342900" algn="l">
              <a:buFont typeface="Arial"/>
              <a:buChar char="•"/>
            </a:pPr>
            <a:r>
              <a:rPr lang="en-US" sz="1800" dirty="0" smtClean="0">
                <a:latin typeface=""/>
                <a:cs typeface=""/>
              </a:rPr>
              <a:t>There are many common ways to dealing with </a:t>
            </a:r>
            <a:r>
              <a:rPr lang="en-US" sz="1800" dirty="0" err="1" smtClean="0">
                <a:latin typeface=""/>
                <a:cs typeface=""/>
              </a:rPr>
              <a:t>NaNs</a:t>
            </a:r>
            <a:r>
              <a:rPr lang="en-US" sz="1800" dirty="0" smtClean="0">
                <a:latin typeface=""/>
                <a:cs typeface=""/>
              </a:rPr>
              <a:t>:</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Dropping rows with then – but what if all but one feature has data? </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Filling with an extreme value or zero – but what if you’re using a linear method? Or if you worry you’ll create arbitrary tree splits?</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Filling with the mean value – but what if the mean value is nonsensical? Or if you have extreme values that skew the mean in a certain direction? </a:t>
            </a:r>
          </a:p>
          <a:p>
            <a:pPr marL="342900" indent="-342900" algn="l">
              <a:buFont typeface="Arial"/>
              <a:buChar char="•"/>
            </a:pPr>
            <a:endParaRPr lang="en-US" sz="800" dirty="0">
              <a:latin typeface=""/>
              <a:cs typeface=""/>
            </a:endParaRPr>
          </a:p>
        </p:txBody>
      </p:sp>
    </p:spTree>
    <p:extLst>
      <p:ext uri="{BB962C8B-B14F-4D97-AF65-F5344CB8AC3E}">
        <p14:creationId xmlns:p14="http://schemas.microsoft.com/office/powerpoint/2010/main" val="22256924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IMPUTATION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539431"/>
          </a:xfrm>
          <a:prstGeom prst="rect">
            <a:avLst/>
          </a:prstGeom>
        </p:spPr>
        <p:txBody>
          <a:bodyPr wrap="square">
            <a:spAutoFit/>
          </a:bodyPr>
          <a:lstStyle/>
          <a:p>
            <a:pPr marL="342900" indent="-342900" algn="l">
              <a:buFont typeface="Arial"/>
              <a:buChar char="•"/>
            </a:pPr>
            <a:endParaRPr lang="en-US" sz="800" dirty="0">
              <a:latin typeface=""/>
              <a:cs typeface=""/>
            </a:endParaRPr>
          </a:p>
          <a:p>
            <a:pPr marL="342900" indent="-342900" algn="l">
              <a:buFont typeface="Arial"/>
              <a:buChar char="•"/>
            </a:pPr>
            <a:r>
              <a:rPr lang="en-US" sz="1800" dirty="0" smtClean="0">
                <a:latin typeface=""/>
                <a:cs typeface=""/>
              </a:rPr>
              <a:t>In these situations, most data scientists use the following methods:</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Last observation carried forward (LOCF): if you have multiple observations for the same individual or item in your sample, you can carry forward the data from a previous observation to the most recent one. </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KNN: If your </a:t>
            </a:r>
            <a:r>
              <a:rPr lang="en-US" sz="1800" dirty="0" err="1" smtClean="0">
                <a:latin typeface=""/>
                <a:cs typeface=""/>
              </a:rPr>
              <a:t>NaNed</a:t>
            </a:r>
            <a:r>
              <a:rPr lang="en-US" sz="1800" dirty="0" smtClean="0">
                <a:latin typeface=""/>
                <a:cs typeface=""/>
              </a:rPr>
              <a:t> observations has one or more ‘like’ observations, you can fill your NANs by interpolating based on nearest neighbors.</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Tree-based methods: using the k-1 features in your independent feature data set, you can create a best ‘guess’ of the missing feature by creating a predictive model for it. </a:t>
            </a:r>
          </a:p>
        </p:txBody>
      </p:sp>
    </p:spTree>
    <p:extLst>
      <p:ext uri="{BB962C8B-B14F-4D97-AF65-F5344CB8AC3E}">
        <p14:creationId xmlns:p14="http://schemas.microsoft.com/office/powerpoint/2010/main" val="41158621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IMPUTATION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785652"/>
          </a:xfrm>
          <a:prstGeom prst="rect">
            <a:avLst/>
          </a:prstGeom>
        </p:spPr>
        <p:txBody>
          <a:bodyPr wrap="square">
            <a:spAutoFit/>
          </a:bodyPr>
          <a:lstStyle/>
          <a:p>
            <a:pPr marL="342900" indent="-342900" algn="l">
              <a:buFont typeface="Arial"/>
              <a:buChar char="•"/>
            </a:pPr>
            <a:r>
              <a:rPr lang="en-US" sz="1800" dirty="0" smtClean="0">
                <a:latin typeface=""/>
                <a:cs typeface=""/>
              </a:rPr>
              <a:t>You can test out which imputation method creates the best predictive accuracy; however, simpler methods (such as filling with the mean value) are often just as predictive as more complicated ones. </a:t>
            </a:r>
            <a:endParaRPr lang="en-US" sz="800" dirty="0">
              <a:latin typeface=""/>
              <a:cs typeface=""/>
            </a:endParaRPr>
          </a:p>
          <a:p>
            <a:pPr marL="342900" indent="-342900" algn="l">
              <a:buFont typeface="Arial"/>
              <a:buChar char="•"/>
            </a:pPr>
            <a:endParaRPr lang="en-US" sz="1200" dirty="0" smtClean="0">
              <a:latin typeface=""/>
              <a:cs typeface=""/>
            </a:endParaRPr>
          </a:p>
          <a:p>
            <a:pPr marL="342900" indent="-342900" algn="l">
              <a:buFont typeface="Arial"/>
              <a:buChar char="•"/>
            </a:pPr>
            <a:r>
              <a:rPr lang="en-US" sz="1800" dirty="0" smtClean="0">
                <a:latin typeface=""/>
                <a:cs typeface=""/>
              </a:rPr>
              <a:t>Much like centering and scaling your data, you need to re-transform new incoming data using the same imputation technique for your predictive model to handle it appropriately. </a:t>
            </a:r>
          </a:p>
          <a:p>
            <a:pPr marL="342900" indent="-342900" algn="l">
              <a:buFont typeface="Arial"/>
              <a:buChar char="•"/>
            </a:pPr>
            <a:endParaRPr lang="en-US" sz="1200" dirty="0">
              <a:latin typeface=""/>
              <a:cs typeface=""/>
            </a:endParaRPr>
          </a:p>
          <a:p>
            <a:pPr marL="342900" indent="-342900" algn="l">
              <a:buFont typeface="Arial"/>
              <a:buChar char="•"/>
            </a:pPr>
            <a:r>
              <a:rPr lang="en-US" sz="1800" dirty="0" err="1" smtClean="0">
                <a:latin typeface=""/>
                <a:cs typeface=""/>
              </a:rPr>
              <a:t>Scikit</a:t>
            </a:r>
            <a:r>
              <a:rPr lang="en-US" sz="1800" dirty="0" smtClean="0">
                <a:latin typeface=""/>
                <a:cs typeface=""/>
              </a:rPr>
              <a:t>-learn has a great Imputer method that lets you do just that – fit an imputer using a strategy on your training data, and then re-use the imputer on new incoming data.</a:t>
            </a:r>
          </a:p>
          <a:p>
            <a:pPr marL="342900" indent="-342900" algn="l">
              <a:buFont typeface="Arial"/>
              <a:buChar char="•"/>
            </a:pPr>
            <a:endParaRPr lang="en-US" sz="1200" dirty="0">
              <a:latin typeface=""/>
              <a:cs typeface=""/>
            </a:endParaRPr>
          </a:p>
          <a:p>
            <a:pPr marL="342900" indent="-342900" algn="l">
              <a:buFont typeface="Arial"/>
              <a:buChar char="•"/>
            </a:pPr>
            <a:r>
              <a:rPr lang="en-US" sz="1800" dirty="0" smtClean="0">
                <a:latin typeface=""/>
                <a:cs typeface=""/>
              </a:rPr>
              <a:t>However, the method is limited to simple strategies – mean, median, and most frequent, although more advanced methods are on the way in future versions.</a:t>
            </a:r>
          </a:p>
        </p:txBody>
      </p:sp>
    </p:spTree>
    <p:extLst>
      <p:ext uri="{BB962C8B-B14F-4D97-AF65-F5344CB8AC3E}">
        <p14:creationId xmlns:p14="http://schemas.microsoft.com/office/powerpoint/2010/main" val="757923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a:t>
            </a:r>
            <a:r>
              <a:rPr lang="en-US" dirty="0" smtClean="0"/>
              <a:t>predictive modeling </a:t>
            </a:r>
            <a:r>
              <a:rPr lang="en-US" dirty="0" smtClean="0"/>
              <a:t>pipeline</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816429"/>
          </a:xfrm>
          <a:prstGeom prst="rect">
            <a:avLst/>
          </a:prstGeom>
        </p:spPr>
        <p:txBody>
          <a:bodyPr wrap="square">
            <a:spAutoFit/>
          </a:bodyPr>
          <a:lstStyle/>
          <a:p>
            <a:pPr marL="342900" indent="-342900" algn="l">
              <a:buFont typeface="Arial"/>
              <a:buChar char="•"/>
            </a:pPr>
            <a:r>
              <a:rPr lang="en-US" sz="1800" dirty="0" smtClean="0">
                <a:latin typeface=""/>
                <a:cs typeface=""/>
              </a:rPr>
              <a:t>Going back to our data cleaning pipeline:</a:t>
            </a:r>
            <a:endParaRPr lang="en-US" sz="1600" dirty="0" smtClean="0">
              <a:latin typeface=""/>
              <a:cs typeface=""/>
            </a:endParaRPr>
          </a:p>
          <a:p>
            <a:pPr marL="671513" lvl="1" indent="-342900" algn="l">
              <a:buFont typeface="+mj-lt"/>
              <a:buAutoNum type="arabicPeriod"/>
            </a:pPr>
            <a:r>
              <a:rPr lang="en-US" sz="1600" dirty="0" smtClean="0">
                <a:latin typeface=""/>
                <a:cs typeface=""/>
              </a:rPr>
              <a:t>Split </a:t>
            </a:r>
            <a:r>
              <a:rPr lang="en-US" sz="1600" dirty="0">
                <a:latin typeface=""/>
                <a:cs typeface=""/>
              </a:rPr>
              <a:t>your data into categorical and numeric data</a:t>
            </a:r>
          </a:p>
          <a:p>
            <a:pPr marL="671513" lvl="1" indent="-342900" algn="l">
              <a:buFont typeface="+mj-lt"/>
              <a:buAutoNum type="arabicPeriod"/>
            </a:pPr>
            <a:r>
              <a:rPr lang="en-US" sz="1600" b="1" dirty="0">
                <a:latin typeface=""/>
                <a:cs typeface=""/>
              </a:rPr>
              <a:t>Fill numeric </a:t>
            </a:r>
            <a:r>
              <a:rPr lang="en-US" sz="1600" b="1" dirty="0" err="1">
                <a:latin typeface=""/>
                <a:cs typeface=""/>
              </a:rPr>
              <a:t>NaNs</a:t>
            </a:r>
            <a:r>
              <a:rPr lang="en-US" sz="1600" b="1" dirty="0">
                <a:latin typeface=""/>
                <a:cs typeface=""/>
              </a:rPr>
              <a:t> through imputation </a:t>
            </a:r>
            <a:endParaRPr lang="en-US" sz="1600" b="1" dirty="0" smtClean="0">
              <a:latin typeface=""/>
              <a:cs typeface=""/>
            </a:endParaRPr>
          </a:p>
          <a:p>
            <a:pPr marL="671513" lvl="1" indent="-342900" algn="l">
              <a:buFont typeface="+mj-lt"/>
              <a:buAutoNum type="arabicPeriod"/>
            </a:pPr>
            <a:r>
              <a:rPr lang="en-US" sz="1600" dirty="0" smtClean="0">
                <a:latin typeface=""/>
                <a:cs typeface=""/>
              </a:rPr>
              <a:t>Fill </a:t>
            </a:r>
            <a:r>
              <a:rPr lang="en-US" sz="1600" dirty="0">
                <a:latin typeface=""/>
                <a:cs typeface=""/>
              </a:rPr>
              <a:t>categorical </a:t>
            </a:r>
            <a:r>
              <a:rPr lang="en-US" sz="1600" dirty="0" err="1">
                <a:latin typeface=""/>
                <a:cs typeface=""/>
              </a:rPr>
              <a:t>NaNs</a:t>
            </a:r>
            <a:r>
              <a:rPr lang="en-US" sz="1600" dirty="0">
                <a:latin typeface=""/>
                <a:cs typeface=""/>
              </a:rPr>
              <a:t> with ‘other’</a:t>
            </a:r>
          </a:p>
          <a:p>
            <a:pPr marL="671513" lvl="1" indent="-342900" algn="l">
              <a:buFont typeface="+mj-lt"/>
              <a:buAutoNum type="arabicPeriod"/>
            </a:pPr>
            <a:r>
              <a:rPr lang="en-US" sz="1600" dirty="0">
                <a:latin typeface=""/>
                <a:cs typeface=""/>
              </a:rPr>
              <a:t>Detect low-frequency levels in categorical features and bin them under ‘other’</a:t>
            </a:r>
          </a:p>
          <a:p>
            <a:pPr marL="671513" lvl="1" indent="-342900" algn="l">
              <a:buFont typeface="+mj-lt"/>
              <a:buAutoNum type="arabicPeriod"/>
            </a:pPr>
            <a:r>
              <a:rPr lang="en-US" sz="1600" dirty="0">
                <a:latin typeface=""/>
                <a:cs typeface=""/>
              </a:rPr>
              <a:t>Encode each categorical variable into a sequence of binary variables.</a:t>
            </a:r>
          </a:p>
          <a:p>
            <a:pPr marL="671513" lvl="1" indent="-342900" algn="l">
              <a:buFont typeface="+mj-lt"/>
              <a:buAutoNum type="arabicPeriod"/>
            </a:pPr>
            <a:r>
              <a:rPr lang="en-US" sz="1600" dirty="0">
                <a:latin typeface=""/>
                <a:cs typeface=""/>
              </a:rPr>
              <a:t>Merge your encoded categorical data with your numeric </a:t>
            </a:r>
            <a:r>
              <a:rPr lang="en-US" sz="1600" dirty="0" smtClean="0">
                <a:latin typeface=""/>
                <a:cs typeface=""/>
              </a:rPr>
              <a:t>data</a:t>
            </a:r>
          </a:p>
          <a:p>
            <a:pPr marL="671513" lvl="1" indent="-342900" algn="l">
              <a:buFont typeface="+mj-lt"/>
              <a:buAutoNum type="arabicPeriod"/>
            </a:pPr>
            <a:r>
              <a:rPr lang="en-US" sz="1600" dirty="0">
                <a:latin typeface=""/>
                <a:cs typeface=""/>
              </a:rPr>
              <a:t>Remove feature with no </a:t>
            </a:r>
            <a:r>
              <a:rPr lang="en-US" sz="1600" dirty="0" smtClean="0">
                <a:latin typeface=""/>
                <a:cs typeface=""/>
              </a:rPr>
              <a:t>variation</a:t>
            </a:r>
            <a:endParaRPr lang="en-US" sz="1600" dirty="0">
              <a:latin typeface=""/>
              <a:cs typeface=""/>
            </a:endParaRPr>
          </a:p>
          <a:p>
            <a:pPr marL="671513" lvl="1" indent="-342900" algn="l">
              <a:buFont typeface="+mj-lt"/>
              <a:buAutoNum type="arabicPeriod"/>
            </a:pPr>
            <a:r>
              <a:rPr lang="en-US" sz="1600" dirty="0">
                <a:latin typeface=""/>
                <a:cs typeface=""/>
              </a:rPr>
              <a:t>Remove perfectly correlated </a:t>
            </a:r>
            <a:r>
              <a:rPr lang="en-US" sz="1600" dirty="0" smtClean="0">
                <a:latin typeface=""/>
                <a:cs typeface=""/>
              </a:rPr>
              <a:t>features</a:t>
            </a:r>
          </a:p>
          <a:p>
            <a:pPr marL="671513" lvl="1" indent="-342900" algn="l">
              <a:buFont typeface="+mj-lt"/>
              <a:buAutoNum type="arabicPeriod"/>
            </a:pPr>
            <a:r>
              <a:rPr lang="en-US" sz="1600" b="1" dirty="0" smtClean="0">
                <a:latin typeface=""/>
                <a:cs typeface=""/>
              </a:rPr>
              <a:t>Scale your data with zero mean and unit variance</a:t>
            </a:r>
            <a:endParaRPr lang="en-US" sz="1600" b="1" dirty="0">
              <a:latin typeface=""/>
              <a:cs typeface=""/>
            </a:endParaRPr>
          </a:p>
          <a:p>
            <a:pPr marL="671513" lvl="1" indent="-342900" algn="l">
              <a:buFont typeface="+mj-lt"/>
              <a:buAutoNum type="arabicPeriod"/>
            </a:pPr>
            <a:r>
              <a:rPr lang="en-US" sz="1600" dirty="0">
                <a:latin typeface=""/>
                <a:cs typeface=""/>
              </a:rPr>
              <a:t>Train and test your model on the </a:t>
            </a:r>
            <a:r>
              <a:rPr lang="en-US" sz="1600" dirty="0" smtClean="0">
                <a:latin typeface=""/>
                <a:cs typeface=""/>
              </a:rPr>
              <a:t>data</a:t>
            </a:r>
            <a:endParaRPr lang="en-US" sz="1600" dirty="0">
              <a:latin typeface=""/>
              <a:cs typeface=""/>
            </a:endParaRPr>
          </a:p>
          <a:p>
            <a:pPr marL="671513" lvl="1" indent="-342900" algn="l">
              <a:buFont typeface="+mj-lt"/>
              <a:buAutoNum type="arabicPeriod"/>
            </a:pPr>
            <a:r>
              <a:rPr lang="en-US" sz="1600" dirty="0">
                <a:latin typeface=""/>
                <a:cs typeface=""/>
              </a:rPr>
              <a:t>Re-</a:t>
            </a:r>
            <a:r>
              <a:rPr lang="en-US" sz="1600" dirty="0" smtClean="0">
                <a:latin typeface=""/>
                <a:cs typeface=""/>
              </a:rPr>
              <a:t>clean, encode, and scale </a:t>
            </a:r>
            <a:r>
              <a:rPr lang="en-US" sz="1600" dirty="0">
                <a:latin typeface=""/>
                <a:cs typeface=""/>
              </a:rPr>
              <a:t>incoming unlabeled </a:t>
            </a:r>
            <a:r>
              <a:rPr lang="en-US" sz="1600" dirty="0" smtClean="0">
                <a:latin typeface=""/>
                <a:cs typeface=""/>
              </a:rPr>
              <a:t>data</a:t>
            </a:r>
            <a:endParaRPr lang="en-US" sz="1600" dirty="0">
              <a:latin typeface=""/>
              <a:cs typeface=""/>
            </a:endParaRPr>
          </a:p>
          <a:p>
            <a:pPr marL="671513" lvl="1" indent="-342900" algn="l">
              <a:buFont typeface="+mj-lt"/>
              <a:buAutoNum type="arabicPeriod"/>
            </a:pPr>
            <a:r>
              <a:rPr lang="en-US" sz="1600" dirty="0">
                <a:latin typeface=""/>
                <a:cs typeface=""/>
              </a:rPr>
              <a:t>Input your new data into the </a:t>
            </a:r>
            <a:r>
              <a:rPr lang="en-US" sz="1600" dirty="0" smtClean="0">
                <a:latin typeface=""/>
                <a:cs typeface=""/>
              </a:rPr>
              <a:t>model</a:t>
            </a:r>
            <a:endParaRPr lang="en-US" sz="1600" dirty="0">
              <a:latin typeface=""/>
              <a:cs typeface=""/>
            </a:endParaRPr>
          </a:p>
          <a:p>
            <a:pPr marL="671513" lvl="1" indent="-342900" algn="l">
              <a:buFont typeface="+mj-lt"/>
              <a:buAutoNum type="arabicPeriod"/>
            </a:pPr>
            <a:r>
              <a:rPr lang="en-US" sz="1600" dirty="0">
                <a:latin typeface=""/>
                <a:cs typeface=""/>
              </a:rPr>
              <a:t>Retrieve and relay the model’s results to a database, message queue, or other </a:t>
            </a:r>
            <a:r>
              <a:rPr lang="en-US" sz="1600" dirty="0" smtClean="0">
                <a:latin typeface=""/>
                <a:cs typeface=""/>
              </a:rPr>
              <a:t>service</a:t>
            </a:r>
          </a:p>
        </p:txBody>
      </p:sp>
    </p:spTree>
    <p:extLst>
      <p:ext uri="{BB962C8B-B14F-4D97-AF65-F5344CB8AC3E}">
        <p14:creationId xmlns:p14="http://schemas.microsoft.com/office/powerpoint/2010/main" val="20642439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552700"/>
            <a:ext cx="8426450" cy="1143000"/>
          </a:xfrm>
        </p:spPr>
        <p:txBody>
          <a:bodyPr/>
          <a:lstStyle/>
          <a:p>
            <a:pPr>
              <a:defRPr/>
            </a:pPr>
            <a:r>
              <a:rPr lang="en-US" sz="6600" dirty="0" smtClean="0"/>
              <a:t>IV. RECURSIVE FEATURE ELIMINATION</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CLEANING AND MANIPULATION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5979201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Recursive feature elimination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In many cases, you want to reduce your feature set to only those that truly help predict your dependent variable.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 These include:</a:t>
            </a:r>
          </a:p>
          <a:p>
            <a:pPr marL="671513" lvl="1" indent="-342900" algn="l">
              <a:buFont typeface="+mj-lt"/>
              <a:buAutoNum type="arabicPeriod"/>
            </a:pPr>
            <a:r>
              <a:rPr lang="en-US" sz="1800" dirty="0" smtClean="0">
                <a:latin typeface=""/>
                <a:cs typeface=""/>
              </a:rPr>
              <a:t>Use of a model type (such as KNN) where irrelevant features decrease accuracy;</a:t>
            </a:r>
          </a:p>
          <a:p>
            <a:pPr marL="671513" lvl="1" indent="-342900" algn="l">
              <a:buFont typeface="+mj-lt"/>
              <a:buAutoNum type="arabicPeriod"/>
            </a:pPr>
            <a:r>
              <a:rPr lang="en-US" sz="1800" dirty="0" smtClean="0">
                <a:latin typeface=""/>
                <a:cs typeface=""/>
              </a:rPr>
              <a:t>Use of unsupervised dimensionality reduction techniques that rely on feature distances to extract meaning from the data;</a:t>
            </a:r>
          </a:p>
          <a:p>
            <a:pPr marL="671513" lvl="1" indent="-342900" algn="l">
              <a:buFont typeface="+mj-lt"/>
              <a:buAutoNum type="arabicPeriod"/>
            </a:pPr>
            <a:r>
              <a:rPr lang="en-US" sz="1800" dirty="0" smtClean="0">
                <a:latin typeface=""/>
                <a:cs typeface=""/>
              </a:rPr>
              <a:t>Optimizing your model for speed;</a:t>
            </a:r>
          </a:p>
          <a:p>
            <a:pPr marL="671513" lvl="1" indent="-342900" algn="l">
              <a:buFont typeface="+mj-lt"/>
              <a:buAutoNum type="arabicPeriod"/>
            </a:pPr>
            <a:r>
              <a:rPr lang="en-US" sz="1800" dirty="0" smtClean="0">
                <a:latin typeface=""/>
                <a:cs typeface=""/>
              </a:rPr>
              <a:t>Reducing data overhead in preprocessing the data and re-processing results; and</a:t>
            </a:r>
          </a:p>
          <a:p>
            <a:pPr marL="671513" lvl="1" indent="-342900" algn="l">
              <a:buFont typeface="+mj-lt"/>
              <a:buAutoNum type="arabicPeriod"/>
            </a:pPr>
            <a:r>
              <a:rPr lang="en-US" sz="1800" dirty="0" smtClean="0">
                <a:latin typeface=""/>
                <a:cs typeface=""/>
              </a:rPr>
              <a:t>Identifying the most predictive set of features for further investigation.</a:t>
            </a:r>
          </a:p>
        </p:txBody>
      </p:sp>
    </p:spTree>
    <p:extLst>
      <p:ext uri="{BB962C8B-B14F-4D97-AF65-F5344CB8AC3E}">
        <p14:creationId xmlns:p14="http://schemas.microsoft.com/office/powerpoint/2010/main" val="8149499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3716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I</a:t>
            </a:r>
            <a:r>
              <a:rPr lang="en-US" sz="3000" dirty="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ENCODING &amp; BINNING CATEGORICAL DATA</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a:t>
            </a:r>
            <a:r>
              <a:rPr lang="en-US" sz="3000" dirty="0" smtClean="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FINDING FEATURES WITH PERFECT CORRELATION / NO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VARIATION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a:t>
            </a:r>
            <a:r>
              <a:rPr lang="en-US" sz="3000" dirty="0" smtClean="0">
                <a:latin typeface="PFDinTextCompPro-Bold" charset="0"/>
                <a:ea typeface="ヒラギノ角ゴ ProN W6" charset="0"/>
                <a:cs typeface="ヒラギノ角ゴ ProN W6" charset="0"/>
              </a:rPr>
              <a:t>Feature standardization &amp; imputation</a:t>
            </a:r>
            <a:r>
              <a:rPr lang="en-US" sz="3000" dirty="0">
                <a:latin typeface="PFDinTextCompPro-Bold" charset="0"/>
                <a:ea typeface="ヒラギノ角ゴ ProN W6" charset="0"/>
                <a:cs typeface="ヒラギノ角ゴ ProN W6" charset="0"/>
              </a:rPr>
              <a:t/>
            </a:r>
            <a:br>
              <a:rPr lang="en-US" sz="3000" dirty="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a:t>
            </a:r>
            <a:r>
              <a:rPr lang="en-US" sz="3000" dirty="0" smtClean="0">
                <a:latin typeface="PFDinTextCompPro-Bold" charset="0"/>
                <a:ea typeface="ヒラギノ角ゴ ProN W6" charset="0"/>
                <a:cs typeface="ヒラギノ角ゴ ProN W6" charset="0"/>
              </a:rPr>
              <a:t>V.   </a:t>
            </a:r>
            <a:r>
              <a:rPr lang="en-US" sz="3000" dirty="0" smtClean="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Recursive feature elimination</a:t>
            </a:r>
            <a:endParaRPr lang="en-US" sz="3000" cap="none" dirty="0">
              <a:latin typeface="PFDinTextCompPro-Bold" charset="0"/>
              <a:ea typeface="ヒラギノ角ゴ ProN W6" charset="0"/>
              <a:cs typeface="ヒラギノ角ゴ ProN W6" charset="0"/>
            </a:endParaRPr>
          </a:p>
        </p:txBody>
      </p:sp>
      <p:sp>
        <p:nvSpPr>
          <p:cNvPr id="6" name="Slide Number Placeholder 3"/>
          <p:cNvSpPr>
            <a:spLocks noGrp="1"/>
          </p:cNvSpPr>
          <p:nvPr>
            <p:ph type="sldNum" sz="quarter" idx="13"/>
          </p:nvPr>
        </p:nvSpPr>
        <p:spPr>
          <a:xfrm>
            <a:off x="8650288" y="565150"/>
            <a:ext cx="254000" cy="311150"/>
          </a:xfrm>
        </p:spPr>
        <p:txBody>
          <a:bodyPr/>
          <a:lstStyle/>
          <a:p>
            <a:pPr>
              <a:defRPr/>
            </a:pPr>
            <a:fld id="{6F4A1B40-4074-4A43-A415-862C3E2C2127}" type="slidenum">
              <a:rPr lang="en-US"/>
              <a:pPr>
                <a:defRPr/>
              </a:pPr>
              <a:t>2</a:t>
            </a:fld>
            <a:endParaRPr lang="en-US"/>
          </a:p>
        </p:txBody>
      </p:sp>
      <p:sp>
        <p:nvSpPr>
          <p:cNvPr id="7" name="Content Placeholder 3"/>
          <p:cNvSpPr>
            <a:spLocks noGrp="1"/>
          </p:cNvSpPr>
          <p:nvPr>
            <p:ph sz="quarter" idx="11"/>
          </p:nvPr>
        </p:nvSpPr>
        <p:spPr>
          <a:xfrm>
            <a:off x="371475" y="526832"/>
            <a:ext cx="6400800" cy="304800"/>
          </a:xfrm>
        </p:spPr>
        <p:txBody>
          <a:bodyPr wrap="square" lIns="91440" tIns="45720" rIns="91440" bIns="45720" numCol="1" anchor="t" anchorCtr="0" compatLnSpc="1">
            <a:prstTxWarp prst="textNoShape">
              <a:avLst/>
            </a:prstTxWarp>
          </a:bodyPr>
          <a:lstStyle/>
          <a:p>
            <a:pPr marL="0" indent="0">
              <a:buNone/>
            </a:pPr>
            <a:r>
              <a:rPr lang="en-US" cap="none" dirty="0" smtClean="0">
                <a:latin typeface="PFDinTextCompPro-Bold" charset="0"/>
                <a:ea typeface="ヒラギノ角ゴ ProN W3" charset="0"/>
                <a:cs typeface="ヒラギノ角ゴ ProN W3" charset="0"/>
              </a:rPr>
              <a:t>AGENDA</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181887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Recursive feature elimination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754875"/>
          </a:xfrm>
          <a:prstGeom prst="rect">
            <a:avLst/>
          </a:prstGeom>
        </p:spPr>
        <p:txBody>
          <a:bodyPr wrap="square">
            <a:spAutoFit/>
          </a:bodyPr>
          <a:lstStyle/>
          <a:p>
            <a:pPr marL="342900" indent="-342900" algn="l">
              <a:buFont typeface="Arial"/>
              <a:buChar char="•"/>
            </a:pPr>
            <a:r>
              <a:rPr lang="en-US" sz="1800" dirty="0" smtClean="0">
                <a:latin typeface=""/>
                <a:cs typeface=""/>
              </a:rPr>
              <a:t>You can accomplish this by recursive feature elimination.</a:t>
            </a:r>
            <a:endParaRPr lang="en-US" sz="1800" dirty="0">
              <a:latin typeface=""/>
              <a:cs typeface=""/>
            </a:endParaRPr>
          </a:p>
          <a:p>
            <a:pPr marL="342900" indent="-342900" algn="l">
              <a:buFont typeface="Arial"/>
              <a:buChar char="•"/>
            </a:pPr>
            <a:endParaRPr lang="en-US" sz="1000" dirty="0" smtClean="0">
              <a:latin typeface=""/>
              <a:cs typeface=""/>
            </a:endParaRPr>
          </a:p>
          <a:p>
            <a:pPr marL="342900" indent="-342900" algn="l">
              <a:buFont typeface="Arial"/>
              <a:buChar char="•"/>
            </a:pPr>
            <a:r>
              <a:rPr lang="en-US" sz="1800" dirty="0" smtClean="0">
                <a:latin typeface=""/>
                <a:cs typeface=""/>
              </a:rPr>
              <a:t>In it, you start by running your full model with all features, and sort your features by some measure of importance.</a:t>
            </a:r>
          </a:p>
          <a:p>
            <a:pPr marL="342900" indent="-342900" algn="l">
              <a:buFont typeface="Arial"/>
              <a:buChar char="•"/>
            </a:pPr>
            <a:endParaRPr lang="en-US" sz="1000" dirty="0">
              <a:latin typeface=""/>
              <a:cs typeface=""/>
            </a:endParaRPr>
          </a:p>
          <a:p>
            <a:pPr marL="342900" indent="-342900" algn="l">
              <a:buFont typeface="Arial"/>
              <a:buChar char="•"/>
            </a:pPr>
            <a:r>
              <a:rPr lang="en-US" sz="1800" dirty="0" smtClean="0">
                <a:latin typeface=""/>
                <a:cs typeface=""/>
              </a:rPr>
              <a:t>Then, you begin eliminating features starting with those calculated as the least importance.</a:t>
            </a:r>
          </a:p>
          <a:p>
            <a:pPr marL="342900" indent="-342900" algn="l">
              <a:buFont typeface="Arial"/>
              <a:buChar char="•"/>
            </a:pPr>
            <a:endParaRPr lang="en-US" sz="1000" dirty="0">
              <a:latin typeface=""/>
              <a:cs typeface=""/>
            </a:endParaRPr>
          </a:p>
          <a:p>
            <a:pPr marL="342900" indent="-342900" algn="l">
              <a:buFont typeface="Arial"/>
              <a:buChar char="•"/>
            </a:pPr>
            <a:r>
              <a:rPr lang="en-US" sz="1800" dirty="0" smtClean="0">
                <a:latin typeface=""/>
                <a:cs typeface=""/>
              </a:rPr>
              <a:t>At each elimination, you calculate cross-validated accuracy metrics.  If cross-validated accuracy is the same or better than your maximal model, you save the narrowed list of features and repeat the process again.</a:t>
            </a:r>
          </a:p>
          <a:p>
            <a:pPr marL="342900" indent="-342900" algn="l">
              <a:buFont typeface="Arial"/>
              <a:buChar char="•"/>
            </a:pPr>
            <a:endParaRPr lang="en-US" sz="1000" dirty="0">
              <a:latin typeface=""/>
              <a:cs typeface=""/>
            </a:endParaRPr>
          </a:p>
          <a:p>
            <a:pPr marL="342900" indent="-342900" algn="l">
              <a:buFont typeface="Arial"/>
              <a:buChar char="•"/>
            </a:pPr>
            <a:r>
              <a:rPr lang="en-US" sz="1800" dirty="0" smtClean="0">
                <a:latin typeface=""/>
                <a:cs typeface=""/>
              </a:rPr>
              <a:t>You continue either (1) you remove all but your most important feature from the model; or (2)  cross-validated accuracy of your narrowed model is </a:t>
            </a:r>
            <a:r>
              <a:rPr lang="en-US" sz="1800" b="1" dirty="0" smtClean="0">
                <a:latin typeface=""/>
                <a:cs typeface=""/>
              </a:rPr>
              <a:t>worse </a:t>
            </a:r>
            <a:r>
              <a:rPr lang="en-US" sz="1800" dirty="0" smtClean="0">
                <a:latin typeface=""/>
                <a:cs typeface=""/>
              </a:rPr>
              <a:t>than your k+1 features model. </a:t>
            </a:r>
          </a:p>
        </p:txBody>
      </p:sp>
    </p:spTree>
    <p:extLst>
      <p:ext uri="{BB962C8B-B14F-4D97-AF65-F5344CB8AC3E}">
        <p14:creationId xmlns:p14="http://schemas.microsoft.com/office/powerpoint/2010/main" val="18966524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Recursive feature elimination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Most data scientists ‘stop’ the process when all features are exhausted due to local maxima/minima in the data.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Others (especially those doing RFE on linear models) don’t believe in it at all – they believe it gives an arbitrary representation to the data.</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Instead of eliminating by variable importance, you can also explore all possible combinations of the features, but this can be extremely computationally intensive for large numbers of features (ex: for 36 features, 36! = 3.7x10^41 potential model test runs)</a:t>
            </a:r>
          </a:p>
          <a:p>
            <a:pPr marL="671513" lvl="1" indent="-342900" algn="l">
              <a:buFont typeface="Arial"/>
              <a:buChar char="•"/>
            </a:pPr>
            <a:r>
              <a:rPr lang="en-US" sz="1800" dirty="0" smtClean="0">
                <a:latin typeface=""/>
                <a:cs typeface=""/>
              </a:rPr>
              <a:t>Combining this with cross validation, your computational overhead would likely not be worth the additional accuracy gain of this method.</a:t>
            </a:r>
          </a:p>
        </p:txBody>
      </p:sp>
    </p:spTree>
    <p:extLst>
      <p:ext uri="{BB962C8B-B14F-4D97-AF65-F5344CB8AC3E}">
        <p14:creationId xmlns:p14="http://schemas.microsoft.com/office/powerpoint/2010/main" val="17308712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Recursive feature elimination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308324"/>
          </a:xfrm>
          <a:prstGeom prst="rect">
            <a:avLst/>
          </a:prstGeom>
        </p:spPr>
        <p:txBody>
          <a:bodyPr wrap="square">
            <a:spAutoFit/>
          </a:bodyPr>
          <a:lstStyle/>
          <a:p>
            <a:pPr marL="342900" indent="-342900" algn="l">
              <a:buFont typeface="Arial"/>
              <a:buChar char="•"/>
            </a:pPr>
            <a:r>
              <a:rPr lang="en-US" sz="1800" dirty="0">
                <a:latin typeface=""/>
                <a:cs typeface=""/>
              </a:rPr>
              <a:t>You can combine RFE with grid search (discussed in the last class) to find both the optimal set of features and the optimal tuning parameters for your model.</a:t>
            </a:r>
          </a:p>
          <a:p>
            <a:pPr marL="342900" indent="-342900" algn="l">
              <a:buFont typeface="Arial"/>
              <a:buChar char="•"/>
            </a:pPr>
            <a:endParaRPr lang="en-US" sz="1800" dirty="0" smtClean="0">
              <a:latin typeface=""/>
              <a:cs typeface=""/>
            </a:endParaRPr>
          </a:p>
          <a:p>
            <a:pPr marL="342900" indent="-342900" algn="l">
              <a:buFont typeface="Arial"/>
              <a:buChar char="•"/>
            </a:pPr>
            <a:r>
              <a:rPr lang="en-US" sz="1800" dirty="0" smtClean="0">
                <a:latin typeface=""/>
                <a:cs typeface=""/>
              </a:rPr>
              <a:t>One ‘Gotcha’ with RFE in </a:t>
            </a:r>
            <a:r>
              <a:rPr lang="en-US" sz="1800" dirty="0" err="1" smtClean="0">
                <a:latin typeface=""/>
                <a:cs typeface=""/>
              </a:rPr>
              <a:t>scikit</a:t>
            </a:r>
            <a:r>
              <a:rPr lang="en-US" sz="1800" dirty="0" smtClean="0">
                <a:latin typeface=""/>
                <a:cs typeface=""/>
              </a:rPr>
              <a:t>-learn is that it only works with model objects that have a .</a:t>
            </a:r>
            <a:r>
              <a:rPr lang="en-US" sz="1800" dirty="0" err="1" smtClean="0">
                <a:latin typeface=""/>
                <a:cs typeface=""/>
              </a:rPr>
              <a:t>coef</a:t>
            </a:r>
            <a:r>
              <a:rPr lang="en-US" sz="1800" dirty="0" smtClean="0">
                <a:latin typeface=""/>
                <a:cs typeface=""/>
              </a:rPr>
              <a:t>_ attribute, which most tree-based methods do not have.</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To get around this, create a new class of your tree-based method with a .</a:t>
            </a:r>
            <a:r>
              <a:rPr lang="en-US" sz="1800" dirty="0" err="1" smtClean="0">
                <a:latin typeface=""/>
                <a:cs typeface=""/>
              </a:rPr>
              <a:t>coef</a:t>
            </a:r>
            <a:r>
              <a:rPr lang="en-US" sz="1800" dirty="0" smtClean="0">
                <a:latin typeface=""/>
                <a:cs typeface=""/>
              </a:rPr>
              <a:t>_ attribute equal with the already-existing .</a:t>
            </a:r>
            <a:r>
              <a:rPr lang="en-US" sz="1800" dirty="0" err="1" smtClean="0">
                <a:latin typeface=""/>
                <a:cs typeface=""/>
              </a:rPr>
              <a:t>feature_importances</a:t>
            </a:r>
            <a:r>
              <a:rPr lang="en-US" sz="1800" dirty="0" smtClean="0">
                <a:latin typeface=""/>
                <a:cs typeface=""/>
              </a:rPr>
              <a:t>_ attribute. </a:t>
            </a:r>
          </a:p>
        </p:txBody>
      </p:sp>
    </p:spTree>
    <p:extLst>
      <p:ext uri="{BB962C8B-B14F-4D97-AF65-F5344CB8AC3E}">
        <p14:creationId xmlns:p14="http://schemas.microsoft.com/office/powerpoint/2010/main" val="29282409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a:t>
            </a:r>
            <a:r>
              <a:rPr lang="en-US" dirty="0" smtClean="0"/>
              <a:t>predictive modeling </a:t>
            </a:r>
            <a:r>
              <a:rPr lang="en-US" dirty="0" smtClean="0"/>
              <a:t>pipeline</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910828"/>
            <a:ext cx="8534400" cy="4308872"/>
          </a:xfrm>
          <a:prstGeom prst="rect">
            <a:avLst/>
          </a:prstGeom>
        </p:spPr>
        <p:txBody>
          <a:bodyPr wrap="square">
            <a:spAutoFit/>
          </a:bodyPr>
          <a:lstStyle/>
          <a:p>
            <a:pPr marL="342900" indent="-342900" algn="l">
              <a:buFont typeface="Arial"/>
              <a:buChar char="•"/>
            </a:pPr>
            <a:r>
              <a:rPr lang="en-US" sz="1800" dirty="0" smtClean="0">
                <a:latin typeface=""/>
                <a:cs typeface=""/>
              </a:rPr>
              <a:t>Going back to our data cleaning pipeline:</a:t>
            </a:r>
            <a:endParaRPr lang="en-US" sz="1600" dirty="0" smtClean="0">
              <a:latin typeface=""/>
              <a:cs typeface=""/>
            </a:endParaRPr>
          </a:p>
          <a:p>
            <a:pPr marL="671513" lvl="1" indent="-342900" algn="l">
              <a:buFont typeface="+mj-lt"/>
              <a:buAutoNum type="arabicPeriod"/>
            </a:pPr>
            <a:r>
              <a:rPr lang="en-US" sz="1600" dirty="0" smtClean="0">
                <a:latin typeface=""/>
                <a:cs typeface=""/>
              </a:rPr>
              <a:t>Split </a:t>
            </a:r>
            <a:r>
              <a:rPr lang="en-US" sz="1600" dirty="0">
                <a:latin typeface=""/>
                <a:cs typeface=""/>
              </a:rPr>
              <a:t>your data into categorical and numeric data</a:t>
            </a:r>
          </a:p>
          <a:p>
            <a:pPr marL="671513" lvl="1" indent="-342900" algn="l">
              <a:buFont typeface="+mj-lt"/>
              <a:buAutoNum type="arabicPeriod"/>
            </a:pPr>
            <a:r>
              <a:rPr lang="en-US" sz="1600" dirty="0">
                <a:latin typeface=""/>
                <a:cs typeface=""/>
              </a:rPr>
              <a:t>Fill numeric </a:t>
            </a:r>
            <a:r>
              <a:rPr lang="en-US" sz="1600" dirty="0" err="1">
                <a:latin typeface=""/>
                <a:cs typeface=""/>
              </a:rPr>
              <a:t>NaNs</a:t>
            </a:r>
            <a:r>
              <a:rPr lang="en-US" sz="1600" dirty="0">
                <a:latin typeface=""/>
                <a:cs typeface=""/>
              </a:rPr>
              <a:t> through imputation </a:t>
            </a:r>
            <a:endParaRPr lang="en-US" sz="1600" dirty="0" smtClean="0">
              <a:latin typeface=""/>
              <a:cs typeface=""/>
            </a:endParaRPr>
          </a:p>
          <a:p>
            <a:pPr marL="671513" lvl="1" indent="-342900" algn="l">
              <a:buFont typeface="+mj-lt"/>
              <a:buAutoNum type="arabicPeriod"/>
            </a:pPr>
            <a:r>
              <a:rPr lang="en-US" sz="1600" dirty="0" smtClean="0">
                <a:latin typeface=""/>
                <a:cs typeface=""/>
              </a:rPr>
              <a:t>Fill </a:t>
            </a:r>
            <a:r>
              <a:rPr lang="en-US" sz="1600" dirty="0">
                <a:latin typeface=""/>
                <a:cs typeface=""/>
              </a:rPr>
              <a:t>categorical </a:t>
            </a:r>
            <a:r>
              <a:rPr lang="en-US" sz="1600" dirty="0" err="1">
                <a:latin typeface=""/>
                <a:cs typeface=""/>
              </a:rPr>
              <a:t>NaNs</a:t>
            </a:r>
            <a:r>
              <a:rPr lang="en-US" sz="1600" dirty="0">
                <a:latin typeface=""/>
                <a:cs typeface=""/>
              </a:rPr>
              <a:t> with ‘other’</a:t>
            </a:r>
          </a:p>
          <a:p>
            <a:pPr marL="671513" lvl="1" indent="-342900" algn="l">
              <a:buFont typeface="+mj-lt"/>
              <a:buAutoNum type="arabicPeriod"/>
            </a:pPr>
            <a:r>
              <a:rPr lang="en-US" sz="1600" dirty="0">
                <a:latin typeface=""/>
                <a:cs typeface=""/>
              </a:rPr>
              <a:t>Detect low-frequency levels in categorical features and bin them under ‘other’</a:t>
            </a:r>
          </a:p>
          <a:p>
            <a:pPr marL="671513" lvl="1" indent="-342900" algn="l">
              <a:buFont typeface="+mj-lt"/>
              <a:buAutoNum type="arabicPeriod"/>
            </a:pPr>
            <a:r>
              <a:rPr lang="en-US" sz="1600" dirty="0">
                <a:latin typeface=""/>
                <a:cs typeface=""/>
              </a:rPr>
              <a:t>Encode each categorical variable into a sequence of binary variables.</a:t>
            </a:r>
          </a:p>
          <a:p>
            <a:pPr marL="671513" lvl="1" indent="-342900" algn="l">
              <a:buFont typeface="+mj-lt"/>
              <a:buAutoNum type="arabicPeriod"/>
            </a:pPr>
            <a:r>
              <a:rPr lang="en-US" sz="1600" dirty="0">
                <a:latin typeface=""/>
                <a:cs typeface=""/>
              </a:rPr>
              <a:t>Merge your encoded categorical data with your numeric </a:t>
            </a:r>
            <a:r>
              <a:rPr lang="en-US" sz="1600" dirty="0" smtClean="0">
                <a:latin typeface=""/>
                <a:cs typeface=""/>
              </a:rPr>
              <a:t>data</a:t>
            </a:r>
          </a:p>
          <a:p>
            <a:pPr marL="671513" lvl="1" indent="-342900" algn="l">
              <a:buFont typeface="+mj-lt"/>
              <a:buAutoNum type="arabicPeriod"/>
            </a:pPr>
            <a:r>
              <a:rPr lang="en-US" sz="1600" dirty="0">
                <a:latin typeface=""/>
                <a:cs typeface=""/>
              </a:rPr>
              <a:t>Remove feature with no </a:t>
            </a:r>
            <a:r>
              <a:rPr lang="en-US" sz="1600" dirty="0" smtClean="0">
                <a:latin typeface=""/>
                <a:cs typeface=""/>
              </a:rPr>
              <a:t>variation</a:t>
            </a:r>
            <a:endParaRPr lang="en-US" sz="1600" dirty="0">
              <a:latin typeface=""/>
              <a:cs typeface=""/>
            </a:endParaRPr>
          </a:p>
          <a:p>
            <a:pPr marL="671513" lvl="1" indent="-342900" algn="l">
              <a:buFont typeface="+mj-lt"/>
              <a:buAutoNum type="arabicPeriod"/>
            </a:pPr>
            <a:r>
              <a:rPr lang="en-US" sz="1600" dirty="0">
                <a:latin typeface=""/>
                <a:cs typeface=""/>
              </a:rPr>
              <a:t>Remove perfectly correlated </a:t>
            </a:r>
            <a:r>
              <a:rPr lang="en-US" sz="1600" dirty="0" smtClean="0">
                <a:latin typeface=""/>
                <a:cs typeface=""/>
              </a:rPr>
              <a:t>features</a:t>
            </a:r>
          </a:p>
          <a:p>
            <a:pPr marL="671513" lvl="1" indent="-342900" algn="l">
              <a:buFont typeface="+mj-lt"/>
              <a:buAutoNum type="arabicPeriod"/>
            </a:pPr>
            <a:r>
              <a:rPr lang="en-US" sz="1600" dirty="0" smtClean="0">
                <a:latin typeface=""/>
                <a:cs typeface=""/>
              </a:rPr>
              <a:t>Scale your data with zero mean and unit variance</a:t>
            </a:r>
          </a:p>
          <a:p>
            <a:pPr marL="671513" lvl="1" indent="-342900" algn="l">
              <a:buFont typeface="+mj-lt"/>
              <a:buAutoNum type="arabicPeriod"/>
            </a:pPr>
            <a:r>
              <a:rPr lang="en-US" sz="1600" b="1" dirty="0" smtClean="0">
                <a:latin typeface=""/>
                <a:cs typeface=""/>
              </a:rPr>
              <a:t> Perform grid search and RFE on your data to find the optimal estimator for your data.</a:t>
            </a:r>
            <a:endParaRPr lang="en-US" sz="1600" b="1" dirty="0">
              <a:latin typeface=""/>
              <a:cs typeface=""/>
            </a:endParaRPr>
          </a:p>
          <a:p>
            <a:pPr marL="671513" lvl="1" indent="-342900" algn="l">
              <a:buFont typeface="+mj-lt"/>
              <a:buAutoNum type="arabicPeriod"/>
            </a:pPr>
            <a:r>
              <a:rPr lang="en-US" sz="1600" dirty="0">
                <a:latin typeface=""/>
                <a:cs typeface=""/>
              </a:rPr>
              <a:t>Train and test your model on the </a:t>
            </a:r>
            <a:r>
              <a:rPr lang="en-US" sz="1600" dirty="0" smtClean="0">
                <a:latin typeface=""/>
                <a:cs typeface=""/>
              </a:rPr>
              <a:t>data (if not done as part of #10)</a:t>
            </a:r>
            <a:endParaRPr lang="en-US" sz="1600" dirty="0">
              <a:latin typeface=""/>
              <a:cs typeface=""/>
            </a:endParaRPr>
          </a:p>
          <a:p>
            <a:pPr marL="671513" lvl="1" indent="-342900" algn="l">
              <a:buFont typeface="+mj-lt"/>
              <a:buAutoNum type="arabicPeriod"/>
            </a:pPr>
            <a:r>
              <a:rPr lang="en-US" sz="1600" dirty="0">
                <a:latin typeface=""/>
                <a:cs typeface=""/>
              </a:rPr>
              <a:t>Re-</a:t>
            </a:r>
            <a:r>
              <a:rPr lang="en-US" sz="1600" dirty="0" smtClean="0">
                <a:latin typeface=""/>
                <a:cs typeface=""/>
              </a:rPr>
              <a:t>clean, encode, and scale </a:t>
            </a:r>
            <a:r>
              <a:rPr lang="en-US" sz="1600" dirty="0">
                <a:latin typeface=""/>
                <a:cs typeface=""/>
              </a:rPr>
              <a:t>incoming unlabeled </a:t>
            </a:r>
            <a:r>
              <a:rPr lang="en-US" sz="1600" dirty="0" smtClean="0">
                <a:latin typeface=""/>
                <a:cs typeface=""/>
              </a:rPr>
              <a:t>data</a:t>
            </a:r>
            <a:endParaRPr lang="en-US" sz="1600" dirty="0">
              <a:latin typeface=""/>
              <a:cs typeface=""/>
            </a:endParaRPr>
          </a:p>
          <a:p>
            <a:pPr marL="671513" lvl="1" indent="-342900" algn="l">
              <a:buFont typeface="+mj-lt"/>
              <a:buAutoNum type="arabicPeriod"/>
            </a:pPr>
            <a:r>
              <a:rPr lang="en-US" sz="1600" dirty="0">
                <a:latin typeface=""/>
                <a:cs typeface=""/>
              </a:rPr>
              <a:t>Input your new data into the </a:t>
            </a:r>
            <a:r>
              <a:rPr lang="en-US" sz="1600" dirty="0" smtClean="0">
                <a:latin typeface=""/>
                <a:cs typeface=""/>
              </a:rPr>
              <a:t>model</a:t>
            </a:r>
            <a:endParaRPr lang="en-US" sz="1600" dirty="0">
              <a:latin typeface=""/>
              <a:cs typeface=""/>
            </a:endParaRPr>
          </a:p>
          <a:p>
            <a:pPr marL="671513" lvl="1" indent="-342900" algn="l">
              <a:buFont typeface="+mj-lt"/>
              <a:buAutoNum type="arabicPeriod"/>
            </a:pPr>
            <a:r>
              <a:rPr lang="en-US" sz="1600" dirty="0">
                <a:latin typeface=""/>
                <a:cs typeface=""/>
              </a:rPr>
              <a:t>Retrieve and relay the model’s results to a database, message queue, or other </a:t>
            </a:r>
            <a:r>
              <a:rPr lang="en-US" sz="1600" dirty="0" smtClean="0">
                <a:latin typeface=""/>
                <a:cs typeface=""/>
              </a:rPr>
              <a:t>service</a:t>
            </a:r>
          </a:p>
        </p:txBody>
      </p:sp>
    </p:spTree>
    <p:extLst>
      <p:ext uri="{BB962C8B-B14F-4D97-AF65-F5344CB8AC3E}">
        <p14:creationId xmlns:p14="http://schemas.microsoft.com/office/powerpoint/2010/main" val="4256984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7239000" cy="381000"/>
          </a:xfrm>
        </p:spPr>
        <p:txBody>
          <a:bodyPr/>
          <a:lstStyle/>
          <a:p>
            <a:pPr eaLnBrk="1" hangingPunct="1">
              <a:lnSpc>
                <a:spcPts val="2448"/>
              </a:lnSpc>
              <a:defRPr/>
            </a:pPr>
            <a:r>
              <a:rPr lang="en-US" dirty="0" smtClean="0"/>
              <a:t>In class exercise: Scaling, imputation, and RFE</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992981"/>
            <a:ext cx="8534400" cy="3139321"/>
          </a:xfrm>
          <a:prstGeom prst="rect">
            <a:avLst/>
          </a:prstGeom>
        </p:spPr>
        <p:txBody>
          <a:bodyPr wrap="square">
            <a:spAutoFit/>
          </a:bodyPr>
          <a:lstStyle/>
          <a:p>
            <a:pPr marL="342900" indent="-342900" algn="l">
              <a:buFont typeface="Arial"/>
              <a:buChar char="•"/>
            </a:pPr>
            <a:r>
              <a:rPr lang="en-US" sz="1800" dirty="0" smtClean="0">
                <a:latin typeface=""/>
                <a:cs typeface=""/>
              </a:rPr>
              <a:t>Building on your existing script:</a:t>
            </a:r>
          </a:p>
          <a:p>
            <a:pPr marL="671513" lvl="1" indent="-342900" algn="l">
              <a:buFont typeface="Arial"/>
              <a:buChar char="•"/>
            </a:pPr>
            <a:r>
              <a:rPr lang="en-US" sz="1800" dirty="0" smtClean="0">
                <a:latin typeface=""/>
                <a:cs typeface=""/>
              </a:rPr>
              <a:t>Center and scale your data.</a:t>
            </a:r>
          </a:p>
          <a:p>
            <a:pPr marL="671513" lvl="1" indent="-342900" algn="l">
              <a:buFont typeface="Arial"/>
              <a:buChar char="•"/>
            </a:pPr>
            <a:r>
              <a:rPr lang="en-US" sz="1800" dirty="0" smtClean="0">
                <a:latin typeface=""/>
                <a:cs typeface=""/>
              </a:rPr>
              <a:t>Change our imputation strategy from ‘mean’ to ‘median’ to help protect against extreme values.</a:t>
            </a:r>
          </a:p>
          <a:p>
            <a:pPr marL="671513" lvl="1" indent="-342900" algn="l">
              <a:buFont typeface="Arial"/>
              <a:buChar char="•"/>
            </a:pPr>
            <a:r>
              <a:rPr lang="en-US" sz="1800" dirty="0" smtClean="0">
                <a:latin typeface=""/>
                <a:cs typeface=""/>
              </a:rPr>
              <a:t>Perform recursive feature elimination on your data.</a:t>
            </a:r>
          </a:p>
          <a:p>
            <a:pPr marL="671513" lvl="1" indent="-342900" algn="l">
              <a:buFont typeface="Arial"/>
              <a:buChar char="•"/>
            </a:pPr>
            <a:r>
              <a:rPr lang="en-US" sz="1800" dirty="0" smtClean="0">
                <a:latin typeface=""/>
                <a:cs typeface=""/>
              </a:rPr>
              <a:t>Plot out the results.</a:t>
            </a:r>
          </a:p>
          <a:p>
            <a:pPr marL="671513" lvl="1" indent="-342900" algn="l">
              <a:buFont typeface="Arial"/>
              <a:buChar char="•"/>
            </a:pPr>
            <a:r>
              <a:rPr lang="en-US" sz="1800" dirty="0" smtClean="0">
                <a:latin typeface=""/>
                <a:cs typeface=""/>
              </a:rPr>
              <a:t>Preform a combination of grid-search and RFE to find the best features for the best tuning parameters.</a:t>
            </a:r>
          </a:p>
          <a:p>
            <a:pPr marL="342900" indent="-342900" algn="l">
              <a:buFont typeface="Arial"/>
              <a:buChar char="•"/>
            </a:pPr>
            <a:endParaRPr lang="en-US" sz="1800" dirty="0">
              <a:latin typeface=""/>
              <a:cs typeface=""/>
            </a:endParaRPr>
          </a:p>
          <a:p>
            <a:pPr marL="342900" indent="-342900" algn="l">
              <a:buFont typeface="+mj-lt"/>
              <a:buAutoNum type="arabicPeriod"/>
            </a:pPr>
            <a:endParaRPr lang="en-US" sz="1800" dirty="0" smtClean="0">
              <a:latin typeface=""/>
              <a:cs typeface=""/>
            </a:endParaRPr>
          </a:p>
          <a:p>
            <a:pPr marL="671513" lvl="1" indent="-342900" algn="l">
              <a:buFont typeface="Arial"/>
              <a:buChar char="•"/>
            </a:pPr>
            <a:endParaRPr lang="en-US" sz="1800" dirty="0">
              <a:latin typeface=""/>
              <a:ea typeface="Heiti TC Light"/>
              <a:cs typeface=""/>
            </a:endParaRPr>
          </a:p>
        </p:txBody>
      </p:sp>
    </p:spTree>
    <p:extLst>
      <p:ext uri="{BB962C8B-B14F-4D97-AF65-F5344CB8AC3E}">
        <p14:creationId xmlns:p14="http://schemas.microsoft.com/office/powerpoint/2010/main" val="3225083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924300"/>
            <a:ext cx="8426450" cy="1143000"/>
          </a:xfrm>
        </p:spPr>
        <p:txBody>
          <a:bodyPr/>
          <a:lstStyle/>
          <a:p>
            <a:pPr>
              <a:defRPr/>
            </a:pPr>
            <a:r>
              <a:rPr lang="en-US" sz="6600" dirty="0" smtClean="0"/>
              <a:t>Questions?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CLEANING AND MANIPULATION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666623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933700"/>
            <a:ext cx="8426450" cy="1143000"/>
          </a:xfrm>
        </p:spPr>
        <p:txBody>
          <a:bodyPr/>
          <a:lstStyle/>
          <a:p>
            <a:pPr>
              <a:defRPr/>
            </a:pPr>
            <a:r>
              <a:rPr lang="en-US" sz="6600" dirty="0"/>
              <a:t>I</a:t>
            </a:r>
            <a:r>
              <a:rPr lang="en-US" sz="6600" dirty="0" smtClean="0"/>
              <a:t>. </a:t>
            </a:r>
            <a:r>
              <a:rPr lang="en-US" sz="6600" dirty="0" smtClean="0"/>
              <a:t>ENCODING &amp; BINNING CATEGORICAL DATA</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DATA CLEANING AND MANIPULATION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2596489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Encoding &amp; BINNING categorical data</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693319"/>
          </a:xfrm>
          <a:prstGeom prst="rect">
            <a:avLst/>
          </a:prstGeom>
        </p:spPr>
        <p:txBody>
          <a:bodyPr wrap="square">
            <a:spAutoFit/>
          </a:bodyPr>
          <a:lstStyle/>
          <a:p>
            <a:pPr marL="342900" indent="-342900" algn="l">
              <a:buFont typeface="Arial"/>
              <a:buChar char="•"/>
            </a:pPr>
            <a:r>
              <a:rPr lang="en-US" sz="1800" dirty="0" smtClean="0">
                <a:latin typeface=""/>
                <a:cs typeface=""/>
              </a:rPr>
              <a:t>Recall </a:t>
            </a:r>
            <a:r>
              <a:rPr lang="en-US" sz="1800" dirty="0" smtClean="0">
                <a:latin typeface=""/>
                <a:cs typeface=""/>
              </a:rPr>
              <a:t>that in our last class, we discussed how all models </a:t>
            </a:r>
            <a:r>
              <a:rPr lang="en-US" sz="1800" dirty="0" err="1" smtClean="0">
                <a:latin typeface=""/>
                <a:cs typeface=""/>
              </a:rPr>
              <a:t>avaliable</a:t>
            </a:r>
            <a:r>
              <a:rPr lang="en-US" sz="1800" dirty="0" smtClean="0">
                <a:latin typeface=""/>
                <a:cs typeface=""/>
              </a:rPr>
              <a:t> in </a:t>
            </a:r>
            <a:r>
              <a:rPr lang="en-US" sz="1800" dirty="0" err="1" smtClean="0">
                <a:latin typeface=""/>
                <a:cs typeface=""/>
              </a:rPr>
              <a:t>scikit</a:t>
            </a:r>
            <a:r>
              <a:rPr lang="en-US" sz="1800" dirty="0" smtClean="0">
                <a:latin typeface=""/>
                <a:cs typeface=""/>
              </a:rPr>
              <a:t>-learn only accept numerical features as input.</a:t>
            </a:r>
          </a:p>
          <a:p>
            <a:pPr marL="342900" indent="-342900" algn="l">
              <a:buFont typeface="Arial"/>
              <a:buChar char="•"/>
            </a:pPr>
            <a:endParaRPr lang="en-US" sz="1800" dirty="0">
              <a:latin typeface=""/>
              <a:ea typeface="Heiti TC Light"/>
              <a:cs typeface=""/>
            </a:endParaRPr>
          </a:p>
          <a:p>
            <a:pPr marL="342900" indent="-342900" algn="l">
              <a:buFont typeface="Arial"/>
              <a:buChar char="•"/>
            </a:pPr>
            <a:r>
              <a:rPr lang="en-US" sz="1800" dirty="0" smtClean="0">
                <a:latin typeface=""/>
                <a:ea typeface="Heiti TC Light"/>
                <a:cs typeface=""/>
              </a:rPr>
              <a:t>To get around this, we create binary variables to reflect the different labels of our categorical feature.</a:t>
            </a:r>
          </a:p>
          <a:p>
            <a:pPr marL="342900" indent="-342900" algn="l">
              <a:buFont typeface="Arial"/>
              <a:buChar char="•"/>
            </a:pPr>
            <a:endParaRPr lang="en-US" sz="1800" dirty="0">
              <a:latin typeface=""/>
              <a:ea typeface="Heiti TC Light"/>
              <a:cs typeface=""/>
            </a:endParaRPr>
          </a:p>
          <a:p>
            <a:pPr marL="342900" indent="-342900" algn="l">
              <a:buFont typeface="Arial"/>
              <a:buChar char="•"/>
            </a:pPr>
            <a:r>
              <a:rPr lang="en-US" sz="1800" dirty="0" smtClean="0">
                <a:latin typeface=""/>
                <a:ea typeface="Heiti TC Light"/>
                <a:cs typeface=""/>
              </a:rPr>
              <a:t>But, what if we’re dealing with data with multiple categories?  What if there are 100+ categories in a feature? </a:t>
            </a:r>
            <a:r>
              <a:rPr lang="en-US" sz="1800" dirty="0">
                <a:latin typeface=""/>
                <a:ea typeface="Heiti TC Light"/>
                <a:cs typeface=""/>
              </a:rPr>
              <a:t> </a:t>
            </a:r>
            <a:r>
              <a:rPr lang="en-US" sz="1800" dirty="0" smtClean="0">
                <a:latin typeface=""/>
                <a:ea typeface="Heiti TC Light"/>
                <a:cs typeface=""/>
              </a:rPr>
              <a:t>Creating binary variables for each feature would be annoying and exhausting.</a:t>
            </a:r>
          </a:p>
          <a:p>
            <a:pPr algn="l"/>
            <a:endParaRPr lang="en-US" sz="1800" dirty="0" smtClean="0">
              <a:latin typeface=""/>
              <a:ea typeface="Heiti TC Light"/>
              <a:cs typeface=""/>
            </a:endParaRPr>
          </a:p>
          <a:p>
            <a:pPr marL="671513" lvl="1" indent="-342900" algn="l">
              <a:buFont typeface="Arial"/>
              <a:buChar char="•"/>
            </a:pPr>
            <a:r>
              <a:rPr lang="en-US" sz="1800" dirty="0" smtClean="0">
                <a:latin typeface=""/>
                <a:ea typeface="Heiti TC Light"/>
                <a:cs typeface=""/>
              </a:rPr>
              <a:t>The answer: we use </a:t>
            </a:r>
            <a:r>
              <a:rPr lang="en-US" sz="1800" dirty="0" err="1" smtClean="0">
                <a:latin typeface=""/>
                <a:ea typeface="Heiti TC Light"/>
                <a:cs typeface=""/>
              </a:rPr>
              <a:t>scikit-learn’s</a:t>
            </a:r>
            <a:r>
              <a:rPr lang="en-US" sz="1800" dirty="0" smtClean="0">
                <a:latin typeface=""/>
                <a:ea typeface="Heiti TC Light"/>
                <a:cs typeface=""/>
              </a:rPr>
              <a:t> </a:t>
            </a:r>
            <a:r>
              <a:rPr lang="en-US" sz="1800" b="1" dirty="0" smtClean="0">
                <a:latin typeface=""/>
                <a:ea typeface="Heiti TC Light"/>
                <a:cs typeface=""/>
              </a:rPr>
              <a:t>label encoding methods (otherwise called </a:t>
            </a:r>
            <a:r>
              <a:rPr lang="en-US" sz="1800" b="1" dirty="0" err="1" smtClean="0">
                <a:latin typeface=""/>
                <a:ea typeface="Heiti TC Light"/>
                <a:cs typeface=""/>
              </a:rPr>
              <a:t>Binarization</a:t>
            </a:r>
            <a:r>
              <a:rPr lang="en-US" sz="1800" b="1" dirty="0" smtClean="0">
                <a:latin typeface=""/>
                <a:ea typeface="Heiti TC Light"/>
                <a:cs typeface=""/>
              </a:rPr>
              <a:t>).</a:t>
            </a:r>
            <a:endParaRPr lang="en-US" sz="1800" dirty="0">
              <a:latin typeface=""/>
              <a:ea typeface="Heiti TC Light"/>
              <a:cs typeface=""/>
            </a:endParaRPr>
          </a:p>
          <a:p>
            <a:pPr marL="342900" indent="-342900" algn="l">
              <a:buFont typeface="Arial"/>
              <a:buChar char="•"/>
            </a:pPr>
            <a:endParaRPr lang="en-US" sz="1800" dirty="0">
              <a:latin typeface=""/>
              <a:ea typeface="Heiti TC Light"/>
              <a:cs typeface=""/>
            </a:endParaRPr>
          </a:p>
        </p:txBody>
      </p:sp>
    </p:spTree>
    <p:extLst>
      <p:ext uri="{BB962C8B-B14F-4D97-AF65-F5344CB8AC3E}">
        <p14:creationId xmlns:p14="http://schemas.microsoft.com/office/powerpoint/2010/main" val="27859077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Encoding &amp; BINNING categorical data</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But, what about categories that appear just once or twice in the dataset? Do we need a label for them?</a:t>
            </a:r>
          </a:p>
          <a:p>
            <a:pPr marL="671513" lvl="1" indent="-342900" algn="l">
              <a:buFont typeface="Arial"/>
              <a:buChar char="•"/>
            </a:pPr>
            <a:r>
              <a:rPr lang="en-US" sz="1800" b="1" dirty="0" smtClean="0">
                <a:latin typeface=""/>
                <a:ea typeface="Heiti TC Light"/>
                <a:cs typeface=""/>
              </a:rPr>
              <a:t>No! </a:t>
            </a:r>
            <a:r>
              <a:rPr lang="en-US" sz="1800" dirty="0" smtClean="0">
                <a:latin typeface=""/>
                <a:ea typeface="Heiti TC Light"/>
                <a:cs typeface=""/>
              </a:rPr>
              <a:t>We need to ‘bin’ these labels into an ‘other’ category.  Otherwise, your model </a:t>
            </a:r>
            <a:r>
              <a:rPr lang="en-US" sz="1800" b="1" dirty="0" smtClean="0">
                <a:latin typeface=""/>
                <a:ea typeface="Heiti TC Light"/>
                <a:cs typeface=""/>
              </a:rPr>
              <a:t>will break</a:t>
            </a:r>
            <a:r>
              <a:rPr lang="en-US" sz="1800" dirty="0" smtClean="0">
                <a:latin typeface=""/>
                <a:ea typeface="Heiti TC Light"/>
                <a:cs typeface=""/>
              </a:rPr>
              <a:t> when doing cross validation and prediction on new data.</a:t>
            </a:r>
          </a:p>
          <a:p>
            <a:pPr marL="342900" indent="-342900" algn="l">
              <a:buFont typeface="Arial"/>
              <a:buChar char="•"/>
            </a:pPr>
            <a:endParaRPr lang="en-US" sz="1800" dirty="0" smtClean="0">
              <a:latin typeface=""/>
              <a:ea typeface="Heiti TC Light"/>
              <a:cs typeface=""/>
            </a:endParaRPr>
          </a:p>
          <a:p>
            <a:pPr marL="342900" indent="-342900" algn="l">
              <a:buFont typeface="Arial"/>
              <a:buChar char="•"/>
            </a:pPr>
            <a:r>
              <a:rPr lang="en-US" sz="1800" dirty="0" smtClean="0">
                <a:latin typeface=""/>
                <a:ea typeface="Heiti TC Light"/>
                <a:cs typeface=""/>
              </a:rPr>
              <a:t>How do we decide which categories to ‘bin’ and which to retain?</a:t>
            </a:r>
          </a:p>
          <a:p>
            <a:pPr marL="671513" lvl="1" indent="-342900" algn="l">
              <a:buFont typeface="Arial"/>
              <a:buChar char="•"/>
            </a:pPr>
            <a:r>
              <a:rPr lang="en-US" sz="1800" dirty="0" smtClean="0">
                <a:latin typeface=""/>
                <a:ea typeface="Heiti TC Light"/>
                <a:cs typeface=""/>
              </a:rPr>
              <a:t>There’s no one right answer, but we typically use heuristics like their overall percentage prevalence in the dataset, or a minimum number of observations needed for inclusion.</a:t>
            </a:r>
          </a:p>
          <a:p>
            <a:pPr marL="671513" lvl="1" indent="-342900" algn="l">
              <a:buFont typeface="Arial"/>
              <a:buChar char="•"/>
            </a:pPr>
            <a:endParaRPr lang="en-US" sz="1800" b="1" dirty="0">
              <a:latin typeface=""/>
              <a:ea typeface="Heiti TC Light"/>
              <a:cs typeface=""/>
            </a:endParaRPr>
          </a:p>
          <a:p>
            <a:pPr marL="342900" indent="-342900" algn="l">
              <a:buFont typeface="Arial"/>
              <a:buChar char="•"/>
            </a:pPr>
            <a:r>
              <a:rPr lang="en-US" sz="1800" dirty="0" smtClean="0">
                <a:latin typeface=""/>
                <a:ea typeface="Heiti TC Light"/>
                <a:cs typeface=""/>
              </a:rPr>
              <a:t>What happens if the new data has a label that didn’t appear in our test or training set? </a:t>
            </a:r>
          </a:p>
          <a:p>
            <a:pPr marL="671513" lvl="1" indent="-342900" algn="l">
              <a:buFont typeface="Arial"/>
              <a:buChar char="•"/>
            </a:pPr>
            <a:r>
              <a:rPr lang="en-US" sz="1800" b="1" dirty="0" smtClean="0">
                <a:latin typeface=""/>
                <a:ea typeface="Heiti TC Light"/>
                <a:cs typeface=""/>
              </a:rPr>
              <a:t>We also bin it into our ‘other’ category.</a:t>
            </a:r>
            <a:r>
              <a:rPr lang="en-US" sz="1800" dirty="0" smtClean="0">
                <a:latin typeface=""/>
                <a:ea typeface="Heiti TC Light"/>
                <a:cs typeface=""/>
              </a:rPr>
              <a:t> </a:t>
            </a:r>
          </a:p>
          <a:p>
            <a:pPr marL="671513" lvl="1" indent="-342900" algn="l">
              <a:buFont typeface="Arial"/>
              <a:buChar char="•"/>
            </a:pPr>
            <a:endParaRPr lang="en-US" sz="1800" dirty="0">
              <a:latin typeface=""/>
              <a:ea typeface="Heiti TC Light"/>
              <a:cs typeface=""/>
            </a:endParaRPr>
          </a:p>
        </p:txBody>
      </p:sp>
    </p:spTree>
    <p:extLst>
      <p:ext uri="{BB962C8B-B14F-4D97-AF65-F5344CB8AC3E}">
        <p14:creationId xmlns:p14="http://schemas.microsoft.com/office/powerpoint/2010/main" val="141603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a:t>
            </a:r>
            <a:r>
              <a:rPr lang="en-US" dirty="0" smtClean="0"/>
              <a:t>predictive modeling </a:t>
            </a:r>
            <a:r>
              <a:rPr lang="en-US" dirty="0" smtClean="0"/>
              <a:t>pipeline</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401205"/>
          </a:xfrm>
          <a:prstGeom prst="rect">
            <a:avLst/>
          </a:prstGeom>
        </p:spPr>
        <p:txBody>
          <a:bodyPr wrap="square">
            <a:spAutoFit/>
          </a:bodyPr>
          <a:lstStyle/>
          <a:p>
            <a:pPr marL="342900" indent="-342900" algn="l">
              <a:buFont typeface="Arial"/>
              <a:buChar char="•"/>
            </a:pPr>
            <a:r>
              <a:rPr lang="en-US" sz="1800" dirty="0" smtClean="0">
                <a:latin typeface=""/>
                <a:cs typeface=""/>
              </a:rPr>
              <a:t>Let’s start making a list of what we need to do to get our data ready for use by our predictive model, and what to do to it on its way back out of the model for use by </a:t>
            </a:r>
            <a:r>
              <a:rPr lang="en-US" sz="1800" dirty="0" smtClean="0">
                <a:latin typeface=""/>
                <a:cs typeface=""/>
              </a:rPr>
              <a:t>our consumer.  So far, we have:</a:t>
            </a:r>
          </a:p>
          <a:p>
            <a:pPr marL="671513" lvl="1" indent="-342900" algn="l">
              <a:buFont typeface="+mj-lt"/>
              <a:buAutoNum type="arabicPeriod"/>
            </a:pPr>
            <a:endParaRPr lang="en-US" sz="1800" dirty="0" smtClean="0">
              <a:latin typeface=""/>
              <a:cs typeface=""/>
            </a:endParaRPr>
          </a:p>
          <a:p>
            <a:pPr marL="671513" lvl="1" indent="-342900" algn="l">
              <a:buFont typeface="+mj-lt"/>
              <a:buAutoNum type="arabicPeriod"/>
            </a:pPr>
            <a:r>
              <a:rPr lang="en-US" sz="1600" dirty="0" smtClean="0">
                <a:latin typeface=""/>
                <a:cs typeface=""/>
              </a:rPr>
              <a:t>Split </a:t>
            </a:r>
            <a:r>
              <a:rPr lang="en-US" sz="1600" dirty="0">
                <a:latin typeface=""/>
                <a:cs typeface=""/>
              </a:rPr>
              <a:t>your data into categorical and numeric </a:t>
            </a:r>
            <a:r>
              <a:rPr lang="en-US" sz="1600" dirty="0" smtClean="0">
                <a:latin typeface=""/>
                <a:cs typeface=""/>
              </a:rPr>
              <a:t>data</a:t>
            </a:r>
          </a:p>
          <a:p>
            <a:pPr marL="671513" lvl="1" indent="-342900" algn="l">
              <a:buFont typeface="+mj-lt"/>
              <a:buAutoNum type="arabicPeriod"/>
            </a:pPr>
            <a:r>
              <a:rPr lang="en-US" sz="1600" dirty="0">
                <a:latin typeface=""/>
                <a:cs typeface=""/>
              </a:rPr>
              <a:t>Fill numeric </a:t>
            </a:r>
            <a:r>
              <a:rPr lang="en-US" sz="1600" dirty="0" err="1">
                <a:latin typeface=""/>
                <a:cs typeface=""/>
              </a:rPr>
              <a:t>NaNs</a:t>
            </a:r>
            <a:r>
              <a:rPr lang="en-US" sz="1600" dirty="0">
                <a:latin typeface=""/>
                <a:cs typeface=""/>
              </a:rPr>
              <a:t> through imputation or a simple number (more on this later</a:t>
            </a:r>
            <a:r>
              <a:rPr lang="en-US" sz="1600" dirty="0" smtClean="0">
                <a:latin typeface=""/>
                <a:cs typeface=""/>
              </a:rPr>
              <a:t>)</a:t>
            </a:r>
            <a:endParaRPr lang="en-US" sz="1600" dirty="0">
              <a:latin typeface=""/>
              <a:cs typeface=""/>
            </a:endParaRPr>
          </a:p>
          <a:p>
            <a:pPr marL="671513" lvl="1" indent="-342900" algn="l">
              <a:buFont typeface="+mj-lt"/>
              <a:buAutoNum type="arabicPeriod"/>
            </a:pPr>
            <a:r>
              <a:rPr lang="en-US" sz="1600" dirty="0">
                <a:latin typeface=""/>
                <a:cs typeface=""/>
              </a:rPr>
              <a:t>Fill categorical </a:t>
            </a:r>
            <a:r>
              <a:rPr lang="en-US" sz="1600" dirty="0" err="1">
                <a:latin typeface=""/>
                <a:cs typeface=""/>
              </a:rPr>
              <a:t>NaNs</a:t>
            </a:r>
            <a:r>
              <a:rPr lang="en-US" sz="1600" dirty="0">
                <a:latin typeface=""/>
                <a:cs typeface=""/>
              </a:rPr>
              <a:t> with ‘other</a:t>
            </a:r>
            <a:r>
              <a:rPr lang="en-US" sz="1600" dirty="0" smtClean="0">
                <a:latin typeface=""/>
                <a:cs typeface=""/>
              </a:rPr>
              <a:t>’</a:t>
            </a:r>
            <a:endParaRPr lang="en-US" sz="1600" dirty="0">
              <a:latin typeface=""/>
              <a:cs typeface=""/>
            </a:endParaRPr>
          </a:p>
          <a:p>
            <a:pPr marL="671513" lvl="1" indent="-342900" algn="l">
              <a:buFont typeface="+mj-lt"/>
              <a:buAutoNum type="arabicPeriod"/>
            </a:pPr>
            <a:r>
              <a:rPr lang="en-US" sz="1600" b="1" dirty="0" smtClean="0">
                <a:latin typeface=""/>
                <a:cs typeface=""/>
              </a:rPr>
              <a:t>Detect </a:t>
            </a:r>
            <a:r>
              <a:rPr lang="en-US" sz="1600" b="1" dirty="0">
                <a:latin typeface=""/>
                <a:cs typeface=""/>
              </a:rPr>
              <a:t>low-frequency levels in categorical </a:t>
            </a:r>
            <a:r>
              <a:rPr lang="en-US" sz="1600" b="1" dirty="0" smtClean="0">
                <a:latin typeface=""/>
                <a:cs typeface=""/>
              </a:rPr>
              <a:t>features and bin </a:t>
            </a:r>
            <a:r>
              <a:rPr lang="en-US" sz="1600" b="1" dirty="0">
                <a:latin typeface=""/>
                <a:cs typeface=""/>
              </a:rPr>
              <a:t>them </a:t>
            </a:r>
            <a:r>
              <a:rPr lang="en-US" sz="1600" b="1" dirty="0" smtClean="0">
                <a:latin typeface=""/>
                <a:cs typeface=""/>
              </a:rPr>
              <a:t>under ‘other’</a:t>
            </a:r>
            <a:endParaRPr lang="en-US" sz="1600" b="1" dirty="0">
              <a:latin typeface=""/>
              <a:cs typeface=""/>
            </a:endParaRPr>
          </a:p>
          <a:p>
            <a:pPr marL="671513" lvl="1" indent="-342900" algn="l">
              <a:buFont typeface="+mj-lt"/>
              <a:buAutoNum type="arabicPeriod"/>
            </a:pPr>
            <a:r>
              <a:rPr lang="en-US" sz="1600" b="1" dirty="0">
                <a:latin typeface=""/>
                <a:cs typeface=""/>
              </a:rPr>
              <a:t>Encode each categorical variable into a sequence of binary variables.</a:t>
            </a:r>
          </a:p>
          <a:p>
            <a:pPr marL="671513" lvl="1" indent="-342900" algn="l">
              <a:buFont typeface="+mj-lt"/>
              <a:buAutoNum type="arabicPeriod"/>
            </a:pPr>
            <a:r>
              <a:rPr lang="en-US" sz="1600" dirty="0">
                <a:latin typeface=""/>
                <a:cs typeface=""/>
              </a:rPr>
              <a:t>Merge your encoded categorical data with your numeric data</a:t>
            </a:r>
          </a:p>
          <a:p>
            <a:pPr marL="671513" lvl="1" indent="-342900" algn="l">
              <a:buFont typeface="+mj-lt"/>
              <a:buAutoNum type="arabicPeriod"/>
            </a:pPr>
            <a:r>
              <a:rPr lang="en-US" sz="1600" dirty="0" smtClean="0">
                <a:latin typeface=""/>
                <a:cs typeface=""/>
              </a:rPr>
              <a:t>Train </a:t>
            </a:r>
            <a:r>
              <a:rPr lang="en-US" sz="1600" dirty="0">
                <a:latin typeface=""/>
                <a:cs typeface=""/>
              </a:rPr>
              <a:t>and test your model on the data.</a:t>
            </a:r>
          </a:p>
          <a:p>
            <a:pPr marL="671513" lvl="1" indent="-342900" algn="l">
              <a:buFont typeface="+mj-lt"/>
              <a:buAutoNum type="arabicPeriod"/>
            </a:pPr>
            <a:r>
              <a:rPr lang="en-US" sz="1600" dirty="0">
                <a:latin typeface=""/>
                <a:cs typeface=""/>
              </a:rPr>
              <a:t>Re-clean and encode incoming unlabeled data. </a:t>
            </a:r>
          </a:p>
          <a:p>
            <a:pPr marL="671513" lvl="1" indent="-342900" algn="l">
              <a:buFont typeface="+mj-lt"/>
              <a:buAutoNum type="arabicPeriod"/>
            </a:pPr>
            <a:r>
              <a:rPr lang="en-US" sz="1600" dirty="0">
                <a:latin typeface=""/>
                <a:cs typeface=""/>
              </a:rPr>
              <a:t>Input your new data into the model.</a:t>
            </a:r>
          </a:p>
          <a:p>
            <a:pPr marL="671513" lvl="1" indent="-342900" algn="l">
              <a:buFont typeface="+mj-lt"/>
              <a:buAutoNum type="arabicPeriod"/>
            </a:pPr>
            <a:r>
              <a:rPr lang="en-US" sz="1600" dirty="0">
                <a:latin typeface=""/>
                <a:cs typeface=""/>
              </a:rPr>
              <a:t>Retrieve and relay the model’s results to a database, message queue, or other service. </a:t>
            </a:r>
          </a:p>
          <a:p>
            <a:pPr marL="671513" lvl="1" indent="-342900" algn="l">
              <a:buFont typeface="+mj-lt"/>
              <a:buAutoNum type="arabicPeriod"/>
            </a:pPr>
            <a:endParaRPr lang="en-US" sz="1600" dirty="0" smtClean="0">
              <a:latin typeface=""/>
              <a:cs typeface=""/>
            </a:endParaRPr>
          </a:p>
          <a:p>
            <a:pPr marL="671513" lvl="1" indent="-342900" algn="l">
              <a:buFont typeface="+mj-lt"/>
              <a:buAutoNum type="arabicPeriod"/>
            </a:pPr>
            <a:endParaRPr lang="en-US" sz="1600" dirty="0">
              <a:latin typeface=""/>
              <a:ea typeface="Heiti TC Light"/>
              <a:cs typeface=""/>
            </a:endParaRPr>
          </a:p>
        </p:txBody>
      </p:sp>
    </p:spTree>
    <p:extLst>
      <p:ext uri="{BB962C8B-B14F-4D97-AF65-F5344CB8AC3E}">
        <p14:creationId xmlns:p14="http://schemas.microsoft.com/office/powerpoint/2010/main" val="40604930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81300"/>
            <a:ext cx="8426450" cy="1143000"/>
          </a:xfrm>
        </p:spPr>
        <p:txBody>
          <a:bodyPr/>
          <a:lstStyle/>
          <a:p>
            <a:pPr>
              <a:defRPr/>
            </a:pPr>
            <a:r>
              <a:rPr lang="en-US" sz="6600" dirty="0" smtClean="0"/>
              <a:t>II. </a:t>
            </a:r>
            <a:r>
              <a:rPr lang="en-US" sz="6600" dirty="0" smtClean="0"/>
              <a:t>FINDING FEATUREs WITH PERFECT CORRELATION AND / OR NO VARIATION</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DATA CLEANING AND MANIPULATION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4857962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Finding </a:t>
            </a:r>
            <a:r>
              <a:rPr lang="en-US" dirty="0"/>
              <a:t> </a:t>
            </a:r>
            <a:r>
              <a:rPr lang="en-US" dirty="0" smtClean="0"/>
              <a:t>features with no variation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Recall from class 5 that machine learning models provide a </a:t>
            </a:r>
            <a:r>
              <a:rPr lang="en-US" sz="1800" b="1" dirty="0" smtClean="0">
                <a:latin typeface=""/>
                <a:cs typeface=""/>
              </a:rPr>
              <a:t>representation </a:t>
            </a:r>
            <a:r>
              <a:rPr lang="en-US" sz="1800" dirty="0" smtClean="0">
                <a:latin typeface=""/>
                <a:cs typeface=""/>
              </a:rPr>
              <a:t>of the data.</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How do you think the model uses the features to create this representation?</a:t>
            </a:r>
          </a:p>
          <a:p>
            <a:pPr marL="671513" lvl="1" indent="-342900" algn="l">
              <a:buFont typeface="Arial"/>
              <a:buChar char="•"/>
            </a:pPr>
            <a:r>
              <a:rPr lang="en-US" sz="1800" dirty="0" smtClean="0">
                <a:latin typeface=""/>
                <a:cs typeface=""/>
              </a:rPr>
              <a:t>Each feature needs </a:t>
            </a:r>
            <a:r>
              <a:rPr lang="en-US" sz="1800" b="1" dirty="0" smtClean="0">
                <a:latin typeface=""/>
                <a:cs typeface=""/>
              </a:rPr>
              <a:t>variation </a:t>
            </a:r>
            <a:r>
              <a:rPr lang="en-US" sz="1800" dirty="0" smtClean="0">
                <a:latin typeface=""/>
                <a:cs typeface=""/>
              </a:rPr>
              <a:t>so that it can be helpful in predicting your dependent variable.</a:t>
            </a:r>
          </a:p>
          <a:p>
            <a:pPr marL="671513" lvl="1"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If a feature has no variation, either before or after it is cleaned (through methods such as label binning and encoding), it has </a:t>
            </a:r>
            <a:r>
              <a:rPr lang="en-US" sz="1800" b="1" dirty="0" smtClean="0">
                <a:latin typeface=""/>
                <a:cs typeface=""/>
              </a:rPr>
              <a:t>no use for the model.</a:t>
            </a:r>
            <a:endParaRPr lang="en-US" sz="1800" dirty="0" smtClean="0">
              <a:latin typeface=""/>
              <a:cs typeface=""/>
            </a:endParaRP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Luckily pandas has a nice way for us to find features with no variation using its </a:t>
            </a:r>
            <a:r>
              <a:rPr lang="en-US" sz="1800" dirty="0" err="1" smtClean="0">
                <a:latin typeface=""/>
                <a:cs typeface=""/>
              </a:rPr>
              <a:t>pandas.DataFrame.value_counts</a:t>
            </a:r>
            <a:r>
              <a:rPr lang="en-US" sz="1800" dirty="0" smtClean="0">
                <a:latin typeface=""/>
                <a:cs typeface=""/>
              </a:rPr>
              <a:t>() method.</a:t>
            </a:r>
          </a:p>
        </p:txBody>
      </p:sp>
    </p:spTree>
    <p:extLst>
      <p:ext uri="{BB962C8B-B14F-4D97-AF65-F5344CB8AC3E}">
        <p14:creationId xmlns:p14="http://schemas.microsoft.com/office/powerpoint/2010/main" val="40222002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Finding </a:t>
            </a:r>
            <a:r>
              <a:rPr lang="en-US" dirty="0"/>
              <a:t> </a:t>
            </a:r>
            <a:r>
              <a:rPr lang="en-US" dirty="0" smtClean="0"/>
              <a:t>features with perfect correlation</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Features with perfect correlation present a similar problem – if more than one feature moves in lock step with all others, then each feature (beyond the first feature identified) provides no additional information to the model.</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As such, you will need to filter these perfectly correlated variables out.</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A </a:t>
            </a:r>
            <a:r>
              <a:rPr lang="en-US" sz="1800" b="1" dirty="0" smtClean="0">
                <a:latin typeface=""/>
                <a:cs typeface=""/>
              </a:rPr>
              <a:t>heat map </a:t>
            </a:r>
            <a:r>
              <a:rPr lang="en-US" sz="1800" dirty="0" smtClean="0">
                <a:latin typeface=""/>
                <a:cs typeface=""/>
              </a:rPr>
              <a:t>is a handy way to view correlation between variables (and especially what variables are best correlated with your response feature).</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However, the usefulness of heat maps quickly begins to falter as you add additional features.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As such, </a:t>
            </a:r>
            <a:r>
              <a:rPr lang="en-US" sz="1800" b="1" dirty="0" smtClean="0">
                <a:latin typeface=""/>
                <a:cs typeface=""/>
              </a:rPr>
              <a:t>automated means</a:t>
            </a:r>
            <a:r>
              <a:rPr lang="en-US" sz="1800" dirty="0" smtClean="0">
                <a:latin typeface=""/>
                <a:cs typeface=""/>
              </a:rPr>
              <a:t> to filter out perfectly correlated features are of paramount importance.</a:t>
            </a:r>
          </a:p>
        </p:txBody>
      </p:sp>
    </p:spTree>
    <p:extLst>
      <p:ext uri="{BB962C8B-B14F-4D97-AF65-F5344CB8AC3E}">
        <p14:creationId xmlns:p14="http://schemas.microsoft.com/office/powerpoint/2010/main" val="37843972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28453</TotalTime>
  <Pages>0</Pages>
  <Words>2294</Words>
  <Characters>0</Characters>
  <Application>Microsoft Macintosh PowerPoint</Application>
  <PresentationFormat>Custom</PresentationFormat>
  <Lines>0</Lines>
  <Paragraphs>258</Paragraphs>
  <Slides>25</Slides>
  <Notes>25</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GA_Instructor_Template_Deck</vt:lpstr>
      <vt:lpstr>Agenda</vt:lpstr>
      <vt:lpstr>1_GA_Instructor_Template_Deck</vt:lpstr>
      <vt:lpstr> DAT SCIENCE Class 9: DATA CLEANING AND MANIPULATION</vt:lpstr>
      <vt:lpstr>I. ENCODING &amp; BINNING CATEGORICAL DATA II.    FINDING FEATURES WITH PERFECT CORRELATION / NO   VARIATION iii. Feature standardization &amp; imputation IV.    Recursive feature elimination</vt:lpstr>
      <vt:lpstr>I. ENCODING &amp; BINNING CATEGORICAL DATA</vt:lpstr>
      <vt:lpstr>PowerPoint Presentation</vt:lpstr>
      <vt:lpstr>PowerPoint Presentation</vt:lpstr>
      <vt:lpstr>PowerPoint Presentation</vt:lpstr>
      <vt:lpstr>II. FINDING FEATUREs WITH PERFECT CORRELATION AND / OR NO VARIATION</vt:lpstr>
      <vt:lpstr>PowerPoint Presentation</vt:lpstr>
      <vt:lpstr>PowerPoint Presentation</vt:lpstr>
      <vt:lpstr>PowerPoint Presentation</vt:lpstr>
      <vt:lpstr>PowerPoint Presentation</vt:lpstr>
      <vt:lpstr>III. Feature standardization &amp; imputation</vt:lpstr>
      <vt:lpstr>PowerPoint Presentation</vt:lpstr>
      <vt:lpstr>PowerPoint Presentation</vt:lpstr>
      <vt:lpstr>PowerPoint Presentation</vt:lpstr>
      <vt:lpstr>PowerPoint Presentation</vt:lpstr>
      <vt:lpstr>PowerPoint Presentation</vt:lpstr>
      <vt:lpstr>IV. RECURSIVE FEATURE ELIMINATION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Velislava Petkova</cp:lastModifiedBy>
  <cp:revision>1023</cp:revision>
  <dcterms:modified xsi:type="dcterms:W3CDTF">2015-02-16T21:31:12Z</dcterms:modified>
</cp:coreProperties>
</file>