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7" r:id="rId3"/>
  </p:sldMasterIdLst>
  <p:notesMasterIdLst>
    <p:notesMasterId r:id="rId34"/>
  </p:notesMasterIdLst>
  <p:sldIdLst>
    <p:sldId id="258" r:id="rId4"/>
    <p:sldId id="353" r:id="rId5"/>
    <p:sldId id="426" r:id="rId6"/>
    <p:sldId id="429" r:id="rId7"/>
    <p:sldId id="651" r:id="rId8"/>
    <p:sldId id="615" r:id="rId9"/>
    <p:sldId id="634" r:id="rId10"/>
    <p:sldId id="635" r:id="rId11"/>
    <p:sldId id="652" r:id="rId12"/>
    <p:sldId id="653" r:id="rId13"/>
    <p:sldId id="654" r:id="rId14"/>
    <p:sldId id="655" r:id="rId15"/>
    <p:sldId id="617" r:id="rId16"/>
    <p:sldId id="637" r:id="rId17"/>
    <p:sldId id="481" r:id="rId18"/>
    <p:sldId id="636" r:id="rId19"/>
    <p:sldId id="657" r:id="rId20"/>
    <p:sldId id="656" r:id="rId21"/>
    <p:sldId id="638" r:id="rId22"/>
    <p:sldId id="639" r:id="rId23"/>
    <p:sldId id="659" r:id="rId24"/>
    <p:sldId id="660" r:id="rId25"/>
    <p:sldId id="661" r:id="rId26"/>
    <p:sldId id="658" r:id="rId27"/>
    <p:sldId id="483" r:id="rId28"/>
    <p:sldId id="624" r:id="rId29"/>
    <p:sldId id="662" r:id="rId30"/>
    <p:sldId id="650" r:id="rId31"/>
    <p:sldId id="663" r:id="rId32"/>
    <p:sldId id="584" r:id="rId33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54"/>
    <a:srgbClr val="2C2C2C"/>
    <a:srgbClr val="23C2BC"/>
    <a:srgbClr val="FBD025"/>
    <a:srgbClr val="7A7A7A"/>
    <a:srgbClr val="F0F0F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68" autoAdjust="0"/>
  </p:normalViewPr>
  <p:slideViewPr>
    <p:cSldViewPr>
      <p:cViewPr>
        <p:scale>
          <a:sx n="100" d="100"/>
          <a:sy n="100" d="100"/>
        </p:scale>
        <p:origin x="-1280" y="-96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2/25/15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your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cuttoff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will likely arbitrarily eliminate a subset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our classes will involve some hands-on work</a:t>
            </a:r>
            <a:r>
              <a:rPr lang="en-US" baseline="0" dirty="0" smtClean="0"/>
              <a:t> (in the exercises section)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800" dirty="0" smtClean="0">
                <a:latin typeface=""/>
                <a:cs typeface=""/>
              </a:rPr>
              <a:t>Ex: geographic cluster as an input to predicted vacation region.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Binned customer behavior data to find top customer clusters.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Say k-means is related to k-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medoids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41514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32261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3343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  <p:sldLayoutId id="2147484123" r:id="rId14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03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18" r:id="rId1"/>
    <p:sldLayoutId id="2147484119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cs.otago.ac.nz/cosc453/student_tutorials/principal_component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952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 SCIENCE</a:t>
            </a:r>
            <a:br>
              <a:rPr lang="en-US" sz="9000" dirty="0" smtClean="0"/>
            </a:br>
            <a:r>
              <a:rPr lang="en-US" sz="6000" dirty="0" smtClean="0"/>
              <a:t>Class 11:  clustering and dimensionality reduction</a:t>
            </a:r>
            <a:endParaRPr lang="en-US" sz="6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</a:t>
            </a:r>
            <a:r>
              <a:rPr lang="en-US" dirty="0" err="1" smtClean="0"/>
              <a:t>medoids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1104900"/>
            <a:ext cx="812713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25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EM CLUSTERING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1409700"/>
            <a:ext cx="774595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710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Hierarchical clustering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5486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While k-means clustering tries to determine a given set of discrete clusters, hierarchical clustering attempts to determine the relationship between each observation and cluster.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Hierarchical clustering is typically visualized via a </a:t>
            </a:r>
            <a:r>
              <a:rPr lang="en-US" sz="1800" i="1" dirty="0" smtClean="0">
                <a:latin typeface=""/>
                <a:cs typeface=""/>
              </a:rPr>
              <a:t>dendrogram </a:t>
            </a:r>
            <a:r>
              <a:rPr lang="en-US" sz="1800" dirty="0" smtClean="0">
                <a:latin typeface=""/>
                <a:cs typeface=""/>
              </a:rPr>
              <a:t>(seen to your right), a representation of the relationship of each point against some sort of dissimilarity measure (typically Euclidian distance). 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937" y="1181100"/>
            <a:ext cx="28956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001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Hierarchical clustering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487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Hierarchical clustering typically shows you a more accurate representation of similarity between your data than most other techniques.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However, as  you must chose an arbitrary cutoff point to split your data, you may get highly unbalanced clusters or markedly different numbers of clusters as the data changes through time. 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Examples of use cases include identifying customer behavior groupings or similarities between genes. </a:t>
            </a:r>
            <a:endParaRPr lang="en-US" sz="1800" dirty="0">
              <a:latin typeface=""/>
              <a:cs typeface="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1104900"/>
            <a:ext cx="2811968" cy="392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002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In-class exercise: clustering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Using the Baseball dataset, we will try to cluster teams by two dimensions: their average salaries and their number of hits: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"/>
                <a:cs typeface=""/>
              </a:rPr>
              <a:t>Create an annotated plot of the data showing team name.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"/>
                <a:cs typeface=""/>
              </a:rPr>
              <a:t>Perform K-means clustering and plot the results.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"/>
                <a:cs typeface=""/>
              </a:rPr>
              <a:t>Perform DBSCAN clustering and plot the results.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"/>
                <a:cs typeface=""/>
              </a:rPr>
              <a:t>Create a hierarchical cluster of the data and plot a dendrogram.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"/>
                <a:cs typeface=""/>
              </a:rPr>
              <a:t>Create a cutoff in the dendrogram to create a discrete number of clusters</a:t>
            </a:r>
            <a:r>
              <a:rPr lang="en-US" sz="1800" dirty="0" smtClean="0">
                <a:latin typeface=""/>
                <a:cs typeface=""/>
              </a:rPr>
              <a:t>.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"/>
                <a:cs typeface=""/>
              </a:rPr>
              <a:t>Plot the results </a:t>
            </a:r>
            <a:r>
              <a:rPr lang="en-US" sz="1800" smtClean="0">
                <a:latin typeface=""/>
                <a:cs typeface=""/>
              </a:rPr>
              <a:t>and compare to K-means and DBSCAN.</a:t>
            </a:r>
            <a:endParaRPr lang="en-US" sz="1800" dirty="0" smtClean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1839434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781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II. Principal component analysis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CLUSTERING AND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34857962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COMPONENTS ANALYSIS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 Recall that in previous classes, you learned feature selection, i.e. a recursive process to determine the bag of variables that allow your model to optimize predictive accuracy.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But, recall the problems with recursive feature elimination: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Current implementations do not explore all possible feature interactions.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Elimination is done in a rank-ordered way, which can be misleading as rank and/or significance of a feature can change as you eliminate other features.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Implementation of RFE is very computationally intensive.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There is no guarantee that you will eliminate linearly related variables if they make it through your initial preprocessing. 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3467833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COMPONENTS ANALYSIS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4001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Moreover, recursive feature elimination can become unstable if you have multiple correlated or related features, each of which has a weak contribution to overall accuracy.  </a:t>
            </a:r>
          </a:p>
          <a:p>
            <a:pPr marL="342900" indent="-342900" algn="l">
              <a:buFont typeface="Arial"/>
              <a:buChar char="•"/>
            </a:pPr>
            <a:endParaRPr lang="en-US" sz="10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This shows the </a:t>
            </a:r>
            <a:r>
              <a:rPr lang="en-US" sz="1800" b="1" dirty="0" smtClean="0">
                <a:latin typeface=""/>
                <a:cs typeface=""/>
              </a:rPr>
              <a:t>curse of dimensionality: </a:t>
            </a:r>
            <a:r>
              <a:rPr lang="en-US" sz="1800" dirty="0" smtClean="0">
                <a:latin typeface=""/>
                <a:cs typeface=""/>
              </a:rPr>
              <a:t>as you add related features to your dataset, it is march harder for a machine learning algorithm to determine which ones are truly predictive, and which are just correlated to the predictive features.</a:t>
            </a:r>
          </a:p>
          <a:p>
            <a:pPr marL="342900" indent="-342900" algn="l">
              <a:buFont typeface="Arial"/>
              <a:buChar char="•"/>
            </a:pPr>
            <a:endParaRPr lang="en-US" sz="10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This typically gives you nonsensical results, where, for example, you see highly positive and negative coefficients if you use linear methods.</a:t>
            </a:r>
          </a:p>
          <a:p>
            <a:pPr marL="342900" indent="-342900" algn="l">
              <a:buFont typeface="Arial"/>
              <a:buChar char="•"/>
            </a:pPr>
            <a:endParaRPr lang="en-US" sz="10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Most social science and business data suffers from this – for example, when you see a rise in revenue, most of your other features rise as well – but which one drove the rise in revenue? </a:t>
            </a:r>
          </a:p>
        </p:txBody>
      </p:sp>
    </p:spTree>
    <p:extLst>
      <p:ext uri="{BB962C8B-B14F-4D97-AF65-F5344CB8AC3E}">
        <p14:creationId xmlns:p14="http://schemas.microsoft.com/office/powerpoint/2010/main" val="9788237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To get around these issues, data scientists often use principal component analysis to ‘decompose’ the data into n (typically 3 or fewer) dimensions. </a:t>
            </a:r>
          </a:p>
          <a:p>
            <a:pPr marL="342900" indent="-342900" algn="l">
              <a:buFont typeface="Arial"/>
              <a:buChar char="•"/>
            </a:pPr>
            <a:endParaRPr lang="en-US" sz="15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However, the simpler methods you will learn today (such as PCA) will only decompose your data properly if they have a </a:t>
            </a:r>
            <a:r>
              <a:rPr lang="en-US" sz="1800" b="1" dirty="0" smtClean="0">
                <a:latin typeface=""/>
                <a:cs typeface=""/>
              </a:rPr>
              <a:t>linear </a:t>
            </a:r>
            <a:r>
              <a:rPr lang="en-US" sz="1800" dirty="0" smtClean="0">
                <a:latin typeface=""/>
                <a:cs typeface=""/>
              </a:rPr>
              <a:t>relationship with one another. </a:t>
            </a:r>
          </a:p>
          <a:p>
            <a:pPr marL="342900" indent="-342900" algn="l">
              <a:buFont typeface="Arial"/>
              <a:buChar char="•"/>
            </a:pPr>
            <a:endParaRPr lang="en-US" sz="15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In addition, once you have transformed your data, it becomes </a:t>
            </a:r>
            <a:r>
              <a:rPr lang="en-US" sz="1800" b="1" dirty="0" smtClean="0">
                <a:latin typeface=""/>
                <a:cs typeface=""/>
              </a:rPr>
              <a:t>un-interpretable </a:t>
            </a:r>
            <a:r>
              <a:rPr lang="en-US" sz="1800" dirty="0" smtClean="0">
                <a:latin typeface=""/>
                <a:cs typeface=""/>
              </a:rPr>
              <a:t>as it no longer has a direct connection to any one feature. As such, you will have no way of identifying a problem with an underlying feature by looking at the PCA output. </a:t>
            </a:r>
          </a:p>
          <a:p>
            <a:pPr marL="342900" indent="-342900" algn="l">
              <a:buFont typeface="Arial"/>
              <a:buChar char="•"/>
            </a:pPr>
            <a:endParaRPr lang="en-US" sz="15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In addition, PCA is dependent on the initial scaling of the variables – so if one variable is scaled to have a larger magnitude, it will dominate your decomposition.</a:t>
            </a:r>
          </a:p>
        </p:txBody>
      </p:sp>
    </p:spTree>
    <p:extLst>
      <p:ext uri="{BB962C8B-B14F-4D97-AF65-F5344CB8AC3E}">
        <p14:creationId xmlns:p14="http://schemas.microsoft.com/office/powerpoint/2010/main" val="4477879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5370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 Component Analysis (PCA) decomposes your (sometimes-correlated) variables into a set of linearly 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uncorrelated variables </a:t>
            </a: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 principal components. </a:t>
            </a:r>
          </a:p>
          <a:p>
            <a:pPr marL="285750" indent="-285750" algn="l">
              <a:buFont typeface="Arial"/>
              <a:buChar char="•"/>
            </a:pPr>
            <a:endParaRPr lang="en-US" sz="5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Here’s how principal component analysis works: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each feature around 0 by subtracting the mean from each observation.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a covariance matrix between each scaled variable in the data. 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eigenvalues and eigenvectors of the matrix.</a:t>
            </a:r>
          </a:p>
          <a:p>
            <a:pPr marL="1000125" lvl="2" indent="-342900" algn="l">
              <a:buFont typeface="Arial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Eigenvectors effectively work like OLS regressions, by best fitting the data.  Each subsequent eigenvector fits the residuals of the previous eigenvector.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the eigenvectors by the size of their corresponding eigenvalues and and determine a cutoff (typically around 0) below which you discard the eigenvector.  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each eigenvector to your original data.  The first eigenvector you fit is called your </a:t>
            </a:r>
            <a:r>
              <a:rPr lang="en-US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principal component.</a:t>
            </a:r>
          </a:p>
          <a:p>
            <a:pPr marL="671513" lvl="1" indent="-342900" algn="l">
              <a:buFont typeface="+mj-lt"/>
              <a:buAutoNum type="arabicPeriod"/>
            </a:pPr>
            <a:endParaRPr lang="en-US" sz="5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://www.cs.otago.ac.nz/cosc453/student_tutorials/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principal_components.pdf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more information.</a:t>
            </a:r>
          </a:p>
          <a:p>
            <a:pPr marL="614363" lvl="1" indent="-285750" algn="l">
              <a:buFont typeface="Arial"/>
              <a:buChar char="•"/>
            </a:pPr>
            <a:endParaRPr lang="en-US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4363" lvl="1" indent="-285750" algn="l">
              <a:buFont typeface="Arial"/>
              <a:buChar char="•"/>
            </a:pPr>
            <a:endParaRPr lang="en-US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4363" lvl="1" indent="-285750" algn="l">
              <a:buFont typeface="Arial"/>
              <a:buChar char="•"/>
            </a:pPr>
            <a:endParaRPr lang="en-US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4363" lvl="1" indent="-285750" algn="l">
              <a:buFont typeface="Arial"/>
              <a:buChar char="•"/>
            </a:pPr>
            <a:endParaRPr lang="en-US" sz="1800" b="1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5880488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3716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	Clustering (k-means and hierarchical)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	</a:t>
            </a: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principal components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analysis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	support vector machines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AGENDA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What’s an eigenvalue and an eigenvector?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Eigenvectors are in essence a linear system that solve each row of a matrix to zero.  Eigenvalues are the </a:t>
            </a:r>
            <a:r>
              <a:rPr lang="en-US" sz="1800" dirty="0" err="1" smtClean="0">
                <a:latin typeface=""/>
                <a:cs typeface=""/>
              </a:rPr>
              <a:t>scaler</a:t>
            </a:r>
            <a:r>
              <a:rPr lang="en-US" sz="1800" dirty="0" smtClean="0">
                <a:latin typeface=""/>
                <a:cs typeface=""/>
              </a:rPr>
              <a:t> or ‘fit’ on the eigenvector. 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Say you have the following matrix: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algn="l"/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You can solve for your eigenvalues                                                                   via the following equation: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Eigenvectors are solved this way:                                                                                    (using the value of lambda as zero)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37" y="1714500"/>
            <a:ext cx="2476500" cy="965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137" y="2806700"/>
            <a:ext cx="3238500" cy="96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337" y="4000500"/>
            <a:ext cx="22479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869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how many principal components should you keep?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381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A </a:t>
            </a:r>
            <a:r>
              <a:rPr lang="en-US" sz="1800" b="1" dirty="0" smtClean="0">
                <a:latin typeface=""/>
                <a:cs typeface=""/>
              </a:rPr>
              <a:t>scree plot</a:t>
            </a:r>
            <a:r>
              <a:rPr lang="en-US" sz="1800" dirty="0" smtClean="0">
                <a:latin typeface=""/>
                <a:cs typeface=""/>
              </a:rPr>
              <a:t> lets you look at how much variance is explained by each principal component.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 Apply the </a:t>
            </a:r>
            <a:r>
              <a:rPr lang="en-US" sz="1800" b="1" dirty="0" smtClean="0">
                <a:latin typeface=""/>
                <a:cs typeface=""/>
              </a:rPr>
              <a:t>elbow test </a:t>
            </a:r>
            <a:r>
              <a:rPr lang="en-US" sz="1800" dirty="0" smtClean="0">
                <a:latin typeface=""/>
                <a:cs typeface=""/>
              </a:rPr>
              <a:t>to the plot: only take those components to the left of the ‘elbow’ in explained variance.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506" y="1028700"/>
            <a:ext cx="459003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491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Related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4001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Besides PCA, there are a number of other related techniques that rely on matrix decomposition:</a:t>
            </a: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Singular Value Decomposition</a:t>
            </a:r>
          </a:p>
          <a:p>
            <a:pPr marL="1000125" lvl="2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Pros: Less prone to overfitting than PCA, faster to compute</a:t>
            </a:r>
          </a:p>
          <a:p>
            <a:pPr marL="1000125" lvl="2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Cons: Same as PCA: assumes linear relationships between variables, no guarantee that principal components will be fit on features that are most important to dividing classes or helping predict your regressand. 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Linear Discriminant Analysis</a:t>
            </a:r>
          </a:p>
          <a:p>
            <a:pPr marL="1000125" lvl="2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Pros: Dimensionality reduction is </a:t>
            </a:r>
            <a:r>
              <a:rPr lang="en-US" sz="1600" b="1" dirty="0" smtClean="0">
                <a:latin typeface=""/>
                <a:cs typeface=""/>
              </a:rPr>
              <a:t>supervised</a:t>
            </a:r>
            <a:r>
              <a:rPr lang="en-US" sz="1600" dirty="0" smtClean="0">
                <a:latin typeface=""/>
                <a:cs typeface=""/>
              </a:rPr>
              <a:t>,</a:t>
            </a:r>
            <a:r>
              <a:rPr lang="en-US" sz="1600" dirty="0">
                <a:latin typeface=""/>
                <a:cs typeface=""/>
              </a:rPr>
              <a:t> </a:t>
            </a:r>
            <a:r>
              <a:rPr lang="en-US" sz="1600" dirty="0" smtClean="0">
                <a:latin typeface=""/>
                <a:cs typeface=""/>
              </a:rPr>
              <a:t>so differences returned by their nature are relevant to your classification or regression problem. </a:t>
            </a:r>
          </a:p>
          <a:p>
            <a:pPr marL="1000125" lvl="2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Cons: Assumes input features are normally distributed, assumes output classification follows a functional (linear, quadratic. etc.) decision boundary </a:t>
            </a:r>
          </a:p>
          <a:p>
            <a:pPr lvl="1" indent="0" algn="l"/>
            <a:endParaRPr lang="en-US" sz="1800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6285340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Related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Multidimensional Scaling</a:t>
            </a:r>
          </a:p>
          <a:p>
            <a:pPr marL="1000125" lvl="2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Pros: does not assume linear relationships between variables or normal distributions among them.</a:t>
            </a:r>
          </a:p>
          <a:p>
            <a:pPr marL="1000125" lvl="2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Cons:  longer computation time, less available documentation to properly tune,  still no guarantee features extracted will be relevant to your regression/classification question.</a:t>
            </a:r>
          </a:p>
          <a:p>
            <a:pPr marL="1000125" lvl="2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5056193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In-class assignment: </a:t>
            </a:r>
            <a:r>
              <a:rPr lang="en-US" dirty="0" err="1" smtClean="0"/>
              <a:t>pca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Perform PCA on the features we used in last class’s dataset.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Plot the first two principal component of the explanatory data.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Use a scree plot to determine how many principal components you should keep.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Run a random forest classifier on the retained principal components.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Evaluate out-of-sample accuracy against non-transformed data.  </a:t>
            </a:r>
          </a:p>
        </p:txBody>
      </p:sp>
    </p:spTree>
    <p:extLst>
      <p:ext uri="{BB962C8B-B14F-4D97-AF65-F5344CB8AC3E}">
        <p14:creationId xmlns:p14="http://schemas.microsoft.com/office/powerpoint/2010/main" val="954094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5527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III. Support vector machines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CLUSTERING AND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31445585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Support Vector Machines (SVMs) as a set of classifiers that use similar techniques to PCA and other matrix-based dimensionality reduction techniques. </a:t>
            </a: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SVMs apply a function (called a </a:t>
            </a:r>
            <a:r>
              <a:rPr lang="en-US" sz="1800" b="1" dirty="0" smtClean="0">
                <a:latin typeface=""/>
                <a:cs typeface=""/>
              </a:rPr>
              <a:t>kernel function</a:t>
            </a:r>
            <a:r>
              <a:rPr lang="en-US" sz="1800" dirty="0" smtClean="0">
                <a:latin typeface=""/>
                <a:cs typeface=""/>
              </a:rPr>
              <a:t>) on the independent features and find the best interaction of the function results that separate the classes (for classification) or best follow the variance of the response feature (for regression). 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SVMs work best if you have multiple ‘weak inputs’ that have some sort of strong underlying signal between them.</a:t>
            </a: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3545261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4953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Pros: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Accuracy on par with RFs GBMs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Very good for picture and text analysis</a:t>
            </a:r>
            <a:endParaRPr lang="en-US" sz="1600" dirty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Works well with trending data (unlike RFs!)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No ‘jagged edges’ in regression.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2705100"/>
            <a:ext cx="2198458" cy="20557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274" y="2552700"/>
            <a:ext cx="3497263" cy="24927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137" y="2705100"/>
            <a:ext cx="2284990" cy="207205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62537" y="1104900"/>
            <a:ext cx="3733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Cons: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Computationally intensive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Hard to debug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Typically no intuition on which kernel function works best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2852737" y="3467100"/>
            <a:ext cx="304800" cy="609600"/>
          </a:xfrm>
          <a:prstGeom prst="rightArrow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6434137" y="3467100"/>
            <a:ext cx="304800" cy="609600"/>
          </a:xfrm>
          <a:prstGeom prst="rightArrow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6193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Kernel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4337" y="1028700"/>
            <a:ext cx="85344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endParaRPr lang="en-US" sz="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"/>
                <a:cs typeface=""/>
              </a:rPr>
              <a:t>SVMs include the option of many different kernel functions, including: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>
                <a:latin typeface=""/>
                <a:cs typeface=""/>
              </a:rPr>
              <a:t>Linear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>
                <a:latin typeface=""/>
                <a:cs typeface=""/>
              </a:rPr>
              <a:t>Polynomial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>
                <a:latin typeface=""/>
                <a:cs typeface=""/>
              </a:rPr>
              <a:t>RBF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>
                <a:latin typeface=""/>
                <a:cs typeface=""/>
              </a:rPr>
              <a:t>Sigmoid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>
                <a:latin typeface=""/>
                <a:cs typeface=""/>
              </a:rPr>
              <a:t>Any Python function you want!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"/>
                <a:cs typeface=""/>
              </a:rPr>
              <a:t>You’ll have to use grid search to determine which kernel is best, which can take a very long time!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943528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In-class exercise: SVMs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Run a SVM with the kernel as ‘polynomial’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Perform grid search to find the optimal kernel for our use case.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Compare the accuracy of the final model to the PCA result and the raw random forest. </a:t>
            </a:r>
          </a:p>
        </p:txBody>
      </p:sp>
    </p:spTree>
    <p:extLst>
      <p:ext uri="{BB962C8B-B14F-4D97-AF65-F5344CB8AC3E}">
        <p14:creationId xmlns:p14="http://schemas.microsoft.com/office/powerpoint/2010/main" val="38951864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9337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/>
              <a:t>I</a:t>
            </a:r>
            <a:r>
              <a:rPr lang="en-US" sz="6600" dirty="0" smtClean="0"/>
              <a:t>. CLUSTERING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CLUSTERING AND DIMENSIONALITY REDUCTION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648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ADIOS, AMIGOS!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CLUSTERING AND DIMENSIONALITY REDUCTION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737" y="1028700"/>
            <a:ext cx="3810000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37" y="1030741"/>
            <a:ext cx="3517583" cy="251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239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Clustering is an </a:t>
            </a:r>
            <a:r>
              <a:rPr lang="en-US" sz="1800" b="1" dirty="0" smtClean="0">
                <a:latin typeface=""/>
                <a:cs typeface=""/>
              </a:rPr>
              <a:t>unsupervised method </a:t>
            </a:r>
            <a:r>
              <a:rPr lang="en-US" sz="1800" dirty="0" smtClean="0">
                <a:latin typeface=""/>
                <a:cs typeface=""/>
              </a:rPr>
              <a:t>where observations are grouped together due to their feature similarity, but in a way not optimized to predict a certain class or feature.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You can think of clustering as jut another form of dimensionality reduction – we are reducing k features used to make the cluster to just 1 feature – the clusters themselves. </a:t>
            </a: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Clustering is useful for (a) recommendation algorithms (especially if the customer does not show clear intent to buy a specific product); (b) reducing dimensionality ahead of prediction, (c) grouping or binning data (such as customer behavior) in an objective, machine-driven way; and (d) visualizing data. </a:t>
            </a:r>
          </a:p>
        </p:txBody>
      </p:sp>
    </p:spTree>
    <p:extLst>
      <p:ext uri="{BB962C8B-B14F-4D97-AF65-F5344CB8AC3E}">
        <p14:creationId xmlns:p14="http://schemas.microsoft.com/office/powerpoint/2010/main" val="27859077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There are many type of clustering depending on your application.  The most common are </a:t>
            </a:r>
            <a:r>
              <a:rPr lang="en-US" sz="1800" b="1" dirty="0">
                <a:latin typeface=""/>
                <a:cs typeface=""/>
              </a:rPr>
              <a:t>k</a:t>
            </a:r>
            <a:r>
              <a:rPr lang="en-US" sz="1800" b="1" dirty="0" smtClean="0">
                <a:latin typeface=""/>
                <a:cs typeface=""/>
              </a:rPr>
              <a:t>-Means </a:t>
            </a:r>
            <a:r>
              <a:rPr lang="en-US" sz="1800" dirty="0" smtClean="0">
                <a:latin typeface=""/>
                <a:cs typeface=""/>
              </a:rPr>
              <a:t>and </a:t>
            </a:r>
            <a:r>
              <a:rPr lang="en-US" sz="1800" b="1" dirty="0" smtClean="0">
                <a:latin typeface=""/>
                <a:cs typeface=""/>
              </a:rPr>
              <a:t>Hierarchical </a:t>
            </a:r>
            <a:r>
              <a:rPr lang="en-US" sz="1800" dirty="0" smtClean="0">
                <a:latin typeface=""/>
                <a:cs typeface=""/>
              </a:rPr>
              <a:t>clustering.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K-means clustering creates clusters of data around </a:t>
            </a:r>
            <a:r>
              <a:rPr lang="en-US" sz="1800" b="1" dirty="0" smtClean="0">
                <a:latin typeface=""/>
                <a:cs typeface=""/>
              </a:rPr>
              <a:t>centroids </a:t>
            </a:r>
            <a:r>
              <a:rPr lang="en-US" sz="1800" dirty="0" smtClean="0">
                <a:latin typeface=""/>
                <a:cs typeface=""/>
              </a:rPr>
              <a:t>the ‘average’ points of all the points in the data.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Hierarchical clustering groups data together by absolute distance, and then further groups up the hierarchy when distances cross a given threshold. 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9317350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implementation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The most popular implementation of K-means (called Lloyd’s algorithm) uses the following process to ‘lock in’ on the data’s proper centroids:</a:t>
            </a: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Helvetica"/>
              <a:cs typeface="Helvetica"/>
            </a:endParaRP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ea typeface="Heiti TC Light"/>
                <a:cs typeface="Helvetica"/>
              </a:rPr>
              <a:t>Pick a number of clusters you want to create, k.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ea typeface="Heiti TC Light"/>
                <a:cs typeface="Helvetica"/>
              </a:rPr>
              <a:t>Assign a random k observations as the centroids of the data set. 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cs typeface="Helvetica"/>
              </a:rPr>
              <a:t>Calculate the distance of each observation to each k centroids. 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cs typeface="Helvetica"/>
              </a:rPr>
              <a:t>Assign the observation to the cluster of the nearest k centroid. 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cs typeface="Helvetica"/>
              </a:rPr>
              <a:t>Re-calculate each centroid to the ‘average’ value of its cluster. 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cs typeface="Helvetica"/>
              </a:rPr>
              <a:t>Reassign each observation to the cluster corresponding to its nearest centroid.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ea typeface="Heiti TC Light"/>
                <a:cs typeface="Helvetica"/>
              </a:rPr>
              <a:t>Continue steps 5-6 until no observations are re-assigned after new centroids are calculated OR the reassignment no longer decreases mean cluster loss (as defined by average Euclidian distance of all points to their centroids). </a:t>
            </a:r>
            <a:endParaRPr lang="en-US" sz="1800" dirty="0">
              <a:latin typeface="Helvetica"/>
              <a:ea typeface="Heiti TC Ligh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1603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lnSpc>
                <a:spcPts val="2304"/>
              </a:lnSpc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marL="328613" indent="128588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2pPr>
            <a:lvl3pPr marL="657225" indent="257175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3pPr>
            <a:lvl4pPr marL="985838" indent="385763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4pPr>
            <a:lvl5pPr marL="1316038" indent="512763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9pPr>
          </a:lstStyle>
          <a:p>
            <a:pPr>
              <a:defRPr/>
            </a:pPr>
            <a:fld id="{BD5AD749-DAD1-6A4A-A2AA-CB20EAD0AEB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78" name="Picture 2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1028700"/>
            <a:ext cx="6755032" cy="410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461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pros and cons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Pros: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Simple, intuitive algorithm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Fast execution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Effective for two-dimensional or geospatial data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Cons: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Tendency to converge to local minima or dense regions of data (especially if you pick your starting points at random)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Produces nonsensical centroids if data is not closely and tightly dispersed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1732078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Extensions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4582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Due to the limitations of K-means, a number of related methods are more commonly used to derive cluster meaning: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>
                <a:latin typeface=""/>
                <a:cs typeface=""/>
              </a:rPr>
              <a:t>One simple extension of K-means </a:t>
            </a:r>
            <a:r>
              <a:rPr lang="en-US" sz="1800" dirty="0" smtClean="0">
                <a:latin typeface=""/>
                <a:cs typeface=""/>
              </a:rPr>
              <a:t>is </a:t>
            </a:r>
            <a:r>
              <a:rPr lang="en-US" sz="1800" dirty="0">
                <a:latin typeface=""/>
                <a:cs typeface=""/>
              </a:rPr>
              <a:t>to repeatedly run the algorithm with different initialization sets, and average the results.</a:t>
            </a:r>
          </a:p>
          <a:p>
            <a:pPr marL="342900" indent="-342900" algn="l">
              <a:buFont typeface="Arial"/>
              <a:buChar char="•"/>
            </a:pPr>
            <a:endParaRPr lang="en-US" sz="1000" dirty="0" smtClean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K-</a:t>
            </a:r>
            <a:r>
              <a:rPr lang="en-US" sz="1800" dirty="0" err="1" smtClean="0">
                <a:latin typeface=""/>
                <a:cs typeface=""/>
              </a:rPr>
              <a:t>medoids</a:t>
            </a:r>
            <a:r>
              <a:rPr lang="en-US" sz="1800" dirty="0" smtClean="0">
                <a:latin typeface=""/>
                <a:cs typeface=""/>
              </a:rPr>
              <a:t> assigns centroids to actual observations in your dataset.</a:t>
            </a:r>
          </a:p>
          <a:p>
            <a:pPr marL="671513" lvl="1" indent="-342900" algn="l">
              <a:buFont typeface="Arial"/>
              <a:buChar char="•"/>
            </a:pPr>
            <a:endParaRPr lang="en-US" sz="1000" dirty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Expectation-Maximization (EM) clustering derives clusters by calculating confidence that the found centroids are the ‘true’ centroids for the dataset.</a:t>
            </a:r>
          </a:p>
          <a:p>
            <a:pPr marL="671513" lvl="1" indent="-342900" algn="l">
              <a:buFont typeface="Arial"/>
              <a:buChar char="•"/>
            </a:pPr>
            <a:endParaRPr lang="en-US" sz="1000" dirty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Density Based Scanning (DBSCAN) looks at the median difference </a:t>
            </a:r>
            <a:r>
              <a:rPr lang="en-US" sz="1800" i="1" dirty="0" smtClean="0">
                <a:latin typeface=""/>
                <a:cs typeface=""/>
              </a:rPr>
              <a:t>between </a:t>
            </a:r>
            <a:r>
              <a:rPr lang="en-US" sz="1800" dirty="0" smtClean="0">
                <a:latin typeface=""/>
                <a:cs typeface=""/>
              </a:rPr>
              <a:t>points in the cluster, so is robust to non-linear cluster combinations. </a:t>
            </a:r>
          </a:p>
        </p:txBody>
      </p:sp>
    </p:spTree>
    <p:extLst>
      <p:ext uri="{BB962C8B-B14F-4D97-AF65-F5344CB8AC3E}">
        <p14:creationId xmlns:p14="http://schemas.microsoft.com/office/powerpoint/2010/main" val="39114964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38544</TotalTime>
  <Pages>0</Pages>
  <Words>2101</Words>
  <Characters>0</Characters>
  <Application>Microsoft Macintosh PowerPoint</Application>
  <PresentationFormat>Custom</PresentationFormat>
  <Lines>0</Lines>
  <Paragraphs>267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GA_Instructor_Template_Deck</vt:lpstr>
      <vt:lpstr>Agenda</vt:lpstr>
      <vt:lpstr>1_GA_Instructor_Template_Deck</vt:lpstr>
      <vt:lpstr> DAT SCIENCE Class 11:  clustering and dimensionality reduction</vt:lpstr>
      <vt:lpstr>i.  Clustering (k-means and hierarchical) ii.  principal components analysis iV.  support vector machines</vt:lpstr>
      <vt:lpstr>I.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Principal component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Support vector machines</vt:lpstr>
      <vt:lpstr>PowerPoint Presentation</vt:lpstr>
      <vt:lpstr>PowerPoint Presentation</vt:lpstr>
      <vt:lpstr>PowerPoint Presentation</vt:lpstr>
      <vt:lpstr>PowerPoint Presentation</vt:lpstr>
      <vt:lpstr>ADIOS, AMIGOS!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Velislava Petkova</cp:lastModifiedBy>
  <cp:revision>1160</cp:revision>
  <dcterms:modified xsi:type="dcterms:W3CDTF">2015-02-26T01:15:36Z</dcterms:modified>
</cp:coreProperties>
</file>