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embeddings/Microsoft_Equation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2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3.xml" ContentType="application/vnd.openxmlformats-officedocument.presentationml.notesSlide+xml"/>
  <Override PartName="/ppt/embeddings/Microsoft_Equation2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4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5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22.bin" ContentType="application/vnd.openxmlformats-officedocument.oleObject"/>
  <Override PartName="/ppt/notesSlides/notesSlide29.xml" ContentType="application/vnd.openxmlformats-officedocument.presentationml.notesSlide+xml"/>
  <Override PartName="/ppt/embeddings/oleObject23.bin" ContentType="application/vnd.openxmlformats-officedocument.oleObject"/>
  <Override PartName="/ppt/notesSlides/notesSlide30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31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7" r:id="rId3"/>
    <p:sldMasterId id="2147484120" r:id="rId4"/>
  </p:sldMasterIdLst>
  <p:notesMasterIdLst>
    <p:notesMasterId r:id="rId43"/>
  </p:notesMasterIdLst>
  <p:sldIdLst>
    <p:sldId id="258" r:id="rId5"/>
    <p:sldId id="353" r:id="rId6"/>
    <p:sldId id="426" r:id="rId7"/>
    <p:sldId id="429" r:id="rId8"/>
    <p:sldId id="435" r:id="rId9"/>
    <p:sldId id="437" r:id="rId10"/>
    <p:sldId id="582" r:id="rId11"/>
    <p:sldId id="481" r:id="rId12"/>
    <p:sldId id="439" r:id="rId13"/>
    <p:sldId id="525" r:id="rId14"/>
    <p:sldId id="473" r:id="rId15"/>
    <p:sldId id="476" r:id="rId16"/>
    <p:sldId id="477" r:id="rId17"/>
    <p:sldId id="479" r:id="rId18"/>
    <p:sldId id="482" r:id="rId19"/>
    <p:sldId id="483" r:id="rId20"/>
    <p:sldId id="452" r:id="rId21"/>
    <p:sldId id="578" r:id="rId22"/>
    <p:sldId id="579" r:id="rId23"/>
    <p:sldId id="571" r:id="rId24"/>
    <p:sldId id="574" r:id="rId25"/>
    <p:sldId id="456" r:id="rId26"/>
    <p:sldId id="487" r:id="rId27"/>
    <p:sldId id="445" r:id="rId28"/>
    <p:sldId id="508" r:id="rId29"/>
    <p:sldId id="581" r:id="rId30"/>
    <p:sldId id="453" r:id="rId31"/>
    <p:sldId id="485" r:id="rId32"/>
    <p:sldId id="466" r:id="rId33"/>
    <p:sldId id="467" r:id="rId34"/>
    <p:sldId id="469" r:id="rId35"/>
    <p:sldId id="468" r:id="rId36"/>
    <p:sldId id="471" r:id="rId37"/>
    <p:sldId id="488" r:id="rId38"/>
    <p:sldId id="496" r:id="rId39"/>
    <p:sldId id="527" r:id="rId40"/>
    <p:sldId id="583" r:id="rId41"/>
    <p:sldId id="584" r:id="rId42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54"/>
    <a:srgbClr val="2C2C2C"/>
    <a:srgbClr val="23C2BC"/>
    <a:srgbClr val="FBD025"/>
    <a:srgbClr val="7A7A7A"/>
    <a:srgbClr val="F0F0F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360" autoAdjust="0"/>
  </p:normalViewPr>
  <p:slideViewPr>
    <p:cSldViewPr>
      <p:cViewPr>
        <p:scale>
          <a:sx n="100" d="100"/>
          <a:sy n="100" d="100"/>
        </p:scale>
        <p:origin x="-1280" y="-456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3.wmf"/><Relationship Id="rId1" Type="http://schemas.openxmlformats.org/officeDocument/2006/relationships/image" Target="../media/image12.wmf"/><Relationship Id="rId2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2.wmf"/><Relationship Id="rId3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1" Type="http://schemas.openxmlformats.org/officeDocument/2006/relationships/image" Target="../media/image16.wmf"/><Relationship Id="rId2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our classes will involve some hands-on work</a:t>
            </a:r>
            <a:r>
              <a:rPr lang="en-US" baseline="0" dirty="0" smtClean="0"/>
              <a:t> (in the exercises section)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http://pareonline.net/getvn.asp?v=8&amp;n=2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Error term, disturbance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White noise (usually assumed to follow Gaussian distribution)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41514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32261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33430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7111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60539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  <p:sldLayoutId id="2147484123" r:id="rId14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03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18" r:id="rId1"/>
    <p:sldLayoutId id="2147484119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1744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21" r:id="rId1"/>
    <p:sldLayoutId id="2147484122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10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0.w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1.wmf"/><Relationship Id="rId10" Type="http://schemas.openxmlformats.org/officeDocument/2006/relationships/oleObject" Target="../embeddings/oleObject9.bin"/><Relationship Id="rId11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Microsoft_Equation2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2.wmf"/><Relationship Id="rId8" Type="http://schemas.openxmlformats.org/officeDocument/2006/relationships/oleObject" Target="../embeddings/oleObject11.bin"/><Relationship Id="rId9" Type="http://schemas.openxmlformats.org/officeDocument/2006/relationships/image" Target="../media/image1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2.w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0.wmf"/><Relationship Id="rId10" Type="http://schemas.openxmlformats.org/officeDocument/2006/relationships/oleObject" Target="../embeddings/oleObject15.bin"/><Relationship Id="rId11" Type="http://schemas.openxmlformats.org/officeDocument/2006/relationships/image" Target="../media/image1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8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23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2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5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6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7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8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image" Target="../media/image30.gif"/><Relationship Id="rId5" Type="http://schemas.openxmlformats.org/officeDocument/2006/relationships/image" Target="../media/image31.gif"/><Relationship Id="rId6" Type="http://schemas.openxmlformats.org/officeDocument/2006/relationships/image" Target="../media/image32.gi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29.wmf"/><Relationship Id="rId9" Type="http://schemas.openxmlformats.org/officeDocument/2006/relationships/oleObject" Target="../embeddings/oleObject25.bin"/><Relationship Id="rId10" Type="http://schemas.openxmlformats.org/officeDocument/2006/relationships/oleObject" Target="../embeddings/oleObject26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image" Target="../media/image30.gif"/><Relationship Id="rId5" Type="http://schemas.openxmlformats.org/officeDocument/2006/relationships/image" Target="../media/image31.gif"/><Relationship Id="rId6" Type="http://schemas.openxmlformats.org/officeDocument/2006/relationships/image" Target="../media/image32.gi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29.wmf"/><Relationship Id="rId9" Type="http://schemas.openxmlformats.org/officeDocument/2006/relationships/oleObject" Target="../embeddings/oleObject28.bin"/><Relationship Id="rId10" Type="http://schemas.openxmlformats.org/officeDocument/2006/relationships/oleObject" Target="../embeddings/oleObject29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Relationship Id="rId6" Type="http://schemas.openxmlformats.org/officeDocument/2006/relationships/oleObject" Target="../embeddings/Microsoft_Equation1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DATA </a:t>
            </a:r>
            <a:r>
              <a:rPr lang="en-US" sz="9000" dirty="0" smtClean="0"/>
              <a:t>SCIENCE</a:t>
            </a:r>
            <a:br>
              <a:rPr lang="en-US" sz="9000" dirty="0" smtClean="0"/>
            </a:br>
            <a:r>
              <a:rPr lang="en-US" sz="6000" dirty="0" smtClean="0"/>
              <a:t>Class </a:t>
            </a:r>
            <a:r>
              <a:rPr lang="en-US" sz="6000" dirty="0" smtClean="0"/>
              <a:t>6: Linear regression</a:t>
            </a:r>
            <a:endParaRPr lang="en-US" sz="6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 bwMode="auto">
          <a:xfrm>
            <a:off x="7783969" y="1613236"/>
            <a:ext cx="0" cy="2038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6371222" y="2364475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>
            <a:off x="7101381" y="1746844"/>
            <a:ext cx="0" cy="3867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6834130" y="2095500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>
            <a:off x="7555369" y="1485900"/>
            <a:ext cx="0" cy="45432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6717169" y="2364475"/>
            <a:ext cx="0" cy="2855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7399141" y="1991358"/>
            <a:ext cx="0" cy="2341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endCxn id="23" idx="0"/>
          </p:cNvCxnSpPr>
          <p:nvPr/>
        </p:nvCxnSpPr>
        <p:spPr bwMode="auto">
          <a:xfrm>
            <a:off x="8088769" y="1642849"/>
            <a:ext cx="0" cy="3485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endCxn id="24" idx="0"/>
          </p:cNvCxnSpPr>
          <p:nvPr/>
        </p:nvCxnSpPr>
        <p:spPr bwMode="auto">
          <a:xfrm>
            <a:off x="8316346" y="1550403"/>
            <a:ext cx="1023" cy="1361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129337" y="1104900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5758026" y="2933700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Oval 6"/>
          <p:cNvSpPr/>
          <p:nvPr/>
        </p:nvSpPr>
        <p:spPr bwMode="auto">
          <a:xfrm>
            <a:off x="6333122" y="2326375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662737" y="26289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364869" y="21717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790322" y="20193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060069" y="168655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7745869" y="1566649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8050669" y="199135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8279269" y="168655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517269" y="1409700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72337" y="3086100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5618022" y="17261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 flipH="1">
            <a:off x="6132933" y="1485900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3462337" y="2879383"/>
            <a:ext cx="0" cy="2067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" name="Rectangle 60"/>
          <p:cNvSpPr/>
          <p:nvPr/>
        </p:nvSpPr>
        <p:spPr>
          <a:xfrm>
            <a:off x="2868722" y="2564368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Model Prediction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325922" y="3848100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Observed Result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210012"/>
              </p:ext>
            </p:extLst>
          </p:nvPr>
        </p:nvGraphicFramePr>
        <p:xfrm>
          <a:off x="1100137" y="3021568"/>
          <a:ext cx="33639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4" name="Equation" r:id="rId4" imgW="1549080" imgH="330120" progId="Equation.3">
                  <p:embed/>
                </p:oleObj>
              </mc:Choice>
              <mc:Fallback>
                <p:oleObj name="Equation" r:id="rId4" imgW="15490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7" y="3021568"/>
                        <a:ext cx="336391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2"/>
          <p:cNvSpPr/>
          <p:nvPr/>
        </p:nvSpPr>
        <p:spPr>
          <a:xfrm>
            <a:off x="414337" y="1104900"/>
            <a:ext cx="502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We estimate the coefficients of a linear model by finding the values of </a:t>
            </a:r>
            <a:r>
              <a:rPr lang="en-US" sz="1800" i="1" dirty="0" smtClean="0">
                <a:latin typeface="Symbol" charset="2"/>
                <a:cs typeface="Symbol" charset="2"/>
              </a:rPr>
              <a:t>b </a:t>
            </a:r>
            <a:r>
              <a:rPr lang="en-US" sz="1800" dirty="0" smtClean="0">
                <a:latin typeface="Helvetica"/>
                <a:cs typeface="Helvetica"/>
              </a:rPr>
              <a:t>and </a:t>
            </a:r>
            <a:r>
              <a:rPr lang="en-US" sz="1800" b="1" i="1" dirty="0" smtClean="0">
                <a:latin typeface="Symbol" charset="2"/>
                <a:cs typeface="Symbol" charset="2"/>
              </a:rPr>
              <a:t>a </a:t>
            </a:r>
            <a:r>
              <a:rPr lang="en-US" sz="1800" b="1" i="1" dirty="0" smtClean="0">
                <a:latin typeface="Helvetica"/>
                <a:cs typeface="Helvetica"/>
              </a:rPr>
              <a:t> </a:t>
            </a:r>
            <a:r>
              <a:rPr lang="en-US" sz="1800" dirty="0" smtClean="0">
                <a:latin typeface="Helvetica"/>
                <a:cs typeface="Helvetica"/>
              </a:rPr>
              <a:t>that minimize the </a:t>
            </a:r>
            <a:r>
              <a:rPr lang="en-US" sz="1800" b="1" dirty="0" smtClean="0">
                <a:latin typeface="Helvetica"/>
                <a:cs typeface="Helvetica"/>
              </a:rPr>
              <a:t>sum of the square of the model error </a:t>
            </a:r>
            <a:r>
              <a:rPr lang="en-US" sz="1800" dirty="0" smtClean="0">
                <a:latin typeface="Helvetica"/>
                <a:cs typeface="Helvetica"/>
              </a:rPr>
              <a:t>(residuals) in the sample data. </a:t>
            </a: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3995737" y="3695700"/>
            <a:ext cx="0" cy="2286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33640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442180"/>
              </p:ext>
            </p:extLst>
          </p:nvPr>
        </p:nvGraphicFramePr>
        <p:xfrm>
          <a:off x="795337" y="1866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6" name="Equation" r:id="rId4" imgW="1155600" imgH="241200" progId="Equation.3">
                  <p:embed/>
                </p:oleObj>
              </mc:Choice>
              <mc:Fallback>
                <p:oleObj name="Equation" r:id="rId4" imgW="1155600" imgH="241200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7" y="1866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14337" y="1104900"/>
            <a:ext cx="502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We minimize the </a:t>
            </a:r>
            <a:r>
              <a:rPr lang="en-US" sz="1800" b="1" dirty="0" smtClean="0">
                <a:latin typeface="Helvetica"/>
                <a:cs typeface="Helvetica"/>
              </a:rPr>
              <a:t>sum of the square of the model error </a:t>
            </a:r>
            <a:r>
              <a:rPr lang="en-US" sz="1800" dirty="0" smtClean="0">
                <a:latin typeface="Helvetica"/>
                <a:cs typeface="Helvetica"/>
              </a:rPr>
              <a:t> via the following equation: </a:t>
            </a: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778532"/>
              </p:ext>
            </p:extLst>
          </p:nvPr>
        </p:nvGraphicFramePr>
        <p:xfrm>
          <a:off x="5519737" y="3238500"/>
          <a:ext cx="1824665" cy="1839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7" name="Equation" r:id="rId6" imgW="1041120" imgH="1143000" progId="Equation.3">
                  <p:embed/>
                </p:oleObj>
              </mc:Choice>
              <mc:Fallback>
                <p:oleObj name="Equation" r:id="rId6" imgW="104112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7" y="3238500"/>
                        <a:ext cx="1824665" cy="1839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218678"/>
              </p:ext>
            </p:extLst>
          </p:nvPr>
        </p:nvGraphicFramePr>
        <p:xfrm>
          <a:off x="7663335" y="3314700"/>
          <a:ext cx="1361602" cy="1793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8" name="Equation" r:id="rId8" imgW="761760" imgH="1143000" progId="Equation.3">
                  <p:embed/>
                </p:oleObj>
              </mc:Choice>
              <mc:Fallback>
                <p:oleObj name="Equation" r:id="rId8" imgW="7617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3335" y="3314700"/>
                        <a:ext cx="1361602" cy="1793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/>
          <p:cNvSpPr/>
          <p:nvPr/>
        </p:nvSpPr>
        <p:spPr>
          <a:xfrm>
            <a:off x="414337" y="2857500"/>
            <a:ext cx="50292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Now, let’s all pull out our (sometimes painful memories of vector calculus.  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Say you have the following two vectors to the right: an </a:t>
            </a:r>
            <a:r>
              <a:rPr lang="en-US" sz="1800" b="1" dirty="0" smtClean="0">
                <a:latin typeface="Helvetica"/>
                <a:cs typeface="Helvetica"/>
              </a:rPr>
              <a:t>x vector </a:t>
            </a:r>
            <a:r>
              <a:rPr lang="en-US" sz="1800" dirty="0" smtClean="0">
                <a:latin typeface="Helvetica"/>
                <a:cs typeface="Helvetica"/>
              </a:rPr>
              <a:t>for your intercept and covariate, and a </a:t>
            </a:r>
            <a:r>
              <a:rPr lang="en-US" sz="1800" b="1" dirty="0" smtClean="0">
                <a:latin typeface="Helvetica"/>
                <a:cs typeface="Helvetica"/>
              </a:rPr>
              <a:t>y vector </a:t>
            </a:r>
            <a:r>
              <a:rPr lang="en-US" sz="1800" dirty="0" smtClean="0">
                <a:latin typeface="Helvetica"/>
                <a:cs typeface="Helvetica"/>
              </a:rPr>
              <a:t>for your response.</a:t>
            </a:r>
          </a:p>
        </p:txBody>
      </p:sp>
    </p:spTree>
    <p:extLst>
      <p:ext uri="{BB962C8B-B14F-4D97-AF65-F5344CB8AC3E}">
        <p14:creationId xmlns:p14="http://schemas.microsoft.com/office/powerpoint/2010/main" val="41811703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707878"/>
              </p:ext>
            </p:extLst>
          </p:nvPr>
        </p:nvGraphicFramePr>
        <p:xfrm>
          <a:off x="719137" y="12573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3" name="Equation" r:id="rId4" imgW="1155600" imgH="241200" progId="Equation.3">
                  <p:embed/>
                </p:oleObj>
              </mc:Choice>
              <mc:Fallback>
                <p:oleObj name="Equation" r:id="rId4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7" y="12573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ular Callout 6"/>
          <p:cNvSpPr/>
          <p:nvPr/>
        </p:nvSpPr>
        <p:spPr bwMode="auto">
          <a:xfrm>
            <a:off x="1557337" y="2476500"/>
            <a:ext cx="1580105" cy="774233"/>
          </a:xfrm>
          <a:prstGeom prst="wedgeRoundRectCallout">
            <a:avLst>
              <a:gd name="adj1" fmla="val -24048"/>
              <a:gd name="adj2" fmla="val 43702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Transposing simply means flipping the columns and rows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662111" y="1371600"/>
            <a:ext cx="1600200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336561"/>
              </p:ext>
            </p:extLst>
          </p:nvPr>
        </p:nvGraphicFramePr>
        <p:xfrm>
          <a:off x="6738937" y="1104900"/>
          <a:ext cx="1215065" cy="122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4" name="Equation" r:id="rId6" imgW="1041120" imgH="1143000" progId="Equation.3">
                  <p:embed/>
                </p:oleObj>
              </mc:Choice>
              <mc:Fallback>
                <p:oleObj name="Equation" r:id="rId6" imgW="104112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937" y="1104900"/>
                        <a:ext cx="1215065" cy="122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913613"/>
              </p:ext>
            </p:extLst>
          </p:nvPr>
        </p:nvGraphicFramePr>
        <p:xfrm>
          <a:off x="8210789" y="1104900"/>
          <a:ext cx="956549" cy="125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5" name="Equation" r:id="rId8" imgW="761760" imgH="1143000" progId="Equation.3">
                  <p:embed/>
                </p:oleObj>
              </mc:Choice>
              <mc:Fallback>
                <p:oleObj name="Equation" r:id="rId8" imgW="7617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0789" y="1104900"/>
                        <a:ext cx="956549" cy="1259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760636"/>
              </p:ext>
            </p:extLst>
          </p:nvPr>
        </p:nvGraphicFramePr>
        <p:xfrm>
          <a:off x="795337" y="3086100"/>
          <a:ext cx="7564437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6" name="Equation" r:id="rId10" imgW="4851360" imgH="1143000" progId="Equation.3">
                  <p:embed/>
                </p:oleObj>
              </mc:Choice>
              <mc:Fallback>
                <p:oleObj name="Equation" r:id="rId10" imgW="48513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7" y="3086100"/>
                        <a:ext cx="7564437" cy="167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Curved Connector 18"/>
          <p:cNvCxnSpPr/>
          <p:nvPr/>
        </p:nvCxnSpPr>
        <p:spPr bwMode="auto">
          <a:xfrm rot="5400000" flipH="1" flipV="1">
            <a:off x="3924601" y="2414286"/>
            <a:ext cx="476250" cy="1819878"/>
          </a:xfrm>
          <a:prstGeom prst="curvedConnector3">
            <a:avLst>
              <a:gd name="adj1" fmla="val 148000"/>
            </a:avLst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Curved Connector 19"/>
          <p:cNvCxnSpPr/>
          <p:nvPr/>
        </p:nvCxnSpPr>
        <p:spPr bwMode="auto">
          <a:xfrm rot="16200000" flipV="1">
            <a:off x="5615432" y="2543334"/>
            <a:ext cx="523589" cy="1609122"/>
          </a:xfrm>
          <a:prstGeom prst="curvedConnector3">
            <a:avLst>
              <a:gd name="adj1" fmla="val 143660"/>
            </a:avLst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Rounded Rectangle 20"/>
          <p:cNvSpPr/>
          <p:nvPr/>
        </p:nvSpPr>
        <p:spPr bwMode="auto">
          <a:xfrm>
            <a:off x="1702117" y="3562350"/>
            <a:ext cx="3101340" cy="346364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4900612" y="3086100"/>
            <a:ext cx="344105" cy="1600200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6486274" y="3609689"/>
            <a:ext cx="391026" cy="286036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 bwMode="auto">
          <a:xfrm>
            <a:off x="6606632" y="2552700"/>
            <a:ext cx="1961105" cy="774233"/>
          </a:xfrm>
          <a:prstGeom prst="wedgeRoundRectCallout">
            <a:avLst>
              <a:gd name="adj1" fmla="val -24048"/>
              <a:gd name="adj2" fmla="val 43702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chemeClr val="bg1"/>
                </a:solidFill>
              </a:rPr>
              <a:t>The transposition multiplied and summed up in the final result.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709737" y="3924300"/>
            <a:ext cx="3101340" cy="346364"/>
          </a:xfrm>
          <a:prstGeom prst="roundRect">
            <a:avLst/>
          </a:prstGeom>
          <a:solidFill>
            <a:srgbClr val="3366FF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 flipV="1">
            <a:off x="5367337" y="3086100"/>
            <a:ext cx="533400" cy="1676400"/>
          </a:xfrm>
          <a:prstGeom prst="roundRect">
            <a:avLst>
              <a:gd name="adj" fmla="val 23810"/>
            </a:avLst>
          </a:prstGeom>
          <a:solidFill>
            <a:srgbClr val="3366FF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cxnSp>
        <p:nvCxnSpPr>
          <p:cNvPr id="45" name="Curved Connector 44"/>
          <p:cNvCxnSpPr>
            <a:endCxn id="26" idx="0"/>
          </p:cNvCxnSpPr>
          <p:nvPr/>
        </p:nvCxnSpPr>
        <p:spPr bwMode="auto">
          <a:xfrm rot="10800000" flipV="1">
            <a:off x="5634037" y="4305300"/>
            <a:ext cx="2171700" cy="457200"/>
          </a:xfrm>
          <a:prstGeom prst="curvedConnector4">
            <a:avLst>
              <a:gd name="adj1" fmla="val 586"/>
              <a:gd name="adj2" fmla="val 155556"/>
            </a:avLst>
          </a:prstGeom>
          <a:ln>
            <a:headEnd type="triangle" w="med" len="med"/>
            <a:tailEnd type="non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endCxn id="26" idx="0"/>
          </p:cNvCxnSpPr>
          <p:nvPr/>
        </p:nvCxnSpPr>
        <p:spPr bwMode="auto">
          <a:xfrm>
            <a:off x="3309937" y="4248150"/>
            <a:ext cx="2324100" cy="514350"/>
          </a:xfrm>
          <a:prstGeom prst="curvedConnector4">
            <a:avLst>
              <a:gd name="adj1" fmla="val 546"/>
              <a:gd name="adj2" fmla="val 144444"/>
            </a:avLst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8498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721613"/>
              </p:ext>
            </p:extLst>
          </p:nvPr>
        </p:nvGraphicFramePr>
        <p:xfrm>
          <a:off x="1878013" y="3011488"/>
          <a:ext cx="55181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5" name="Equation" r:id="rId4" imgW="4013200" imgH="546100" progId="Equation.3">
                  <p:embed/>
                </p:oleObj>
              </mc:Choice>
              <mc:Fallback>
                <p:oleObj name="Equation" r:id="rId4" imgW="40132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3011488"/>
                        <a:ext cx="551815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013804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6" name="Equation" r:id="rId6" imgW="1155600" imgH="241200" progId="Equation.3">
                  <p:embed/>
                </p:oleObj>
              </mc:Choice>
              <mc:Fallback>
                <p:oleObj name="Equation" r:id="rId6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ular Callout 6"/>
          <p:cNvSpPr/>
          <p:nvPr/>
        </p:nvSpPr>
        <p:spPr bwMode="auto">
          <a:xfrm>
            <a:off x="719137" y="4076700"/>
            <a:ext cx="3962400" cy="1062035"/>
          </a:xfrm>
          <a:prstGeom prst="wedgeRoundRectCallout">
            <a:avLst>
              <a:gd name="adj1" fmla="val 23671"/>
              <a:gd name="adj2" fmla="val -83583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Taking the inverse of a 2x2 matrix simply means swapping across diagonals, and dividing each value by </a:t>
            </a:r>
            <a:r>
              <a:rPr lang="en-US" sz="1200" dirty="0" smtClean="0">
                <a:solidFill>
                  <a:schemeClr val="bg1"/>
                </a:solidFill>
              </a:rPr>
              <a:t>the subtracted cross products of the original matrix (i.e. the determinant).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71674" y="2171700"/>
            <a:ext cx="1447800" cy="685800"/>
          </a:xfrm>
          <a:prstGeom prst="wedgeRoundRectCallout">
            <a:avLst>
              <a:gd name="adj1" fmla="val 19636"/>
              <a:gd name="adj2" fmla="val 76274"/>
              <a:gd name="adj3" fmla="val 16667"/>
            </a:avLst>
          </a:prstGeom>
          <a:solidFill>
            <a:srgbClr val="FBD02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Only square matrices can be inverted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319712" y="3056657"/>
            <a:ext cx="692727" cy="380714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cxnSp>
        <p:nvCxnSpPr>
          <p:cNvPr id="11" name="Curved Connector 10"/>
          <p:cNvCxnSpPr>
            <a:stCxn id="10" idx="3"/>
          </p:cNvCxnSpPr>
          <p:nvPr/>
        </p:nvCxnSpPr>
        <p:spPr bwMode="auto">
          <a:xfrm>
            <a:off x="6012439" y="3247014"/>
            <a:ext cx="755073" cy="1058285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930640"/>
              </p:ext>
            </p:extLst>
          </p:nvPr>
        </p:nvGraphicFramePr>
        <p:xfrm>
          <a:off x="5443537" y="4391025"/>
          <a:ext cx="27289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7" name="Equation" r:id="rId8" imgW="1981080" imgH="393480" progId="Equation.3">
                  <p:embed/>
                </p:oleObj>
              </mc:Choice>
              <mc:Fallback>
                <p:oleObj name="Equation" r:id="rId8" imgW="1981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7" y="4391025"/>
                        <a:ext cx="272891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ounded Rectangle 17"/>
          <p:cNvSpPr/>
          <p:nvPr/>
        </p:nvSpPr>
        <p:spPr bwMode="auto">
          <a:xfrm>
            <a:off x="5379026" y="4295774"/>
            <a:ext cx="2883911" cy="695326"/>
          </a:xfrm>
          <a:prstGeom prst="roundRect">
            <a:avLst/>
          </a:prstGeom>
          <a:solidFill>
            <a:srgbClr val="FF0054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567111" y="1219200"/>
            <a:ext cx="1952625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2333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884545"/>
              </p:ext>
            </p:extLst>
          </p:nvPr>
        </p:nvGraphicFramePr>
        <p:xfrm>
          <a:off x="947737" y="2787650"/>
          <a:ext cx="6116638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1" name="Equation" r:id="rId4" imgW="3949560" imgH="1143000" progId="Equation.3">
                  <p:embed/>
                </p:oleObj>
              </mc:Choice>
              <mc:Fallback>
                <p:oleObj name="Equation" r:id="rId4" imgW="39495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7" y="2787650"/>
                        <a:ext cx="6116638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681766"/>
              </p:ext>
            </p:extLst>
          </p:nvPr>
        </p:nvGraphicFramePr>
        <p:xfrm>
          <a:off x="947737" y="156845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2" name="Equation" r:id="rId6" imgW="1155600" imgH="241200" progId="Equation.3">
                  <p:embed/>
                </p:oleObj>
              </mc:Choice>
              <mc:Fallback>
                <p:oleObj name="Equation" r:id="rId6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7" y="156845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3921124" y="1682750"/>
            <a:ext cx="1066799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649235"/>
              </p:ext>
            </p:extLst>
          </p:nvPr>
        </p:nvGraphicFramePr>
        <p:xfrm>
          <a:off x="6738937" y="1104900"/>
          <a:ext cx="1215065" cy="122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3" name="Equation" r:id="rId8" imgW="1041120" imgH="1143000" progId="Equation.3">
                  <p:embed/>
                </p:oleObj>
              </mc:Choice>
              <mc:Fallback>
                <p:oleObj name="Equation" r:id="rId8" imgW="104112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937" y="1104900"/>
                        <a:ext cx="1215065" cy="122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169079"/>
              </p:ext>
            </p:extLst>
          </p:nvPr>
        </p:nvGraphicFramePr>
        <p:xfrm>
          <a:off x="8210789" y="1104900"/>
          <a:ext cx="956549" cy="125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4" name="Equation" r:id="rId10" imgW="761760" imgH="1143000" progId="Equation.3">
                  <p:embed/>
                </p:oleObj>
              </mc:Choice>
              <mc:Fallback>
                <p:oleObj name="Equation" r:id="rId10" imgW="7617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0789" y="1104900"/>
                        <a:ext cx="956549" cy="1259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30419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ESTIMATING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961091"/>
              </p:ext>
            </p:extLst>
          </p:nvPr>
        </p:nvGraphicFramePr>
        <p:xfrm>
          <a:off x="2624138" y="1104900"/>
          <a:ext cx="4040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34" name="Equation" r:id="rId4" imgW="1155600" imgH="241200" progId="Equation.3">
                  <p:embed/>
                </p:oleObj>
              </mc:Choice>
              <mc:Fallback>
                <p:oleObj name="Equation" r:id="rId4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1104900"/>
                        <a:ext cx="4040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448912"/>
              </p:ext>
            </p:extLst>
          </p:nvPr>
        </p:nvGraphicFramePr>
        <p:xfrm>
          <a:off x="1761888" y="3003074"/>
          <a:ext cx="5837713" cy="743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35" name="Equation" r:id="rId6" imgW="3429000" imgH="507960" progId="Equation.3">
                  <p:embed/>
                </p:oleObj>
              </mc:Choice>
              <mc:Fallback>
                <p:oleObj name="Equation" r:id="rId6" imgW="34290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888" y="3003074"/>
                        <a:ext cx="5837713" cy="743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3538537" y="1219200"/>
            <a:ext cx="3047999" cy="685800"/>
          </a:xfrm>
          <a:prstGeom prst="roundRect">
            <a:avLst/>
          </a:prstGeom>
          <a:solidFill>
            <a:srgbClr val="23C2BC">
              <a:alpha val="23137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76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5527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III</a:t>
            </a:r>
            <a:r>
              <a:rPr lang="en-US" sz="6600" dirty="0" smtClean="0"/>
              <a:t>. </a:t>
            </a:r>
            <a:r>
              <a:rPr lang="en-US" sz="6600" dirty="0" smtClean="0"/>
              <a:t>Determining overall model relevance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5585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INTERPRETING THE OUPUT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4337" y="1104900"/>
            <a:ext cx="5715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A data scientist interprets the quality of the model and its coefficients based on the following measures:</a:t>
            </a:r>
          </a:p>
          <a:p>
            <a:pPr marL="671513" lvl="1" indent="-342900" algn="l">
              <a:buFont typeface="Arial"/>
              <a:buChar char="•"/>
            </a:pPr>
            <a:endParaRPr lang="en-US" sz="1800" b="1" dirty="0" smtClean="0">
              <a:latin typeface="Helvetica"/>
              <a:cs typeface="Helvetica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b="1" dirty="0" smtClean="0">
                <a:latin typeface="Helvetica"/>
                <a:cs typeface="Helvetica"/>
              </a:rPr>
              <a:t>Overall Model Relevance: </a:t>
            </a:r>
            <a:r>
              <a:rPr lang="en-US" sz="1800" dirty="0" smtClean="0">
                <a:latin typeface="Helvetica"/>
                <a:cs typeface="Helvetica"/>
              </a:rPr>
              <a:t>Root mean squared error and R</a:t>
            </a:r>
            <a:r>
              <a:rPr lang="en-US" sz="1800" baseline="30000" dirty="0" smtClean="0">
                <a:latin typeface="Helvetica"/>
                <a:cs typeface="Helvetica"/>
              </a:rPr>
              <a:t>2</a:t>
            </a:r>
          </a:p>
          <a:p>
            <a:pPr marL="671513" lvl="1" indent="-342900" algn="l">
              <a:buFont typeface="Arial"/>
              <a:buChar char="•"/>
            </a:pPr>
            <a:endParaRPr lang="en-US" sz="1800" b="1" dirty="0" smtClean="0">
              <a:latin typeface="Helvetica"/>
              <a:cs typeface="Helvetica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b="1" dirty="0" smtClean="0">
                <a:latin typeface="Helvetica"/>
                <a:cs typeface="Helvetica"/>
              </a:rPr>
              <a:t>Coefficient estimates: </a:t>
            </a:r>
            <a:r>
              <a:rPr lang="en-US" sz="1800" dirty="0" smtClean="0">
                <a:latin typeface="Helvetica"/>
                <a:cs typeface="Helvetica"/>
              </a:rPr>
              <a:t>Confidence intervals and p-values.</a:t>
            </a:r>
            <a:endParaRPr lang="en-US" sz="1800" baseline="30000" dirty="0" smtClean="0">
              <a:latin typeface="Helvetica"/>
              <a:cs typeface="Helvetica"/>
            </a:endParaRPr>
          </a:p>
          <a:p>
            <a:pPr marL="671513" lvl="1" indent="-342900" algn="l">
              <a:buFont typeface="Arial"/>
              <a:buChar char="•"/>
            </a:pPr>
            <a:endParaRPr lang="en-US" sz="1800" baseline="30000" dirty="0" smtClean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Helvetica"/>
              <a:ea typeface="Heiti TC Light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Helvetica"/>
              <a:ea typeface="Heiti TC Ligh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752182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Overall model relevance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0537" y="1028700"/>
            <a:ext cx="838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Overall model relevance is primarily assessed through root mean squared error (RMSE) and r-squared.</a:t>
            </a: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b="1" dirty="0" smtClean="0">
                <a:latin typeface="Helvetica"/>
                <a:cs typeface="Helvetica"/>
              </a:rPr>
              <a:t> Root mean squared error </a:t>
            </a:r>
            <a:r>
              <a:rPr lang="en-US" sz="1800" dirty="0" smtClean="0">
                <a:latin typeface="Helvetica"/>
                <a:cs typeface="Helvetica"/>
              </a:rPr>
              <a:t>in effect shows the average ‘deviance’ of your predicted values from actuals.  It is calculated via:</a:t>
            </a:r>
            <a:endParaRPr lang="en-US" sz="1800" b="1" dirty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endParaRPr lang="en-US" sz="1800" b="1" dirty="0" smtClean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endParaRPr lang="en-US" sz="1800" b="1" dirty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endParaRPr lang="en-US" sz="1800" b="1" dirty="0" smtClean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endParaRPr lang="en-US" sz="1800" b="1" dirty="0" smtClean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endParaRPr lang="en-US" sz="1800" b="1" dirty="0" smtClean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RMSE can be used to </a:t>
            </a:r>
            <a:r>
              <a:rPr lang="en-US" sz="1800" b="1" dirty="0" smtClean="0">
                <a:latin typeface="Helvetica"/>
                <a:cs typeface="Helvetica"/>
              </a:rPr>
              <a:t>compare relevance </a:t>
            </a:r>
            <a:r>
              <a:rPr lang="en-US" sz="1800" dirty="0" smtClean="0">
                <a:latin typeface="Helvetica"/>
                <a:cs typeface="Helvetica"/>
              </a:rPr>
              <a:t>of different regression models, as lower MSEs mean lower actual model error in the data. </a:t>
            </a:r>
            <a:endParaRPr lang="en-US" sz="1800" baseline="30000" dirty="0" smtClean="0">
              <a:latin typeface="Helvetica"/>
              <a:cs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7" y="2717800"/>
            <a:ext cx="40640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782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Overall model relevance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0537" y="1028700"/>
            <a:ext cx="83820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R-squared is a measure of </a:t>
            </a:r>
            <a:r>
              <a:rPr lang="en-US" sz="1800" b="1" dirty="0" smtClean="0">
                <a:latin typeface="Helvetica"/>
                <a:cs typeface="Helvetica"/>
              </a:rPr>
              <a:t>goodness of fit. </a:t>
            </a:r>
            <a:r>
              <a:rPr lang="en-US" sz="1800" b="1" dirty="0">
                <a:latin typeface="Helvetica"/>
                <a:cs typeface="Helvetica"/>
              </a:rPr>
              <a:t> </a:t>
            </a:r>
            <a:r>
              <a:rPr lang="en-US" sz="1800" dirty="0" smtClean="0">
                <a:latin typeface="Helvetica"/>
                <a:cs typeface="Helvetica"/>
              </a:rPr>
              <a:t>It calculates the </a:t>
            </a:r>
            <a:r>
              <a:rPr lang="en-US" sz="1800" dirty="0" smtClean="0">
                <a:latin typeface="PFDinTextCompPro-Italic"/>
                <a:cs typeface="PFDinTextCompPro-Italic"/>
              </a:rPr>
              <a:t>proportion </a:t>
            </a:r>
            <a:r>
              <a:rPr lang="en-US" sz="1800" dirty="0">
                <a:latin typeface="PFDinTextCompPro-Italic"/>
                <a:cs typeface="PFDinTextCompPro-Italic"/>
              </a:rPr>
              <a:t>of </a:t>
            </a:r>
            <a:r>
              <a:rPr lang="en-US" sz="1800" dirty="0" smtClean="0">
                <a:latin typeface="PFDinTextCompPro-Italic"/>
                <a:cs typeface="PFDinTextCompPro-Italic"/>
              </a:rPr>
              <a:t>variance of the data explained by the model. </a:t>
            </a:r>
          </a:p>
          <a:p>
            <a:pPr marL="342900" indent="-342900" algn="l">
              <a:buFont typeface="Arial"/>
              <a:buChar char="•"/>
            </a:pPr>
            <a:endParaRPr lang="en-US" sz="800" dirty="0" smtClean="0">
              <a:latin typeface="PFDinTextCompPro-Italic"/>
              <a:cs typeface="PFDinTextCompPro-Italic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R-squared ranges </a:t>
            </a:r>
            <a:r>
              <a:rPr lang="en-US" sz="1800" dirty="0">
                <a:latin typeface="PFDinTextCompPro-Italic"/>
                <a:cs typeface="PFDinTextCompPro-Italic"/>
              </a:rPr>
              <a:t>from 0 (</a:t>
            </a:r>
            <a:r>
              <a:rPr lang="en-US" sz="1800" dirty="0" smtClean="0">
                <a:latin typeface="PFDinTextCompPro-Italic"/>
                <a:cs typeface="PFDinTextCompPro-Italic"/>
              </a:rPr>
              <a:t>no variance explained) to 1 (all variance explained).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PFDinTextCompPro-Italic"/>
              <a:cs typeface="PFDinTextCompPro-Italic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It’s calculated by dividing the sum of the squares of the residuals in the regression model with the total sum of the squared difference between the data and its mean. 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3695700"/>
            <a:ext cx="1727200" cy="55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737" y="3390900"/>
            <a:ext cx="2222500" cy="546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67137" y="3771900"/>
            <a:ext cx="883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/>
                <a:cs typeface="Helvetica"/>
              </a:rPr>
              <a:t>w</a:t>
            </a:r>
            <a:r>
              <a:rPr lang="en-US" sz="2000" dirty="0" smtClean="0">
                <a:latin typeface="Helvetica"/>
                <a:cs typeface="Helvetica"/>
              </a:rPr>
              <a:t>here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00737" y="3924300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and</a:t>
            </a:r>
            <a:endParaRPr lang="en-US" sz="2000" dirty="0">
              <a:latin typeface="Helvetica"/>
              <a:cs typeface="Helvetic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737" y="4457700"/>
            <a:ext cx="22225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540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 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	BASIC FORM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 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	</a:t>
            </a:r>
            <a:r>
              <a:rPr lang="en-US" sz="3200" dirty="0"/>
              <a:t>ESTIMATING </a:t>
            </a:r>
            <a:r>
              <a:rPr lang="en-US" sz="3200" dirty="0" smtClean="0"/>
              <a:t>COEFFICIENTS</a:t>
            </a:r>
            <a:br>
              <a:rPr lang="en-US" sz="3200" dirty="0" smtClean="0"/>
            </a:br>
            <a:r>
              <a:rPr lang="en-US" sz="3200" dirty="0" smtClean="0"/>
              <a:t>iii. 	Determining </a:t>
            </a:r>
            <a:r>
              <a:rPr lang="en-US" sz="3200" dirty="0"/>
              <a:t>overall model relevance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	</a:t>
            </a:r>
            <a:r>
              <a:rPr lang="en-US" sz="3200" dirty="0"/>
              <a:t>Understanding model </a:t>
            </a:r>
            <a:r>
              <a:rPr lang="en-US" sz="3200" dirty="0" smtClean="0"/>
              <a:t>coefficients</a:t>
            </a:r>
            <a:br>
              <a:rPr lang="en-US" sz="3200" dirty="0" smtClean="0"/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V. 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	</a:t>
            </a:r>
            <a:r>
              <a:rPr lang="en-US" sz="3200" dirty="0" smtClean="0"/>
              <a:t>GOTCHAS</a:t>
            </a:r>
            <a:br>
              <a:rPr lang="en-US" sz="3200" dirty="0" smtClean="0"/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Vi. 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	CATEGORICAL VARIABLES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AGENDA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Overall model relevance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6755269" y="1548704"/>
            <a:ext cx="0" cy="2038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>
            <a:off x="5342522" y="2299943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6072681" y="1682312"/>
            <a:ext cx="0" cy="3867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>
            <a:off x="5805430" y="2030968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>
            <a:off x="6526669" y="1421368"/>
            <a:ext cx="0" cy="45432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>
            <a:off x="5688469" y="2299943"/>
            <a:ext cx="0" cy="28554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>
            <a:off x="6370441" y="1926826"/>
            <a:ext cx="0" cy="2341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>
            <a:endCxn id="46" idx="0"/>
          </p:cNvCxnSpPr>
          <p:nvPr/>
        </p:nvCxnSpPr>
        <p:spPr bwMode="auto">
          <a:xfrm>
            <a:off x="7060069" y="1578317"/>
            <a:ext cx="0" cy="3485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>
            <a:endCxn id="47" idx="0"/>
          </p:cNvCxnSpPr>
          <p:nvPr/>
        </p:nvCxnSpPr>
        <p:spPr bwMode="auto">
          <a:xfrm>
            <a:off x="7287646" y="1485871"/>
            <a:ext cx="1023" cy="1361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>
            <a:off x="5100637" y="1040368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>
            <a:off x="4729326" y="286916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Oval 39"/>
          <p:cNvSpPr/>
          <p:nvPr/>
        </p:nvSpPr>
        <p:spPr bwMode="auto">
          <a:xfrm>
            <a:off x="5304422" y="2261843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5634037" y="25643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6336169" y="21071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5761622" y="19547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031369" y="16220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717169" y="150211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7021969" y="19268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7250569" y="162202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488569" y="134516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43637" y="27929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4589322" y="16616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51" name="Straight Connector 50"/>
          <p:cNvCxnSpPr/>
          <p:nvPr/>
        </p:nvCxnSpPr>
        <p:spPr bwMode="auto">
          <a:xfrm flipH="1">
            <a:off x="5104233" y="1421368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/>
          <p:nvPr/>
        </p:nvCxnSpPr>
        <p:spPr bwMode="auto">
          <a:xfrm>
            <a:off x="6755269" y="3623973"/>
            <a:ext cx="0" cy="3931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endCxn id="62" idx="0"/>
          </p:cNvCxnSpPr>
          <p:nvPr/>
        </p:nvCxnSpPr>
        <p:spPr bwMode="auto">
          <a:xfrm>
            <a:off x="5342522" y="4017078"/>
            <a:ext cx="0" cy="32003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/>
          <p:nvPr/>
        </p:nvCxnSpPr>
        <p:spPr bwMode="auto">
          <a:xfrm>
            <a:off x="6072681" y="3757581"/>
            <a:ext cx="0" cy="25949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65" idx="0"/>
            <a:endCxn id="65" idx="4"/>
          </p:cNvCxnSpPr>
          <p:nvPr/>
        </p:nvCxnSpPr>
        <p:spPr bwMode="auto">
          <a:xfrm>
            <a:off x="5799722" y="4030037"/>
            <a:ext cx="0" cy="76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>
            <a:off x="6526669" y="3496637"/>
            <a:ext cx="0" cy="52044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/>
          <p:nvPr/>
        </p:nvCxnSpPr>
        <p:spPr bwMode="auto">
          <a:xfrm>
            <a:off x="5619504" y="4017078"/>
            <a:ext cx="0" cy="64367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 bwMode="auto">
          <a:xfrm flipH="1">
            <a:off x="6370441" y="4017078"/>
            <a:ext cx="3828" cy="21911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endCxn id="69" idx="0"/>
          </p:cNvCxnSpPr>
          <p:nvPr/>
        </p:nvCxnSpPr>
        <p:spPr bwMode="auto">
          <a:xfrm flipV="1">
            <a:off x="7287646" y="3697295"/>
            <a:ext cx="1023" cy="3197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>
            <a:off x="5100637" y="3306845"/>
            <a:ext cx="0" cy="16756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>
            <a:off x="4729326" y="4830845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Oval 61"/>
          <p:cNvSpPr/>
          <p:nvPr/>
        </p:nvSpPr>
        <p:spPr bwMode="auto">
          <a:xfrm>
            <a:off x="5304422" y="4337112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5581404" y="463963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6336169" y="418243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5761622" y="403003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6031369" y="3697295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6717169" y="3577386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7021969" y="4002095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7250569" y="3697295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6488569" y="342043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223316" y="47741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94" name="TextBox 93"/>
          <p:cNvSpPr txBox="1"/>
          <p:nvPr/>
        </p:nvSpPr>
        <p:spPr>
          <a:xfrm>
            <a:off x="4786149" y="38113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95" name="Straight Connector 94"/>
          <p:cNvCxnSpPr/>
          <p:nvPr/>
        </p:nvCxnSpPr>
        <p:spPr bwMode="auto">
          <a:xfrm flipH="1">
            <a:off x="5104234" y="4017078"/>
            <a:ext cx="235860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7" y="1714500"/>
            <a:ext cx="2222500" cy="5461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137" y="3924300"/>
            <a:ext cx="22225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655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0537" y="1028700"/>
            <a:ext cx="838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A ‘good’ r-squared value depends on the domain.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However, as a benchmark, most models should not have a r-squared under 0.05—this typically shows that your model is not explaining the data well. 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But, watch out! R-squared has a few problems with it: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b="1" dirty="0" smtClean="0">
                <a:latin typeface="Helvetica"/>
                <a:cs typeface="Helvetica"/>
              </a:rPr>
              <a:t>Goodness of fit does not equal accuracy!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By definition, adding more covariates to the model improves r-squared, even though they may do nothing to improve model accuracy or quality.</a:t>
            </a:r>
          </a:p>
          <a:p>
            <a:pPr marL="1000125" lvl="2" indent="-342900" algn="l">
              <a:buFont typeface="Arial"/>
              <a:buChar char="•"/>
            </a:pPr>
            <a:r>
              <a:rPr lang="en-US" sz="1800" dirty="0">
                <a:latin typeface="PFDinTextCompPro-Italic"/>
                <a:cs typeface="PFDinTextCompPro-Italic"/>
              </a:rPr>
              <a:t>Adjusted R</a:t>
            </a:r>
            <a:r>
              <a:rPr lang="en-US" sz="1800" baseline="30000" dirty="0">
                <a:latin typeface="PFDinTextCompPro-Italic"/>
                <a:cs typeface="PFDinTextCompPro-Italic"/>
              </a:rPr>
              <a:t>2</a:t>
            </a:r>
            <a:r>
              <a:rPr lang="en-US" sz="1800" dirty="0">
                <a:latin typeface="PFDinTextCompPro-Italic"/>
                <a:cs typeface="PFDinTextCompPro-Italic"/>
              </a:rPr>
              <a:t>, </a:t>
            </a:r>
            <a:r>
              <a:rPr lang="en-US" sz="1800" dirty="0" smtClean="0">
                <a:latin typeface="PFDinTextCompPro-Italic"/>
                <a:cs typeface="PFDinTextCompPro-Italic"/>
              </a:rPr>
              <a:t>exists to compensate this, as it takes </a:t>
            </a:r>
            <a:r>
              <a:rPr lang="en-US" sz="1800" dirty="0">
                <a:latin typeface="PFDinTextCompPro-Italic"/>
                <a:cs typeface="PFDinTextCompPro-Italic"/>
              </a:rPr>
              <a:t>into account the model </a:t>
            </a:r>
            <a:r>
              <a:rPr lang="en-US" sz="1800" dirty="0" smtClean="0">
                <a:latin typeface="PFDinTextCompPro-Italic"/>
                <a:cs typeface="PFDinTextCompPro-Italic"/>
              </a:rPr>
              <a:t>complexity.</a:t>
            </a:r>
            <a:endParaRPr lang="en-US" sz="1800" dirty="0">
              <a:latin typeface="PFDinTextCompPro-Italic"/>
              <a:cs typeface="PFDinTextCompPro-Italic"/>
            </a:endParaRPr>
          </a:p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Helvetica"/>
              <a:cs typeface="Helvetica"/>
            </a:endParaRPr>
          </a:p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Helvetica"/>
              <a:cs typeface="Helvetica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165478"/>
              </p:ext>
            </p:extLst>
          </p:nvPr>
        </p:nvGraphicFramePr>
        <p:xfrm>
          <a:off x="1023937" y="4087425"/>
          <a:ext cx="3520886" cy="6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1" name="Equation" r:id="rId4" imgW="2158920" imgH="419040" progId="Equation.3">
                  <p:embed/>
                </p:oleObj>
              </mc:Choice>
              <mc:Fallback>
                <p:oleObj name="Equation" r:id="rId4" imgW="2158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7" y="4087425"/>
                        <a:ext cx="3520886" cy="67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629341"/>
              </p:ext>
            </p:extLst>
          </p:nvPr>
        </p:nvGraphicFramePr>
        <p:xfrm>
          <a:off x="1045643" y="4610100"/>
          <a:ext cx="2645294" cy="414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2" name="Equation" r:id="rId6" imgW="2158920" imgH="342720" progId="Equation.3">
                  <p:embed/>
                </p:oleObj>
              </mc:Choice>
              <mc:Fallback>
                <p:oleObj name="Equation" r:id="rId6" imgW="21589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643" y="4610100"/>
                        <a:ext cx="2645294" cy="414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flipH="1">
            <a:off x="4762499" y="4419481"/>
            <a:ext cx="79771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>
          <a:xfrm>
            <a:off x="5672137" y="3943171"/>
            <a:ext cx="2905884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600" dirty="0" smtClean="0">
                <a:latin typeface="Helvetica"/>
                <a:cs typeface="Helvetica"/>
              </a:rPr>
              <a:t>As p increases:</a:t>
            </a:r>
          </a:p>
          <a:p>
            <a:pPr marL="285750" indent="-285750" algn="l">
              <a:buFontTx/>
              <a:buChar char="-"/>
            </a:pPr>
            <a:r>
              <a:rPr lang="en-US" sz="1600" dirty="0">
                <a:latin typeface="Helvetica"/>
                <a:cs typeface="Helvetica"/>
              </a:rPr>
              <a:t>D</a:t>
            </a:r>
            <a:r>
              <a:rPr lang="en-US" sz="1600" dirty="0" smtClean="0">
                <a:latin typeface="Helvetica"/>
                <a:cs typeface="Helvetica"/>
              </a:rPr>
              <a:t>enominator decreases </a:t>
            </a:r>
          </a:p>
          <a:p>
            <a:pPr marL="285750" indent="-285750" algn="l">
              <a:buFontTx/>
              <a:buChar char="-"/>
            </a:pPr>
            <a:r>
              <a:rPr lang="en-US" sz="1600" dirty="0" smtClean="0">
                <a:latin typeface="Helvetica"/>
                <a:cs typeface="Helvetica"/>
              </a:rPr>
              <a:t>Fraction increases</a:t>
            </a:r>
          </a:p>
          <a:p>
            <a:pPr marL="285750" indent="-285750" algn="l">
              <a:buFontTx/>
              <a:buChar char="-"/>
            </a:pPr>
            <a:r>
              <a:rPr lang="en-US" sz="1600" dirty="0" smtClean="0">
                <a:latin typeface="Helvetica"/>
                <a:cs typeface="Helvetica"/>
              </a:rPr>
              <a:t>Adjusted R</a:t>
            </a:r>
            <a:r>
              <a:rPr lang="en-US" sz="1600" baseline="30000" dirty="0" smtClean="0">
                <a:latin typeface="Helvetica"/>
                <a:cs typeface="Helvetica"/>
              </a:rPr>
              <a:t>2</a:t>
            </a:r>
            <a:r>
              <a:rPr lang="en-US" sz="1600" dirty="0" smtClean="0">
                <a:latin typeface="Helvetica"/>
                <a:cs typeface="Helvetica"/>
              </a:rPr>
              <a:t> decreases</a:t>
            </a:r>
            <a:endParaRPr lang="en-US" sz="1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698679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162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Iv. Understanding model coefficients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436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Understanding model coefficients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0537" y="1104900"/>
            <a:ext cx="8382000" cy="4379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Recall our model equation for multiple linear regression: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i="1" dirty="0">
                <a:latin typeface="Helvetica"/>
                <a:cs typeface="Helvetica"/>
              </a:rPr>
              <a:t>y =</a:t>
            </a:r>
            <a:r>
              <a:rPr lang="en-US" sz="1800" i="1" dirty="0">
                <a:cs typeface="PFDinTextCompPro-Italic"/>
              </a:rPr>
              <a:t> </a:t>
            </a:r>
            <a:r>
              <a:rPr lang="en-US" sz="1800" i="1" dirty="0">
                <a:latin typeface="Symbol" charset="2"/>
                <a:cs typeface="Symbol" charset="2"/>
              </a:rPr>
              <a:t>a</a:t>
            </a:r>
            <a:r>
              <a:rPr lang="en-US" sz="1800" i="1" dirty="0">
                <a:cs typeface="PFDinTextCompPro-Italic"/>
              </a:rPr>
              <a:t> + </a:t>
            </a:r>
            <a:r>
              <a:rPr lang="en-US" sz="1800" i="1" dirty="0">
                <a:latin typeface="Symbol" charset="2"/>
                <a:cs typeface="Symbol" charset="2"/>
              </a:rPr>
              <a:t>b </a:t>
            </a:r>
            <a:r>
              <a:rPr lang="en-US" sz="1800" i="1" spc="300" baseline="-25000" dirty="0">
                <a:cs typeface="Symbol" charset="2"/>
              </a:rPr>
              <a:t>1</a:t>
            </a:r>
            <a:r>
              <a:rPr lang="en-US" sz="1800" i="1" spc="300" dirty="0">
                <a:cs typeface="PFDinTextCompPro-Italic"/>
              </a:rPr>
              <a:t>x</a:t>
            </a:r>
            <a:r>
              <a:rPr lang="en-US" sz="1800" i="1" spc="300" baseline="-25000" dirty="0">
                <a:cs typeface="PFDinTextCompPro-Italic"/>
              </a:rPr>
              <a:t>1</a:t>
            </a:r>
            <a:r>
              <a:rPr lang="en-US" sz="1800" i="1" spc="300" dirty="0">
                <a:cs typeface="PFDinTextCompPro-Italic"/>
              </a:rPr>
              <a:t> + … + </a:t>
            </a:r>
            <a:r>
              <a:rPr lang="en-US" sz="1800" i="1" dirty="0">
                <a:latin typeface="Symbol" charset="2"/>
                <a:cs typeface="Symbol" charset="2"/>
              </a:rPr>
              <a:t>b </a:t>
            </a:r>
            <a:r>
              <a:rPr lang="en-US" sz="1800" i="1" spc="300" baseline="-25000" dirty="0" err="1">
                <a:cs typeface="Symbol" charset="2"/>
              </a:rPr>
              <a:t>n</a:t>
            </a:r>
            <a:r>
              <a:rPr lang="en-US" sz="1800" i="1" spc="300" dirty="0" err="1">
                <a:cs typeface="PFDinTextCompPro-Italic"/>
              </a:rPr>
              <a:t>x</a:t>
            </a:r>
            <a:r>
              <a:rPr lang="en-US" sz="1800" i="1" spc="300" baseline="-25000" dirty="0" err="1">
                <a:cs typeface="PFDinTextCompPro-Italic"/>
              </a:rPr>
              <a:t>n</a:t>
            </a:r>
            <a:r>
              <a:rPr lang="en-US" sz="1800" i="1" dirty="0">
                <a:cs typeface="PFDinTextCompPro-Italic"/>
              </a:rPr>
              <a:t> + </a:t>
            </a:r>
            <a:r>
              <a:rPr lang="en-US" sz="1800" i="1" dirty="0" smtClean="0">
                <a:latin typeface="Symbol" charset="2"/>
                <a:cs typeface="Symbol" charset="2"/>
              </a:rPr>
              <a:t>e</a:t>
            </a:r>
            <a:endParaRPr lang="en-US" sz="1800" dirty="0" smtClean="0">
              <a:latin typeface="PFDinTextCompPro-Italic"/>
              <a:cs typeface="PFDinTextCompPro-Italic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Also recall the meaning of </a:t>
            </a:r>
            <a:r>
              <a:rPr lang="en-US" sz="1800" i="1" dirty="0" smtClean="0">
                <a:latin typeface="Symbol" charset="2"/>
                <a:cs typeface="Symbol" charset="2"/>
              </a:rPr>
              <a:t>b </a:t>
            </a:r>
            <a:r>
              <a:rPr lang="en-US" sz="1800" dirty="0" smtClean="0">
                <a:latin typeface="Symbol" charset="2"/>
                <a:cs typeface="Symbol" charset="2"/>
              </a:rPr>
              <a:t>: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i="1" dirty="0">
                <a:latin typeface="Symbol" charset="2"/>
                <a:cs typeface="Symbol" charset="2"/>
              </a:rPr>
              <a:t>b  </a:t>
            </a:r>
            <a:r>
              <a:rPr lang="en-US" sz="1800" i="1" dirty="0">
                <a:latin typeface="Gill Sans"/>
                <a:cs typeface="Symbol" charset="2"/>
              </a:rPr>
              <a:t>= </a:t>
            </a:r>
            <a:r>
              <a:rPr lang="en-US" sz="1800" dirty="0">
                <a:latin typeface="Times New Roman"/>
                <a:cs typeface="Times New Roman"/>
              </a:rPr>
              <a:t>∆ </a:t>
            </a:r>
            <a:r>
              <a:rPr lang="en-US" sz="1800" i="1" dirty="0">
                <a:latin typeface="Gill Sans"/>
                <a:cs typeface="Symbol" charset="2"/>
              </a:rPr>
              <a:t>y / </a:t>
            </a:r>
            <a:r>
              <a:rPr lang="en-US" sz="1800" dirty="0">
                <a:latin typeface="Times New Roman"/>
                <a:cs typeface="Times New Roman"/>
              </a:rPr>
              <a:t>∆ </a:t>
            </a:r>
            <a:r>
              <a:rPr lang="en-US" sz="1800" i="1" dirty="0">
                <a:latin typeface="Gill Sans"/>
                <a:cs typeface="Symbol" charset="2"/>
              </a:rPr>
              <a:t>x</a:t>
            </a:r>
            <a:endParaRPr lang="en-US" sz="1800" b="1" dirty="0">
              <a:latin typeface="Gill Sans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Symbol" charset="2"/>
              <a:cs typeface="Symbol" charset="2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How do we know that a covariant </a:t>
            </a:r>
            <a:r>
              <a:rPr lang="en-US" sz="1800" i="1" dirty="0" smtClean="0">
                <a:latin typeface="Symbol" charset="2"/>
                <a:cs typeface="Symbol" charset="2"/>
              </a:rPr>
              <a:t>b </a:t>
            </a:r>
            <a:r>
              <a:rPr lang="en-US" sz="1800" dirty="0" smtClean="0">
                <a:latin typeface="Helvetica"/>
                <a:cs typeface="Helvetica"/>
              </a:rPr>
              <a:t>is meaningful in the model? 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We look at the </a:t>
            </a:r>
            <a:r>
              <a:rPr lang="en-US" sz="1800" dirty="0">
                <a:latin typeface="PFDinTextCompPro-Italic"/>
                <a:cs typeface="PFDinTextCompPro-Italic"/>
              </a:rPr>
              <a:t>p-value associated with the coefficient t-</a:t>
            </a:r>
            <a:r>
              <a:rPr lang="en-US" sz="1800" dirty="0" smtClean="0">
                <a:latin typeface="PFDinTextCompPro-Italic"/>
                <a:cs typeface="PFDinTextCompPro-Italic"/>
              </a:rPr>
              <a:t>value.</a:t>
            </a:r>
            <a:endParaRPr lang="en-US" sz="1800" dirty="0">
              <a:latin typeface="Helvetica"/>
              <a:cs typeface="Helvetica"/>
            </a:endParaRPr>
          </a:p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What </a:t>
            </a:r>
            <a:r>
              <a:rPr lang="en-US" sz="1800" dirty="0">
                <a:latin typeface="PFDinTextCompPro-Italic"/>
                <a:cs typeface="PFDinTextCompPro-Italic"/>
              </a:rPr>
              <a:t>is a p-value</a:t>
            </a:r>
            <a:r>
              <a:rPr lang="en-US" sz="1800" dirty="0" smtClean="0">
                <a:latin typeface="PFDinTextCompPro-Italic"/>
                <a:cs typeface="PFDinTextCompPro-Italic"/>
              </a:rPr>
              <a:t>?</a:t>
            </a:r>
          </a:p>
          <a:p>
            <a:pPr marL="342900" indent="-342900" algn="l">
              <a:buFont typeface="Arial"/>
              <a:buChar char="•"/>
            </a:pPr>
            <a:endParaRPr lang="en-US" sz="500" dirty="0" smtClean="0">
              <a:latin typeface="PFDinTextCompPro-Italic"/>
              <a:cs typeface="PFDinTextCompPro-Italic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>
                <a:latin typeface="PFDinTextCompPro-Italic"/>
                <a:cs typeface="PFDinTextCompPro-Italic"/>
              </a:rPr>
              <a:t> </a:t>
            </a:r>
            <a:r>
              <a:rPr lang="en-US" sz="1800" dirty="0" smtClean="0">
                <a:latin typeface="PFDinTextCompPro-Italic"/>
                <a:cs typeface="PFDinTextCompPro-Italic"/>
              </a:rPr>
              <a:t>A p-value is the </a:t>
            </a:r>
            <a:r>
              <a:rPr lang="en-US" sz="1800" dirty="0">
                <a:latin typeface="PFDinTextCompPro-Italic"/>
                <a:cs typeface="PFDinTextCompPro-Italic"/>
              </a:rPr>
              <a:t>probability of </a:t>
            </a:r>
            <a:r>
              <a:rPr lang="en-US" sz="1800" dirty="0" smtClean="0">
                <a:latin typeface="PFDinTextCompPro-Italic"/>
                <a:cs typeface="PFDinTextCompPro-Italic"/>
              </a:rPr>
              <a:t>observing the outcome </a:t>
            </a:r>
            <a:r>
              <a:rPr lang="en-US" sz="1800" dirty="0">
                <a:latin typeface="PFDinTextCompPro-Italic"/>
                <a:cs typeface="PFDinTextCompPro-Italic"/>
              </a:rPr>
              <a:t>(e.g., the coefficient estimate) if the null </a:t>
            </a:r>
            <a:r>
              <a:rPr lang="en-US" sz="1800" dirty="0" smtClean="0">
                <a:latin typeface="PFDinTextCompPro-Italic"/>
                <a:cs typeface="PFDinTextCompPro-Italic"/>
              </a:rPr>
              <a:t>hypothesis for linear regression coefficients is true </a:t>
            </a:r>
            <a:r>
              <a:rPr lang="en-US" sz="1800" dirty="0">
                <a:latin typeface="PFDinTextCompPro-Italic"/>
                <a:cs typeface="PFDinTextCompPro-Italic"/>
              </a:rPr>
              <a:t>(p &lt; 0.05 is typically considered significant).</a:t>
            </a:r>
          </a:p>
          <a:p>
            <a:pPr algn="l">
              <a:lnSpc>
                <a:spcPct val="120000"/>
              </a:lnSpc>
            </a:pPr>
            <a:endParaRPr lang="en-US" sz="1800" dirty="0">
              <a:latin typeface="PFDinTextCompPro-Italic"/>
              <a:cs typeface="PFDinTextCompPro-Italic"/>
            </a:endParaRPr>
          </a:p>
          <a:p>
            <a:pPr lvl="1" indent="0" algn="l"/>
            <a:r>
              <a:rPr lang="en-US" sz="1800" dirty="0" smtClean="0">
                <a:latin typeface="Helvetica"/>
                <a:cs typeface="Helvetica"/>
              </a:rPr>
              <a:t> </a:t>
            </a:r>
            <a:endParaRPr lang="en-US" sz="1800" dirty="0">
              <a:latin typeface="Helvetica"/>
              <a:ea typeface="Heiti TC Ligh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906255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519737" y="1257300"/>
            <a:ext cx="3319145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i="1" dirty="0" smtClean="0">
                <a:latin typeface="+mn-lt"/>
                <a:cs typeface="Symbol" charset="2"/>
              </a:rPr>
              <a:t>H</a:t>
            </a:r>
            <a:r>
              <a:rPr lang="en-US" sz="2800" i="1" baseline="-25000" dirty="0" smtClean="0">
                <a:latin typeface="+mn-lt"/>
                <a:cs typeface="Symbol" charset="2"/>
              </a:rPr>
              <a:t>0</a:t>
            </a:r>
            <a:r>
              <a:rPr lang="en-US" sz="2800" i="1" dirty="0" smtClean="0">
                <a:latin typeface="+mn-lt"/>
                <a:cs typeface="Symbol" charset="2"/>
              </a:rPr>
              <a:t>: </a:t>
            </a:r>
            <a:r>
              <a:rPr lang="en-US" sz="2800" i="1" dirty="0" smtClean="0">
                <a:latin typeface="Symbol" charset="2"/>
                <a:cs typeface="Symbol" charset="2"/>
              </a:rPr>
              <a:t>b </a:t>
            </a:r>
            <a:r>
              <a:rPr lang="en-US" sz="2800" i="1" spc="300" baseline="-25000" dirty="0">
                <a:cs typeface="Symbol" charset="2"/>
              </a:rPr>
              <a:t>j</a:t>
            </a:r>
            <a:r>
              <a:rPr lang="en-US" sz="2800" i="1" spc="300" dirty="0" smtClean="0">
                <a:cs typeface="Symbol" charset="2"/>
              </a:rPr>
              <a:t> = 0</a:t>
            </a:r>
          </a:p>
          <a:p>
            <a:pPr>
              <a:lnSpc>
                <a:spcPct val="120000"/>
              </a:lnSpc>
            </a:pPr>
            <a:endParaRPr lang="en-US" sz="2800" i="1" dirty="0" smtClean="0">
              <a:latin typeface="Symbol" charset="2"/>
              <a:cs typeface="Symbol" charset="2"/>
            </a:endParaRPr>
          </a:p>
          <a:p>
            <a:pPr>
              <a:lnSpc>
                <a:spcPct val="120000"/>
              </a:lnSpc>
            </a:pPr>
            <a:r>
              <a:rPr lang="en-US" sz="2800" i="1" dirty="0" smtClean="0">
                <a:cs typeface="Symbol" charset="2"/>
              </a:rPr>
              <a:t>H</a:t>
            </a:r>
            <a:r>
              <a:rPr lang="en-US" sz="2800" i="1" baseline="-25000" dirty="0">
                <a:cs typeface="Symbol" charset="2"/>
              </a:rPr>
              <a:t>a</a:t>
            </a:r>
            <a:r>
              <a:rPr lang="en-US" sz="2800" i="1" dirty="0" smtClean="0">
                <a:cs typeface="Symbol" charset="2"/>
              </a:rPr>
              <a:t>: </a:t>
            </a:r>
            <a:r>
              <a:rPr lang="en-US" sz="2800" i="1" dirty="0" smtClean="0">
                <a:latin typeface="Symbol" charset="2"/>
                <a:cs typeface="Symbol" charset="2"/>
              </a:rPr>
              <a:t>b </a:t>
            </a:r>
            <a:r>
              <a:rPr lang="en-US" sz="2800" i="1" spc="300" baseline="-25000" dirty="0">
                <a:cs typeface="Symbol" charset="2"/>
              </a:rPr>
              <a:t>j</a:t>
            </a:r>
            <a:r>
              <a:rPr lang="en-US" sz="2800" i="1" spc="300" dirty="0" smtClean="0">
                <a:cs typeface="Symbol" charset="2"/>
              </a:rPr>
              <a:t> ≠ 0</a:t>
            </a:r>
            <a:endParaRPr lang="en-US" sz="2800" i="1" spc="300" dirty="0">
              <a:cs typeface="Symbol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0537" y="1028700"/>
            <a:ext cx="464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What </a:t>
            </a:r>
            <a:r>
              <a:rPr lang="en-US" sz="1800" dirty="0">
                <a:latin typeface="PFDinTextCompPro-Italic"/>
                <a:cs typeface="PFDinTextCompPro-Italic"/>
              </a:rPr>
              <a:t>is the null hypothesis for linear regression coefficients</a:t>
            </a:r>
            <a:r>
              <a:rPr lang="en-US" sz="1800" dirty="0" smtClean="0">
                <a:latin typeface="PFDinTextCompPro-Italic"/>
                <a:cs typeface="PFDinTextCompPro-Italic"/>
              </a:rPr>
              <a:t>?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That there </a:t>
            </a:r>
            <a:r>
              <a:rPr lang="en-US" sz="1800" dirty="0">
                <a:latin typeface="PFDinTextCompPro-Italic"/>
                <a:cs typeface="PFDinTextCompPro-Italic"/>
              </a:rPr>
              <a:t>is no relationship between X and Y</a:t>
            </a:r>
            <a:r>
              <a:rPr lang="en-US" sz="1800" dirty="0" smtClean="0">
                <a:latin typeface="PFDinTextCompPro-Italic"/>
                <a:cs typeface="PFDinTextCompPro-Italic"/>
              </a:rPr>
              <a:t>.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PFDinTextCompPro-Italic"/>
              <a:cs typeface="PFDinTextCompPro-Italic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In al cases, the p-value is greater than 0.05 when 0 falls within the 95% confidence interval of the regression coefficient.</a:t>
            </a:r>
            <a:endParaRPr lang="en-US" sz="1800" dirty="0">
              <a:latin typeface="PFDinTextCompPro-Italic"/>
              <a:cs typeface="PFDinTextCompPro-Italic"/>
            </a:endParaRPr>
          </a:p>
          <a:p>
            <a:pPr lvl="1" indent="0" algn="l"/>
            <a:endParaRPr lang="en-US" sz="1800" dirty="0">
              <a:latin typeface="Helvetica"/>
              <a:ea typeface="Heiti TC Ligh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865516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INTERPRETING THE OUPUT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678698" y="2987103"/>
            <a:ext cx="4005678" cy="1009631"/>
            <a:chOff x="2701206" y="2987103"/>
            <a:chExt cx="4005678" cy="1009631"/>
          </a:xfrm>
        </p:grpSpPr>
        <p:cxnSp>
          <p:nvCxnSpPr>
            <p:cNvPr id="11" name="Straight Connector 10"/>
            <p:cNvCxnSpPr/>
            <p:nvPr/>
          </p:nvCxnSpPr>
          <p:spPr bwMode="auto">
            <a:xfrm flipH="1">
              <a:off x="2701206" y="3520503"/>
              <a:ext cx="400567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72" name="Group 71"/>
            <p:cNvGrpSpPr/>
            <p:nvPr/>
          </p:nvGrpSpPr>
          <p:grpSpPr>
            <a:xfrm>
              <a:off x="3110453" y="2987103"/>
              <a:ext cx="3199171" cy="1009631"/>
              <a:chOff x="3110453" y="2987103"/>
              <a:chExt cx="3199171" cy="100963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110453" y="3327125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18" name="Straight Connector 17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" name="Straight Connector 18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" name="Straight Connector 19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1" name="Group 20"/>
              <p:cNvGrpSpPr/>
              <p:nvPr/>
            </p:nvGrpSpPr>
            <p:grpSpPr>
              <a:xfrm>
                <a:off x="3610570" y="3460474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" name="Straight Connector 22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Straight Connector 23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4110687" y="2987103"/>
                <a:ext cx="198468" cy="386756"/>
                <a:chOff x="2070581" y="2705100"/>
                <a:chExt cx="198468" cy="386756"/>
              </a:xfrm>
            </p:grpSpPr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9" name="Group 28"/>
              <p:cNvGrpSpPr/>
              <p:nvPr/>
            </p:nvGrpSpPr>
            <p:grpSpPr>
              <a:xfrm>
                <a:off x="4610804" y="3126228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Straight Connector 31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5110921" y="3254694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34" name="Straight Connector 33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Straight Connector 34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Straight Connector 35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1" name="Group 40"/>
              <p:cNvGrpSpPr/>
              <p:nvPr/>
            </p:nvGrpSpPr>
            <p:grpSpPr>
              <a:xfrm>
                <a:off x="5611038" y="3050028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42" name="Straight Connector 41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Straight Connector 42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Straight Connector 43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6111156" y="3373859"/>
                <a:ext cx="198468" cy="622875"/>
                <a:chOff x="2070581" y="2705100"/>
                <a:chExt cx="198468" cy="386756"/>
              </a:xfrm>
            </p:grpSpPr>
            <p:cxnSp>
              <p:nvCxnSpPr>
                <p:cNvPr id="46" name="Straight Connector 45"/>
                <p:cNvCxnSpPr/>
                <p:nvPr/>
              </p:nvCxnSpPr>
              <p:spPr bwMode="auto">
                <a:xfrm>
                  <a:off x="2166937" y="2705100"/>
                  <a:ext cx="0" cy="386756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Straight Connector 46"/>
                <p:cNvCxnSpPr/>
                <p:nvPr/>
              </p:nvCxnSpPr>
              <p:spPr bwMode="auto">
                <a:xfrm rot="16200000">
                  <a:off x="2169815" y="2605868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Straight Connector 47"/>
                <p:cNvCxnSpPr/>
                <p:nvPr/>
              </p:nvCxnSpPr>
              <p:spPr bwMode="auto">
                <a:xfrm rot="16200000">
                  <a:off x="2169816" y="2992622"/>
                  <a:ext cx="0" cy="198467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391635"/>
              </p:ext>
            </p:extLst>
          </p:nvPr>
        </p:nvGraphicFramePr>
        <p:xfrm>
          <a:off x="4168774" y="4216400"/>
          <a:ext cx="2841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0" name="Equation" r:id="rId4" imgW="190440" imgH="266400" progId="Equation.3">
                  <p:embed/>
                </p:oleObj>
              </mc:Choice>
              <mc:Fallback>
                <p:oleObj name="Equation" r:id="rId4" imgW="190440" imgH="266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4" y="4216400"/>
                        <a:ext cx="2841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210379"/>
              </p:ext>
            </p:extLst>
          </p:nvPr>
        </p:nvGraphicFramePr>
        <p:xfrm>
          <a:off x="2430521" y="2797272"/>
          <a:ext cx="2635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1" name="Equation" r:id="rId6" imgW="177480" imgH="215640" progId="Equation.3">
                  <p:embed/>
                </p:oleObj>
              </mc:Choice>
              <mc:Fallback>
                <p:oleObj name="Equation" r:id="rId6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521" y="2797272"/>
                        <a:ext cx="26352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Straight Arrow Connector 62"/>
          <p:cNvCxnSpPr/>
          <p:nvPr/>
        </p:nvCxnSpPr>
        <p:spPr bwMode="auto">
          <a:xfrm flipV="1">
            <a:off x="3002891" y="3848100"/>
            <a:ext cx="93566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" name="Rectangle 63"/>
          <p:cNvSpPr/>
          <p:nvPr/>
        </p:nvSpPr>
        <p:spPr>
          <a:xfrm>
            <a:off x="2350442" y="4225008"/>
            <a:ext cx="2026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Confidence Intervals for 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2320206" y="3180481"/>
            <a:ext cx="304800" cy="2799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" name="Rectangle 66"/>
          <p:cNvSpPr/>
          <p:nvPr/>
        </p:nvSpPr>
        <p:spPr>
          <a:xfrm>
            <a:off x="1328737" y="2764393"/>
            <a:ext cx="1258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True value for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 flipV="1">
            <a:off x="3541280" y="3920208"/>
            <a:ext cx="93566" cy="30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C2C2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Rectangle 48"/>
          <p:cNvSpPr/>
          <p:nvPr/>
        </p:nvSpPr>
        <p:spPr>
          <a:xfrm>
            <a:off x="490537" y="1028700"/>
            <a:ext cx="8305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b="1" dirty="0" smtClean="0">
                <a:latin typeface="Helvetica"/>
                <a:cs typeface="Helvetica"/>
              </a:rPr>
              <a:t>How do we interpret a 95% confidence interval? 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 smtClean="0">
              <a:latin typeface="Helvetica"/>
              <a:cs typeface="Helvetica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95</a:t>
            </a:r>
            <a:r>
              <a:rPr lang="en-US" sz="1800" dirty="0">
                <a:latin typeface="Helvetica"/>
                <a:cs typeface="Helvetica"/>
              </a:rPr>
              <a:t>% of the time, the true coefficients will be </a:t>
            </a:r>
            <a:r>
              <a:rPr lang="en-US" sz="1800" dirty="0" smtClean="0">
                <a:latin typeface="Helvetica"/>
                <a:cs typeface="Helvetica"/>
              </a:rPr>
              <a:t>within the interval range</a:t>
            </a:r>
            <a:r>
              <a:rPr lang="en-US" sz="1800" dirty="0">
                <a:latin typeface="Helvetica"/>
                <a:cs typeface="Helvetica"/>
              </a:rPr>
              <a:t>. </a:t>
            </a:r>
          </a:p>
          <a:p>
            <a:pPr lvl="1" indent="0" algn="l"/>
            <a:endParaRPr lang="en-US" sz="1800" dirty="0">
              <a:latin typeface="Helvetica"/>
              <a:ea typeface="Heiti TC Ligh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515042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162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V. GOTCHAS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0238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66737" y="4728746"/>
            <a:ext cx="467995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100" b="1" dirty="0" smtClean="0"/>
              <a:t>Source: </a:t>
            </a:r>
            <a:r>
              <a:rPr lang="en-US" sz="1100" dirty="0" smtClean="0"/>
              <a:t>http</a:t>
            </a:r>
            <a:r>
              <a:rPr lang="en-US" sz="1100" dirty="0"/>
              <a:t>://people.duke.edu/~rnau/testing.htm</a:t>
            </a:r>
          </a:p>
        </p:txBody>
      </p:sp>
      <p:sp>
        <p:nvSpPr>
          <p:cNvPr id="6" name="Rectangle 5"/>
          <p:cNvSpPr/>
          <p:nvPr/>
        </p:nvSpPr>
        <p:spPr>
          <a:xfrm>
            <a:off x="566737" y="1104900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Linear </a:t>
            </a:r>
            <a:r>
              <a:rPr lang="en-US" sz="1800" dirty="0">
                <a:latin typeface="PFDinTextCompPro-Italic"/>
                <a:cs typeface="PFDinTextCompPro-Italic"/>
              </a:rPr>
              <a:t>modeling is a parametric technique, meaning that it relies on specific assumptions about the underlying </a:t>
            </a:r>
            <a:r>
              <a:rPr lang="en-US" sz="1800" dirty="0" smtClean="0">
                <a:latin typeface="PFDinTextCompPro-Italic"/>
                <a:cs typeface="PFDinTextCompPro-Italic"/>
              </a:rPr>
              <a:t>data: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Independence, linearity, </a:t>
            </a:r>
            <a:r>
              <a:rPr lang="en-US" sz="1800" dirty="0">
                <a:latin typeface="PFDinTextCompPro-Italic"/>
                <a:cs typeface="PFDinTextCompPro-Italic"/>
              </a:rPr>
              <a:t>and </a:t>
            </a:r>
            <a:r>
              <a:rPr lang="en-US" sz="1800" dirty="0" err="1">
                <a:latin typeface="PFDinTextCompPro-Italic"/>
                <a:cs typeface="PFDinTextCompPro-Italic"/>
              </a:rPr>
              <a:t>additivity</a:t>
            </a:r>
            <a:r>
              <a:rPr lang="en-US" sz="1800" dirty="0">
                <a:latin typeface="PFDinTextCompPro-Italic"/>
                <a:cs typeface="PFDinTextCompPro-Italic"/>
              </a:rPr>
              <a:t> of the relationship </a:t>
            </a:r>
            <a:r>
              <a:rPr lang="en-US" sz="1800" dirty="0" smtClean="0">
                <a:latin typeface="PFDinTextCompPro-Italic"/>
                <a:cs typeface="PFDinTextCompPro-Italic"/>
              </a:rPr>
              <a:t>between explanatory and </a:t>
            </a:r>
            <a:r>
              <a:rPr lang="en-US" sz="1800" dirty="0">
                <a:latin typeface="PFDinTextCompPro-Italic"/>
                <a:cs typeface="PFDinTextCompPro-Italic"/>
              </a:rPr>
              <a:t>response </a:t>
            </a:r>
            <a:r>
              <a:rPr lang="en-US" sz="1800" dirty="0" smtClean="0">
                <a:latin typeface="PFDinTextCompPro-Italic"/>
                <a:cs typeface="PFDinTextCompPro-Italic"/>
              </a:rPr>
              <a:t>features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Homoscedasticity </a:t>
            </a:r>
            <a:r>
              <a:rPr lang="en-US" sz="1800" dirty="0">
                <a:latin typeface="PFDinTextCompPro-Italic"/>
                <a:cs typeface="PFDinTextCompPro-Italic"/>
              </a:rPr>
              <a:t>of the </a:t>
            </a:r>
            <a:r>
              <a:rPr lang="en-US" sz="1800" dirty="0" smtClean="0">
                <a:latin typeface="PFDinTextCompPro-Italic"/>
                <a:cs typeface="PFDinTextCompPro-Italic"/>
              </a:rPr>
              <a:t>errors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Normality </a:t>
            </a:r>
            <a:r>
              <a:rPr lang="en-US" sz="1800" dirty="0">
                <a:latin typeface="PFDinTextCompPro-Italic"/>
                <a:cs typeface="PFDinTextCompPro-Italic"/>
              </a:rPr>
              <a:t>of the Error </a:t>
            </a:r>
            <a:r>
              <a:rPr lang="en-US" sz="1800" dirty="0" smtClean="0">
                <a:latin typeface="PFDinTextCompPro-Italic"/>
                <a:cs typeface="PFDinTextCompPro-Italic"/>
              </a:rPr>
              <a:t>Distribution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Statistical </a:t>
            </a:r>
            <a:r>
              <a:rPr lang="en-US" sz="1800" dirty="0">
                <a:latin typeface="PFDinTextCompPro-Italic"/>
                <a:cs typeface="PFDinTextCompPro-Italic"/>
              </a:rPr>
              <a:t>independence of the </a:t>
            </a:r>
            <a:r>
              <a:rPr lang="en-US" sz="1800" dirty="0" smtClean="0">
                <a:latin typeface="PFDinTextCompPro-Italic"/>
                <a:cs typeface="PFDinTextCompPro-Italic"/>
              </a:rPr>
              <a:t>errors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PFDinTextCompPro-Italic"/>
              <a:cs typeface="PFDinTextCompPro-Italic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These often don’t at the onset hold true! </a:t>
            </a:r>
            <a:endParaRPr lang="en-US" sz="1800" dirty="0">
              <a:latin typeface="PFDinTextCompPro-Italic"/>
              <a:cs typeface="PFDinTextCompPro-Italic"/>
            </a:endParaRPr>
          </a:p>
          <a:p>
            <a:pPr marL="514350" indent="-514350" algn="l">
              <a:buAutoNum type="arabicParenR"/>
            </a:pPr>
            <a:endParaRPr lang="en-US" sz="1800" dirty="0">
              <a:latin typeface="PFDinTextCompPro-Italic"/>
              <a:cs typeface="PFDinTextCompPro-Italic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PFDinTextCompPro-Italic"/>
              <a:cs typeface="PFDinTextCompPro-Italic"/>
            </a:endParaRPr>
          </a:p>
          <a:p>
            <a:pPr lvl="1" indent="0" algn="l"/>
            <a:endParaRPr lang="en-US" sz="1800" dirty="0">
              <a:latin typeface="Helvetica"/>
              <a:ea typeface="Heiti TC Ligh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882562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PROBLEM #1: COLLINEARITY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0537" y="1104900"/>
            <a:ext cx="83820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err="1" smtClean="0">
                <a:latin typeface="PFDinTextCompPro-Italic"/>
                <a:cs typeface="PFDinTextCompPro-Italic"/>
              </a:rPr>
              <a:t>Collinearity</a:t>
            </a:r>
            <a:r>
              <a:rPr lang="en-US" sz="1800" dirty="0" smtClean="0">
                <a:latin typeface="PFDinTextCompPro-Italic"/>
                <a:cs typeface="PFDinTextCompPro-Italic"/>
              </a:rPr>
              <a:t> exists </a:t>
            </a:r>
            <a:r>
              <a:rPr lang="en-US" sz="1800" dirty="0">
                <a:latin typeface="PFDinTextCompPro-Italic"/>
                <a:cs typeface="PFDinTextCompPro-Italic"/>
              </a:rPr>
              <a:t>whenever there is a correlation between </a:t>
            </a:r>
            <a:r>
              <a:rPr lang="en-US" sz="1800" dirty="0" smtClean="0">
                <a:latin typeface="PFDinTextCompPro-Italic"/>
                <a:cs typeface="PFDinTextCompPro-Italic"/>
              </a:rPr>
              <a:t>two </a:t>
            </a:r>
            <a:r>
              <a:rPr lang="en-US" sz="1800" dirty="0">
                <a:latin typeface="PFDinTextCompPro-Italic"/>
                <a:cs typeface="PFDinTextCompPro-Italic"/>
              </a:rPr>
              <a:t>or more </a:t>
            </a:r>
            <a:r>
              <a:rPr lang="en-US" sz="1800" dirty="0" smtClean="0">
                <a:latin typeface="PFDinTextCompPro-Italic"/>
                <a:cs typeface="PFDinTextCompPro-Italic"/>
              </a:rPr>
              <a:t>explanatory features. 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When this occurs, you can no longer vary your covariates independently to extract their effect on the response feature. 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b="1" dirty="0" smtClean="0">
                <a:latin typeface="PFDinTextCompPro-Italic"/>
                <a:cs typeface="PFDinTextCompPro-Italic"/>
              </a:rPr>
              <a:t>Practically, </a:t>
            </a:r>
            <a:r>
              <a:rPr lang="en-US" sz="1800" b="1" dirty="0" err="1" smtClean="0">
                <a:latin typeface="PFDinTextCompPro-Italic"/>
                <a:cs typeface="PFDinTextCompPro-Italic"/>
              </a:rPr>
              <a:t>collinearity</a:t>
            </a:r>
            <a:r>
              <a:rPr lang="en-US" sz="1800" b="1" dirty="0" smtClean="0">
                <a:latin typeface="PFDinTextCompPro-Italic"/>
                <a:cs typeface="PFDinTextCompPro-Italic"/>
              </a:rPr>
              <a:t> reduces </a:t>
            </a:r>
            <a:r>
              <a:rPr lang="en-US" sz="1800" b="1" dirty="0">
                <a:latin typeface="PFDinTextCompPro-Italic"/>
                <a:cs typeface="PFDinTextCompPro-Italic"/>
              </a:rPr>
              <a:t>confidence in your coefficient estimates</a:t>
            </a:r>
            <a:r>
              <a:rPr lang="en-US" sz="1800" b="1" dirty="0" smtClean="0">
                <a:latin typeface="PFDinTextCompPro-Italic"/>
                <a:cs typeface="PFDinTextCompPro-Italic"/>
              </a:rPr>
              <a:t>.</a:t>
            </a:r>
          </a:p>
          <a:p>
            <a:pPr marL="671513" lvl="1" indent="-342900" algn="l">
              <a:buFont typeface="Arial"/>
              <a:buChar char="•"/>
            </a:pPr>
            <a:endParaRPr lang="en-US" sz="1800" b="1" dirty="0">
              <a:latin typeface="PFDinTextCompPro-Italic"/>
              <a:cs typeface="PFDinTextCompPro-Italic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You can identify collinear variables via a correlation matrix. 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The most popular way to measure correlation is via the Pearson </a:t>
            </a:r>
            <a:r>
              <a:rPr lang="en-US" sz="1800" dirty="0">
                <a:latin typeface="PFDinTextCompPro-Italic"/>
                <a:cs typeface="PFDinTextCompPro-Italic"/>
              </a:rPr>
              <a:t>product-moment coefficient (a.k.a., correlation coefficient)</a:t>
            </a:r>
            <a:r>
              <a:rPr lang="en-US" sz="1800" dirty="0" smtClean="0">
                <a:latin typeface="PFDinTextCompPro-Italic"/>
                <a:cs typeface="PFDinTextCompPro-Italic"/>
              </a:rPr>
              <a:t>.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545999"/>
              </p:ext>
            </p:extLst>
          </p:nvPr>
        </p:nvGraphicFramePr>
        <p:xfrm>
          <a:off x="1709737" y="4076700"/>
          <a:ext cx="18732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8" name="Equation" r:id="rId4" imgW="863280" imgH="444240" progId="Equation.3">
                  <p:embed/>
                </p:oleObj>
              </mc:Choice>
              <mc:Fallback>
                <p:oleObj name="Equation" r:id="rId4" imgW="863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7" y="4076700"/>
                        <a:ext cx="187325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4479506" y="4457700"/>
            <a:ext cx="2183231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Sample standard deviation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3792510" y="4305300"/>
            <a:ext cx="58422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>
          <a:xfrm>
            <a:off x="4174706" y="4092863"/>
            <a:ext cx="2183231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Covariance of x and y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3767137" y="4686300"/>
            <a:ext cx="6858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709574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PROBLEM #1: </a:t>
            </a:r>
            <a:r>
              <a:rPr lang="en-US" dirty="0" err="1" smtClean="0"/>
              <a:t>Collinearity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194726"/>
              </p:ext>
            </p:extLst>
          </p:nvPr>
        </p:nvGraphicFramePr>
        <p:xfrm>
          <a:off x="1176337" y="2095500"/>
          <a:ext cx="5979685" cy="1279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1" name="Equation" r:id="rId4" imgW="2755800" imgH="596880" progId="Equation.3">
                  <p:embed/>
                </p:oleObj>
              </mc:Choice>
              <mc:Fallback>
                <p:oleObj name="Equation" r:id="rId4" imgW="275580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7" y="2095500"/>
                        <a:ext cx="5979685" cy="1279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5034643" y="1485900"/>
            <a:ext cx="101849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Average x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 bwMode="auto">
          <a:xfrm flipH="1">
            <a:off x="5394522" y="1855232"/>
            <a:ext cx="149368" cy="189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Rectangle 17"/>
          <p:cNvSpPr/>
          <p:nvPr/>
        </p:nvSpPr>
        <p:spPr>
          <a:xfrm>
            <a:off x="3894675" y="1485900"/>
            <a:ext cx="101849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Observed x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 bwMode="auto">
          <a:xfrm>
            <a:off x="4403922" y="1855232"/>
            <a:ext cx="381000" cy="3478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>
          <a:xfrm>
            <a:off x="1252537" y="3238500"/>
            <a:ext cx="2183231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Sample standard deviation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52537" y="1866900"/>
            <a:ext cx="2183231" cy="3648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Covariance of x and y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0537" y="1104900"/>
            <a:ext cx="838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Here’s the full equation: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PFDinTextCompPro-Italic"/>
              <a:cs typeface="PFDinTextCompPro-Italic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PFDinTextCompPro-Italic"/>
              <a:cs typeface="PFDinTextCompPro-Italic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PFDinTextCompPro-Italic"/>
              <a:cs typeface="PFDinTextCompPro-Italic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PFDinTextCompPro-Italic"/>
              <a:cs typeface="PFDinTextCompPro-Italic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PFDinTextCompPro-Italic"/>
              <a:cs typeface="PFDinTextCompPro-Italic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PFDinTextCompPro-Italic"/>
              <a:cs typeface="PFDinTextCompPro-Italic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PFDinTextCompPro-Italic"/>
              <a:cs typeface="PFDinTextCompPro-Italic"/>
            </a:endParaRPr>
          </a:p>
          <a:p>
            <a:pPr algn="l"/>
            <a:endParaRPr lang="en-US" sz="1800" dirty="0">
              <a:latin typeface="PFDinTextCompPro-Italic"/>
              <a:cs typeface="PFDinTextCompPro-Italic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PFDinTextCompPro-Italic"/>
              <a:cs typeface="PFDinTextCompPro-Italic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>
                <a:latin typeface="PFDinTextCompPro-Italic"/>
                <a:cs typeface="PFDinTextCompPro-Italic"/>
              </a:rPr>
              <a:t>Once you’ve identified perfectly correlated covariates in your correlation matrix, eliminate all but one of the covariates, or combine them into an interaction term. </a:t>
            </a: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5747804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/>
              <a:t>I</a:t>
            </a:r>
            <a:r>
              <a:rPr lang="en-US" sz="6600" dirty="0" smtClean="0"/>
              <a:t>. </a:t>
            </a:r>
            <a:r>
              <a:rPr lang="en-US" sz="6600" dirty="0" smtClean="0"/>
              <a:t>Basic Form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6489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Problem #2: </a:t>
            </a:r>
            <a:r>
              <a:rPr lang="en-US" dirty="0" err="1" smtClean="0"/>
              <a:t>heteroskedasticity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8100" y="2564368"/>
            <a:ext cx="218323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 smtClean="0">
                <a:latin typeface="PF Din Text Comp Pro" panose="02000506020000020004" pitchFamily="2" charset="0"/>
                <a:cs typeface="PFDinTextCompPro-Italic"/>
              </a:rPr>
              <a:t>Homoskedastic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65303" y="2558327"/>
            <a:ext cx="218323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 smtClean="0">
                <a:latin typeface="PF Din Text Comp Pro" panose="02000506020000020004" pitchFamily="2" charset="0"/>
                <a:cs typeface="PFDinTextCompPro-Italic"/>
              </a:rPr>
              <a:t>Heteroskedastic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pic>
        <p:nvPicPr>
          <p:cNvPr id="11270" name="Picture 6" descr="http://pareonline.net/htm/v8n2/v7n24.11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1" t="26520"/>
          <a:stretch/>
        </p:blipFill>
        <p:spPr bwMode="auto">
          <a:xfrm>
            <a:off x="686590" y="3107267"/>
            <a:ext cx="2726255" cy="166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http://pareonline.net/htm/v8n2/v7n24.12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7" t="28921"/>
          <a:stretch/>
        </p:blipFill>
        <p:spPr bwMode="auto">
          <a:xfrm>
            <a:off x="3591414" y="3107267"/>
            <a:ext cx="2586573" cy="1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http://pareonline.net/htm/v8n2/v7n24.13.gi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4" t="28660"/>
          <a:stretch/>
        </p:blipFill>
        <p:spPr bwMode="auto">
          <a:xfrm>
            <a:off x="6378488" y="3107267"/>
            <a:ext cx="2570249" cy="165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171339"/>
              </p:ext>
            </p:extLst>
          </p:nvPr>
        </p:nvGraphicFramePr>
        <p:xfrm>
          <a:off x="4753116" y="4770205"/>
          <a:ext cx="207098" cy="2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" name="Equation" r:id="rId7" imgW="139680" imgH="203040" progId="Equation.3">
                  <p:embed/>
                </p:oleObj>
              </mc:Choice>
              <mc:Fallback>
                <p:oleObj name="Equation" r:id="rId7" imgW="1396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116" y="4770205"/>
                        <a:ext cx="207098" cy="29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272649"/>
              </p:ext>
            </p:extLst>
          </p:nvPr>
        </p:nvGraphicFramePr>
        <p:xfrm>
          <a:off x="1842619" y="4770205"/>
          <a:ext cx="207098" cy="2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" name="Equation" r:id="rId9" imgW="139680" imgH="203040" progId="Equation.3">
                  <p:embed/>
                </p:oleObj>
              </mc:Choice>
              <mc:Fallback>
                <p:oleObj name="Equation" r:id="rId9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619" y="4770205"/>
                        <a:ext cx="207098" cy="29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441364"/>
              </p:ext>
            </p:extLst>
          </p:nvPr>
        </p:nvGraphicFramePr>
        <p:xfrm>
          <a:off x="7663612" y="4770205"/>
          <a:ext cx="207098" cy="2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" name="Equation" r:id="rId10" imgW="139680" imgH="203040" progId="Equation.3">
                  <p:embed/>
                </p:oleObj>
              </mc:Choice>
              <mc:Fallback>
                <p:oleObj name="Equation" r:id="rId10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3612" y="4770205"/>
                        <a:ext cx="207098" cy="29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 rot="16200000">
            <a:off x="29974" y="3845130"/>
            <a:ext cx="1018494" cy="2774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Residuals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7196137" y="2857500"/>
            <a:ext cx="457200" cy="1898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4772025" y="2857500"/>
            <a:ext cx="747712" cy="2085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stCxn id="12" idx="2"/>
            <a:endCxn id="11270" idx="0"/>
          </p:cNvCxnSpPr>
          <p:nvPr/>
        </p:nvCxnSpPr>
        <p:spPr bwMode="auto">
          <a:xfrm>
            <a:off x="2049717" y="2933700"/>
            <a:ext cx="1" cy="17356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490537" y="1104900"/>
            <a:ext cx="838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err="1" smtClean="0">
                <a:latin typeface="PFDinTextCompPro-Italic"/>
                <a:cs typeface="PFDinTextCompPro-Italic"/>
              </a:rPr>
              <a:t>Heteroskedasticity</a:t>
            </a:r>
            <a:r>
              <a:rPr lang="en-US" sz="1800" dirty="0" smtClean="0">
                <a:latin typeface="PFDinTextCompPro-Italic"/>
                <a:cs typeface="PFDinTextCompPro-Italic"/>
              </a:rPr>
              <a:t> occurs when there is non</a:t>
            </a:r>
            <a:r>
              <a:rPr lang="en-US" sz="1800" dirty="0">
                <a:latin typeface="PFDinTextCompPro-Italic"/>
                <a:cs typeface="PFDinTextCompPro-Italic"/>
              </a:rPr>
              <a:t>-constant variance in the </a:t>
            </a:r>
            <a:r>
              <a:rPr lang="en-US" sz="1800" dirty="0" smtClean="0">
                <a:latin typeface="PFDinTextCompPro-Italic"/>
                <a:cs typeface="PFDinTextCompPro-Italic"/>
              </a:rPr>
              <a:t>error terms (residuals) of your model with respect to the magnitude of your response feature. 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 </a:t>
            </a:r>
            <a:r>
              <a:rPr lang="en-US" sz="1800" dirty="0">
                <a:latin typeface="PFDinTextCompPro-Italic"/>
                <a:cs typeface="PFDinTextCompPro-Italic"/>
              </a:rPr>
              <a:t>(literally: hetero=different, </a:t>
            </a:r>
            <a:r>
              <a:rPr lang="en-US" sz="1800" dirty="0" err="1">
                <a:latin typeface="PFDinTextCompPro-Italic"/>
                <a:cs typeface="PFDinTextCompPro-Italic"/>
              </a:rPr>
              <a:t>skedasis</a:t>
            </a:r>
            <a:r>
              <a:rPr lang="en-US" sz="1800" dirty="0">
                <a:latin typeface="PFDinTextCompPro-Italic"/>
                <a:cs typeface="PFDinTextCompPro-Italic"/>
              </a:rPr>
              <a:t>=dispersion).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9606589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58100" y="2564368"/>
            <a:ext cx="218323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 smtClean="0">
                <a:latin typeface="PF Din Text Comp Pro" panose="02000506020000020004" pitchFamily="2" charset="0"/>
                <a:cs typeface="PFDinTextCompPro-Italic"/>
              </a:rPr>
              <a:t>Homoskedastic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65303" y="2564368"/>
            <a:ext cx="218323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err="1" smtClean="0">
                <a:latin typeface="PF Din Text Comp Pro" panose="02000506020000020004" pitchFamily="2" charset="0"/>
                <a:cs typeface="PFDinTextCompPro-Italic"/>
              </a:rPr>
              <a:t>Heteroskedastic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pic>
        <p:nvPicPr>
          <p:cNvPr id="7" name="Picture 6" descr="http://pareonline.net/htm/v8n2/v7n24.11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1" t="26520"/>
          <a:stretch/>
        </p:blipFill>
        <p:spPr bwMode="auto">
          <a:xfrm>
            <a:off x="686590" y="3107267"/>
            <a:ext cx="2726255" cy="166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pareonline.net/htm/v8n2/v7n24.12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7" t="28921"/>
          <a:stretch/>
        </p:blipFill>
        <p:spPr bwMode="auto">
          <a:xfrm>
            <a:off x="3591414" y="3107267"/>
            <a:ext cx="2586573" cy="1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pareonline.net/htm/v8n2/v7n24.13.gi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4" t="28660"/>
          <a:stretch/>
        </p:blipFill>
        <p:spPr bwMode="auto">
          <a:xfrm>
            <a:off x="6378488" y="3107267"/>
            <a:ext cx="2570249" cy="165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852827"/>
              </p:ext>
            </p:extLst>
          </p:nvPr>
        </p:nvGraphicFramePr>
        <p:xfrm>
          <a:off x="4753116" y="4770205"/>
          <a:ext cx="207098" cy="2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4" name="Equation" r:id="rId7" imgW="139680" imgH="203040" progId="Equation.3">
                  <p:embed/>
                </p:oleObj>
              </mc:Choice>
              <mc:Fallback>
                <p:oleObj name="Equation" r:id="rId7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116" y="4770205"/>
                        <a:ext cx="207098" cy="29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373035"/>
              </p:ext>
            </p:extLst>
          </p:nvPr>
        </p:nvGraphicFramePr>
        <p:xfrm>
          <a:off x="1842619" y="4770205"/>
          <a:ext cx="207098" cy="2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5" name="Equation" r:id="rId9" imgW="139680" imgH="203040" progId="Equation.3">
                  <p:embed/>
                </p:oleObj>
              </mc:Choice>
              <mc:Fallback>
                <p:oleObj name="Equation" r:id="rId9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619" y="4770205"/>
                        <a:ext cx="207098" cy="29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612479"/>
              </p:ext>
            </p:extLst>
          </p:nvPr>
        </p:nvGraphicFramePr>
        <p:xfrm>
          <a:off x="7663612" y="4770205"/>
          <a:ext cx="207098" cy="2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6" name="Equation" r:id="rId10" imgW="139680" imgH="203040" progId="Equation.3">
                  <p:embed/>
                </p:oleObj>
              </mc:Choice>
              <mc:Fallback>
                <p:oleObj name="Equation" r:id="rId10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3612" y="4770205"/>
                        <a:ext cx="207098" cy="29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 rot="16200000">
            <a:off x="29974" y="3845130"/>
            <a:ext cx="1018494" cy="2774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Residuals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6738937" y="2873419"/>
            <a:ext cx="304800" cy="1739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5265701" y="2845832"/>
            <a:ext cx="558836" cy="1954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endCxn id="7" idx="0"/>
          </p:cNvCxnSpPr>
          <p:nvPr/>
        </p:nvCxnSpPr>
        <p:spPr bwMode="auto">
          <a:xfrm>
            <a:off x="2049717" y="2915726"/>
            <a:ext cx="1" cy="1915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/>
        </p:nvSpPr>
        <p:spPr>
          <a:xfrm>
            <a:off x="490537" y="1104900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How do you </a:t>
            </a:r>
            <a:r>
              <a:rPr lang="en-US" sz="1800" dirty="0">
                <a:latin typeface="PFDinTextCompPro-Italic"/>
                <a:cs typeface="PFDinTextCompPro-Italic"/>
              </a:rPr>
              <a:t>identify </a:t>
            </a:r>
            <a:r>
              <a:rPr lang="en-US" sz="1800" dirty="0" err="1">
                <a:latin typeface="PFDinTextCompPro-Italic"/>
                <a:cs typeface="PFDinTextCompPro-Italic"/>
              </a:rPr>
              <a:t>heteroskedasticity</a:t>
            </a:r>
            <a:r>
              <a:rPr lang="en-US" sz="1800" dirty="0" smtClean="0">
                <a:latin typeface="PFDinTextCompPro-Italic"/>
                <a:cs typeface="PFDinTextCompPro-Italic"/>
              </a:rPr>
              <a:t>?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Plot </a:t>
            </a:r>
            <a:r>
              <a:rPr lang="en-US" sz="1800" dirty="0">
                <a:latin typeface="PFDinTextCompPro-Italic"/>
                <a:cs typeface="PFDinTextCompPro-Italic"/>
              </a:rPr>
              <a:t>the residuals against the predicted response </a:t>
            </a:r>
            <a:r>
              <a:rPr lang="en-US" sz="1800" dirty="0" smtClean="0">
                <a:latin typeface="PFDinTextCompPro-Italic"/>
                <a:cs typeface="PFDinTextCompPro-Italic"/>
              </a:rPr>
              <a:t>variable. </a:t>
            </a:r>
            <a:endParaRPr lang="en-US" sz="1800" dirty="0">
              <a:latin typeface="PFDinTextCompPro-Italic"/>
              <a:cs typeface="PFDinTextCompPro-Italic"/>
            </a:endParaRP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405100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0537" y="1104900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How does </a:t>
            </a:r>
            <a:r>
              <a:rPr lang="en-US" sz="1800" dirty="0" err="1" smtClean="0">
                <a:latin typeface="PFDinTextCompPro-Italic"/>
                <a:cs typeface="PFDinTextCompPro-Italic"/>
              </a:rPr>
              <a:t>heteroskedasticity</a:t>
            </a:r>
            <a:r>
              <a:rPr lang="en-US" sz="1800" dirty="0" smtClean="0">
                <a:latin typeface="PFDinTextCompPro-Italic"/>
                <a:cs typeface="PFDinTextCompPro-Italic"/>
              </a:rPr>
              <a:t> affect my model? 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>
                <a:latin typeface="PFDinTextCompPro-Italic"/>
                <a:cs typeface="PFDinTextCompPro-Italic"/>
              </a:rPr>
              <a:t>I</a:t>
            </a:r>
            <a:r>
              <a:rPr lang="en-US" sz="1800" dirty="0" smtClean="0">
                <a:latin typeface="PFDinTextCompPro-Italic"/>
                <a:cs typeface="PFDinTextCompPro-Italic"/>
              </a:rPr>
              <a:t>t will distort and therefore decrease confidence in coefficient and prediction estimates.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PFDinTextCompPro-Italic"/>
              <a:cs typeface="PFDinTextCompPro-Italic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Why </a:t>
            </a:r>
            <a:r>
              <a:rPr lang="en-US" sz="1800" dirty="0">
                <a:latin typeface="PFDinTextCompPro-Italic"/>
                <a:cs typeface="PFDinTextCompPro-Italic"/>
              </a:rPr>
              <a:t>does </a:t>
            </a:r>
            <a:r>
              <a:rPr lang="en-US" sz="1800" dirty="0" err="1">
                <a:latin typeface="PFDinTextCompPro-Italic"/>
                <a:cs typeface="PFDinTextCompPro-Italic"/>
              </a:rPr>
              <a:t>heteroskedasticity</a:t>
            </a:r>
            <a:r>
              <a:rPr lang="en-US" sz="1800" dirty="0">
                <a:latin typeface="PFDinTextCompPro-Italic"/>
                <a:cs typeface="PFDinTextCompPro-Italic"/>
              </a:rPr>
              <a:t> reduce confidence in the model</a:t>
            </a:r>
            <a:r>
              <a:rPr lang="en-US" sz="1800" dirty="0" smtClean="0">
                <a:latin typeface="PFDinTextCompPro-Italic"/>
                <a:cs typeface="PFDinTextCompPro-Italic"/>
              </a:rPr>
              <a:t>?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Because </a:t>
            </a:r>
            <a:r>
              <a:rPr lang="en-US" sz="1800" dirty="0">
                <a:latin typeface="PFDinTextCompPro-Italic"/>
                <a:cs typeface="PFDinTextCompPro-Italic"/>
              </a:rPr>
              <a:t>standard errors, confidence intervals, and hypothesis tests all rely on constant error variance.</a:t>
            </a: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1852640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COMMON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0537" y="1104900"/>
            <a:ext cx="838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You can correct for </a:t>
            </a:r>
            <a:r>
              <a:rPr lang="en-US" sz="1800" dirty="0" err="1">
                <a:latin typeface="PFDinTextCompPro-Italic"/>
                <a:cs typeface="PFDinTextCompPro-Italic"/>
              </a:rPr>
              <a:t>h</a:t>
            </a:r>
            <a:r>
              <a:rPr lang="en-US" sz="1800" dirty="0" err="1" smtClean="0">
                <a:latin typeface="PFDinTextCompPro-Italic"/>
                <a:cs typeface="PFDinTextCompPro-Italic"/>
              </a:rPr>
              <a:t>eteroskedasticity</a:t>
            </a:r>
            <a:r>
              <a:rPr lang="en-US" sz="1800" dirty="0" smtClean="0">
                <a:latin typeface="PFDinTextCompPro-Italic"/>
                <a:cs typeface="PFDinTextCompPro-Italic"/>
              </a:rPr>
              <a:t> in two ways:</a:t>
            </a:r>
            <a:endParaRPr lang="en-US" sz="1800" b="1" dirty="0" smtClean="0">
              <a:latin typeface="PFDinTextCompPro-Italic"/>
              <a:cs typeface="PFDinTextCompPro-Italic"/>
            </a:endParaRPr>
          </a:p>
          <a:p>
            <a:pPr marL="842963" lvl="1" indent="-514350" algn="l">
              <a:buFont typeface="+mj-lt"/>
              <a:buAutoNum type="arabicPeriod"/>
            </a:pPr>
            <a:endParaRPr lang="en-US" sz="1800" b="1" dirty="0" smtClean="0">
              <a:latin typeface="PFDinTextCompPro-Italic"/>
              <a:cs typeface="PFDinTextCompPro-Italic"/>
            </a:endParaRPr>
          </a:p>
          <a:p>
            <a:pPr marL="842963" lvl="1" indent="-514350" algn="l">
              <a:buFont typeface="+mj-lt"/>
              <a:buAutoNum type="arabicPeriod"/>
            </a:pPr>
            <a:r>
              <a:rPr lang="en-US" sz="1800" b="1" dirty="0" smtClean="0">
                <a:latin typeface="PFDinTextCompPro-Italic"/>
                <a:cs typeface="PFDinTextCompPro-Italic"/>
              </a:rPr>
              <a:t>Log-transform the </a:t>
            </a:r>
            <a:r>
              <a:rPr lang="en-US" sz="1800" b="1" dirty="0">
                <a:latin typeface="PFDinTextCompPro-Italic"/>
                <a:cs typeface="PFDinTextCompPro-Italic"/>
              </a:rPr>
              <a:t>response </a:t>
            </a:r>
            <a:r>
              <a:rPr lang="en-US" sz="1800" b="1" dirty="0" smtClean="0">
                <a:latin typeface="PFDinTextCompPro-Italic"/>
                <a:cs typeface="PFDinTextCompPro-Italic"/>
              </a:rPr>
              <a:t>variable.</a:t>
            </a:r>
          </a:p>
          <a:p>
            <a:pPr marL="1171575" lvl="2" indent="-51435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Coefficients </a:t>
            </a:r>
            <a:r>
              <a:rPr lang="en-US" sz="1800" dirty="0">
                <a:latin typeface="PFDinTextCompPro-Italic"/>
                <a:cs typeface="PFDinTextCompPro-Italic"/>
              </a:rPr>
              <a:t>now correspond to percentage change in response variable, rather than unit </a:t>
            </a:r>
            <a:r>
              <a:rPr lang="en-US" sz="1800" dirty="0" smtClean="0">
                <a:latin typeface="PFDinTextCompPro-Italic"/>
                <a:cs typeface="PFDinTextCompPro-Italic"/>
              </a:rPr>
              <a:t>change.</a:t>
            </a:r>
          </a:p>
          <a:p>
            <a:pPr marL="1171575" lvl="2" indent="-514350" algn="l">
              <a:buFont typeface="Arial"/>
              <a:buChar char="•"/>
            </a:pPr>
            <a:endParaRPr lang="en-US" sz="1800" b="1" dirty="0">
              <a:latin typeface="PFDinTextCompPro-Italic"/>
              <a:cs typeface="PFDinTextCompPro-Italic"/>
            </a:endParaRPr>
          </a:p>
          <a:p>
            <a:pPr marL="842963" lvl="1" indent="-514350" algn="l">
              <a:buFont typeface="+mj-lt"/>
              <a:buAutoNum type="arabicPeriod"/>
            </a:pPr>
            <a:r>
              <a:rPr lang="en-US" sz="1800" b="1" dirty="0" smtClean="0">
                <a:latin typeface="PFDinTextCompPro-Italic"/>
                <a:cs typeface="PFDinTextCompPro-Italic"/>
              </a:rPr>
              <a:t>Use </a:t>
            </a:r>
            <a:r>
              <a:rPr lang="en-US" sz="1800" b="1" dirty="0">
                <a:latin typeface="PFDinTextCompPro-Italic"/>
                <a:cs typeface="PFDinTextCompPro-Italic"/>
              </a:rPr>
              <a:t>Weighted Least </a:t>
            </a:r>
            <a:r>
              <a:rPr lang="en-US" sz="1800" b="1" dirty="0" smtClean="0">
                <a:latin typeface="PFDinTextCompPro-Italic"/>
                <a:cs typeface="PFDinTextCompPro-Italic"/>
              </a:rPr>
              <a:t>Squares, i.e. a ‘robust’ regression. </a:t>
            </a:r>
          </a:p>
          <a:p>
            <a:pPr marL="1171575" lvl="2" indent="-51435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Weights </a:t>
            </a:r>
            <a:r>
              <a:rPr lang="en-US" sz="1800" dirty="0">
                <a:latin typeface="PFDinTextCompPro-Italic"/>
                <a:cs typeface="PFDinTextCompPro-Italic"/>
              </a:rPr>
              <a:t>themselves are an input to the model. This typically means observations with greater deviation contribute less to estimates associated with the coefficients.</a:t>
            </a:r>
          </a:p>
          <a:p>
            <a:pPr marL="842963" lvl="1" indent="-514350" algn="l">
              <a:buFont typeface="+mj-lt"/>
              <a:buAutoNum type="arabicPeriod"/>
            </a:pPr>
            <a:endParaRPr lang="en-US" sz="1800" dirty="0" smtClean="0">
              <a:latin typeface="PFDinTextCompPro-Italic"/>
              <a:cs typeface="PFDinTextCompPro-Italic"/>
            </a:endParaRPr>
          </a:p>
          <a:p>
            <a:pPr lvl="1" indent="0" algn="l"/>
            <a:endParaRPr lang="en-US" sz="1800" dirty="0">
              <a:latin typeface="PFDinTextCompPro-Italic"/>
              <a:cs typeface="PFDinTextCompPro-Italic"/>
            </a:endParaRP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9760555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Vi. </a:t>
            </a:r>
            <a:r>
              <a:rPr lang="en-US" sz="6600" dirty="0" smtClean="0"/>
              <a:t>CATEGORICAL </a:t>
            </a:r>
            <a:r>
              <a:rPr lang="en-US" sz="6600" dirty="0" smtClean="0"/>
              <a:t>Features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5514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911991"/>
              </p:ext>
            </p:extLst>
          </p:nvPr>
        </p:nvGraphicFramePr>
        <p:xfrm>
          <a:off x="1176337" y="2476500"/>
          <a:ext cx="1676400" cy="22904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6400"/>
              </a:tblGrid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Major (k=4)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Science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</a:tr>
              <a:tr h="327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55072"/>
              </p:ext>
            </p:extLst>
          </p:nvPr>
        </p:nvGraphicFramePr>
        <p:xfrm>
          <a:off x="4376737" y="2476500"/>
          <a:ext cx="3810000" cy="22859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0000"/>
                <a:gridCol w="1270000"/>
                <a:gridCol w="1270000"/>
              </a:tblGrid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Business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Literature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ight Arrow 2"/>
          <p:cNvSpPr/>
          <p:nvPr/>
        </p:nvSpPr>
        <p:spPr bwMode="auto">
          <a:xfrm>
            <a:off x="3081337" y="2907922"/>
            <a:ext cx="1066800" cy="319931"/>
          </a:xfrm>
          <a:prstGeom prst="rightArrow">
            <a:avLst>
              <a:gd name="adj1" fmla="val 50000"/>
              <a:gd name="adj2" fmla="val 82749"/>
            </a:avLst>
          </a:prstGeom>
          <a:solidFill>
            <a:srgbClr val="23C2BC"/>
          </a:solidFill>
          <a:ln w="25400" cap="flat" cmpd="sng" algn="ctr">
            <a:solidFill>
              <a:srgbClr val="23C2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081337" y="3837453"/>
            <a:ext cx="1066800" cy="319931"/>
          </a:xfrm>
          <a:prstGeom prst="rightArrow">
            <a:avLst>
              <a:gd name="adj1" fmla="val 50000"/>
              <a:gd name="adj2" fmla="val 82749"/>
            </a:avLst>
          </a:prstGeom>
          <a:solidFill>
            <a:srgbClr val="23C2BC"/>
          </a:solidFill>
          <a:ln w="25400" cap="flat" cmpd="sng" algn="ctr">
            <a:solidFill>
              <a:srgbClr val="23C2BC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36701" y="4826198"/>
            <a:ext cx="3554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  <a:cs typeface="PFDinTextCompPro-Italic"/>
              </a:rPr>
              <a:t>Computer Science is the reference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4337" y="1028700"/>
            <a:ext cx="838200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Linear regression (like most algorithms we will learn in this class) can only accept numerical input.   </a:t>
            </a:r>
          </a:p>
          <a:p>
            <a:pPr marL="342900" indent="-342900" algn="l">
              <a:buFont typeface="Arial"/>
              <a:buChar char="•"/>
            </a:pPr>
            <a:endParaRPr lang="en-US" sz="500" dirty="0" smtClean="0">
              <a:latin typeface="PFDinTextCompPro-Italic"/>
              <a:cs typeface="PFDinTextCompPro-Italic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PFDinTextCompPro-Italic"/>
                <a:cs typeface="PFDinTextCompPro-Italic"/>
              </a:rPr>
              <a:t>We incorporate </a:t>
            </a:r>
            <a:r>
              <a:rPr lang="en-US" sz="1800" dirty="0">
                <a:latin typeface="PFDinTextCompPro-Italic"/>
                <a:cs typeface="PFDinTextCompPro-Italic"/>
              </a:rPr>
              <a:t>categorical </a:t>
            </a:r>
            <a:r>
              <a:rPr lang="en-US" sz="1800" dirty="0" smtClean="0">
                <a:latin typeface="PFDinTextCompPro-Italic"/>
                <a:cs typeface="PFDinTextCompPro-Italic"/>
              </a:rPr>
              <a:t>features into the algorithm by creating k</a:t>
            </a:r>
            <a:r>
              <a:rPr lang="en-US" sz="1800" dirty="0">
                <a:latin typeface="PFDinTextCompPro-Italic"/>
                <a:cs typeface="PFDinTextCompPro-Italic"/>
              </a:rPr>
              <a:t>-1 binary (“dummy”) </a:t>
            </a:r>
            <a:r>
              <a:rPr lang="en-US" sz="1800" dirty="0" smtClean="0">
                <a:latin typeface="PFDinTextCompPro-Italic"/>
                <a:cs typeface="PFDinTextCompPro-Italic"/>
              </a:rPr>
              <a:t>features.</a:t>
            </a:r>
            <a:endParaRPr lang="en-US" sz="1800" dirty="0">
              <a:latin typeface="PFDinTextCompPro-Italic"/>
              <a:cs typeface="PFDinTextCompPro-Italic"/>
            </a:endParaRPr>
          </a:p>
          <a:p>
            <a:pPr marL="671513" lvl="1" indent="-342900" algn="l">
              <a:buFont typeface="Arial"/>
              <a:buChar char="•"/>
            </a:pP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325002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CATEGORIAL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4337" y="1028700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Why do we have k</a:t>
            </a:r>
            <a:r>
              <a:rPr lang="en-US" sz="1800" dirty="0">
                <a:latin typeface="Helvetica"/>
                <a:cs typeface="Helvetica"/>
              </a:rPr>
              <a:t>-1 and not </a:t>
            </a:r>
            <a:r>
              <a:rPr lang="en-US" sz="1800" dirty="0" smtClean="0">
                <a:latin typeface="Helvetica"/>
                <a:cs typeface="Helvetica"/>
              </a:rPr>
              <a:t>k dummy features?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Because k features would create </a:t>
            </a:r>
            <a:r>
              <a:rPr lang="en-US" sz="1800" dirty="0" err="1" smtClean="0">
                <a:latin typeface="Helvetica"/>
                <a:cs typeface="Helvetica"/>
              </a:rPr>
              <a:t>collinearity</a:t>
            </a:r>
            <a:r>
              <a:rPr lang="en-US" sz="1800" dirty="0" smtClean="0">
                <a:latin typeface="Helvetica"/>
                <a:cs typeface="Helvetica"/>
              </a:rPr>
              <a:t>!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The absence of K (i.e. all K’s at zero) represents the ‘reference’ feature that the regression estimates without K. </a:t>
            </a:r>
          </a:p>
          <a:p>
            <a:pPr marL="1000125" lvl="2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So, choose your omitted K wisely! </a:t>
            </a:r>
          </a:p>
          <a:p>
            <a:pPr marL="342900" indent="-342900" algn="l">
              <a:buFont typeface="Arial"/>
              <a:buChar char="•"/>
            </a:pPr>
            <a:endParaRPr lang="en-US" sz="1800" dirty="0" smtClean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If the categorical data has a clear rank or order, you can represent the data with integers.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For example, [strongly </a:t>
            </a:r>
            <a:r>
              <a:rPr lang="en-US" sz="1800" dirty="0">
                <a:latin typeface="Helvetica"/>
                <a:cs typeface="Helvetica"/>
              </a:rPr>
              <a:t>disagree, disagree, neutral, agree, strongly </a:t>
            </a:r>
            <a:r>
              <a:rPr lang="en-US" sz="1800" dirty="0" smtClean="0">
                <a:latin typeface="Helvetica"/>
                <a:cs typeface="Helvetica"/>
              </a:rPr>
              <a:t>agree] </a:t>
            </a:r>
            <a:r>
              <a:rPr lang="en-US" sz="1800" dirty="0">
                <a:latin typeface="Helvetica"/>
                <a:cs typeface="Helvetica"/>
              </a:rPr>
              <a:t>can be represented as </a:t>
            </a:r>
            <a:r>
              <a:rPr lang="en-US" sz="1800" dirty="0" smtClean="0">
                <a:latin typeface="Helvetica"/>
                <a:cs typeface="Helvetica"/>
              </a:rPr>
              <a:t>[1</a:t>
            </a:r>
            <a:r>
              <a:rPr lang="en-US" sz="1800" dirty="0">
                <a:latin typeface="Helvetica"/>
                <a:cs typeface="Helvetica"/>
              </a:rPr>
              <a:t>, 2, 3, 4, </a:t>
            </a:r>
            <a:r>
              <a:rPr lang="en-US" sz="1800" dirty="0" smtClean="0">
                <a:latin typeface="Helvetica"/>
                <a:cs typeface="Helvetica"/>
              </a:rPr>
              <a:t>5].</a:t>
            </a:r>
            <a:endParaRPr lang="en-US" sz="1800" dirty="0">
              <a:latin typeface="Helvetica"/>
              <a:cs typeface="Helvetica"/>
            </a:endParaRPr>
          </a:p>
          <a:p>
            <a:pPr marL="1000125" lvl="2" indent="-342900" algn="l">
              <a:buFont typeface="Arial"/>
              <a:buChar char="•"/>
            </a:pPr>
            <a:endParaRPr lang="en-US" sz="1800" dirty="0">
              <a:latin typeface="Helvetica"/>
              <a:cs typeface="Helvetica"/>
            </a:endParaRPr>
          </a:p>
          <a:p>
            <a:pPr algn="l"/>
            <a:endParaRPr lang="en-US" sz="1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297878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IN-CLASS EXERCISE: LINEAR REGRESSION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4337" y="1028700"/>
            <a:ext cx="8382000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cs typeface="Helvetica"/>
              </a:rPr>
              <a:t>Aggregate our dataset’s Batting table data on the yearly level before 2005.</a:t>
            </a:r>
          </a:p>
          <a:p>
            <a:pPr marL="342900" indent="-342900" algn="l">
              <a:buFont typeface="+mj-lt"/>
              <a:buAutoNum type="arabicPeriod"/>
            </a:pPr>
            <a:endParaRPr lang="en-US" sz="500" dirty="0">
              <a:latin typeface="Helvetica"/>
              <a:cs typeface="Helvetic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cs typeface="Helvetica"/>
              </a:rPr>
              <a:t>Run an OLS regression where hits is your explanatory feature and runs scored per year is your response. 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Interpret its results, calculate R-squared and RMSE, and examine the residuals for </a:t>
            </a:r>
            <a:r>
              <a:rPr lang="en-US" sz="1800" dirty="0" err="1" smtClean="0">
                <a:latin typeface="Helvetica"/>
                <a:cs typeface="Helvetica"/>
              </a:rPr>
              <a:t>heteroskedasticity</a:t>
            </a:r>
            <a:r>
              <a:rPr lang="en-US" sz="1800" dirty="0" smtClean="0">
                <a:latin typeface="Helvetica"/>
                <a:cs typeface="Helvetica"/>
              </a:rPr>
              <a:t>.</a:t>
            </a:r>
          </a:p>
          <a:p>
            <a:pPr marL="671513" lvl="1" indent="-342900" algn="l">
              <a:buFont typeface="Arial"/>
              <a:buChar char="•"/>
            </a:pPr>
            <a:endParaRPr lang="en-US" sz="500" dirty="0" smtClean="0">
              <a:latin typeface="Helvetica"/>
              <a:cs typeface="Helvetic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cs typeface="Helvetica"/>
              </a:rPr>
              <a:t>Run an OLS on stolen bases and runs scored per year.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Compare its coefficients, R-squared, and RMSE to the previous example.</a:t>
            </a:r>
          </a:p>
          <a:p>
            <a:pPr marL="671513" lvl="1" indent="-342900" algn="l">
              <a:buFont typeface="+mj-lt"/>
              <a:buAutoNum type="arabicPeriod"/>
            </a:pPr>
            <a:endParaRPr lang="en-US" sz="500" dirty="0">
              <a:latin typeface="Helvetica"/>
              <a:cs typeface="Helvetic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cs typeface="Helvetica"/>
              </a:rPr>
              <a:t>Create dummy features representing time and re-run the regression.</a:t>
            </a:r>
          </a:p>
          <a:p>
            <a:pPr marL="342900" indent="-342900" algn="l">
              <a:buFont typeface="+mj-lt"/>
              <a:buAutoNum type="arabicPeriod"/>
            </a:pPr>
            <a:endParaRPr lang="en-US" sz="500" dirty="0">
              <a:latin typeface="Helvetica"/>
              <a:cs typeface="Helvetic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cs typeface="Helvetica"/>
              </a:rPr>
              <a:t>Create a multivariate regression including hits, stolen bases, and our dummy variables and compare its output to #2-4.</a:t>
            </a:r>
          </a:p>
          <a:p>
            <a:pPr marL="342900" indent="-342900" algn="l">
              <a:buFont typeface="+mj-lt"/>
              <a:buAutoNum type="arabicPeriod"/>
            </a:pPr>
            <a:endParaRPr lang="en-US" sz="500" dirty="0" smtClean="0">
              <a:latin typeface="Helvetica"/>
              <a:cs typeface="Helvetic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latin typeface="Helvetica"/>
                <a:cs typeface="Helvetica"/>
              </a:rPr>
              <a:t>Compare the predictive accuracy of the multivariate regression and the regression from step #2 using new data.</a:t>
            </a:r>
          </a:p>
        </p:txBody>
      </p:sp>
    </p:spTree>
    <p:extLst>
      <p:ext uri="{BB962C8B-B14F-4D97-AF65-F5344CB8AC3E}">
        <p14:creationId xmlns:p14="http://schemas.microsoft.com/office/powerpoint/2010/main" val="39146840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Questions?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</a:t>
            </a: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INEAR </a:t>
            </a: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6239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334512"/>
            <a:ext cx="5638800" cy="2985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600" dirty="0" smtClean="0">
                <a:latin typeface="Helvetica"/>
                <a:cs typeface="Helvetica"/>
              </a:rPr>
              <a:t>A </a:t>
            </a:r>
            <a:r>
              <a:rPr lang="en-US" sz="1600" dirty="0">
                <a:latin typeface="Helvetica"/>
                <a:cs typeface="Helvetica"/>
              </a:rPr>
              <a:t>regression </a:t>
            </a:r>
            <a:r>
              <a:rPr lang="en-US" sz="1600" dirty="0" smtClean="0">
                <a:latin typeface="Helvetica"/>
                <a:cs typeface="Helvetica"/>
              </a:rPr>
              <a:t>model, in its most basic sense, is a </a:t>
            </a:r>
            <a:r>
              <a:rPr lang="en-US" sz="1600" b="1" dirty="0" smtClean="0">
                <a:latin typeface="Helvetica"/>
                <a:cs typeface="Helvetica"/>
              </a:rPr>
              <a:t>functional </a:t>
            </a:r>
            <a:r>
              <a:rPr lang="en-US" sz="1600" b="1" dirty="0">
                <a:latin typeface="Helvetica"/>
                <a:cs typeface="Helvetica"/>
              </a:rPr>
              <a:t>relationship between </a:t>
            </a:r>
            <a:r>
              <a:rPr lang="en-US" sz="1600" b="1" dirty="0" smtClean="0">
                <a:latin typeface="Helvetica"/>
                <a:cs typeface="Helvetica"/>
              </a:rPr>
              <a:t>your explanatory variables and your response.</a:t>
            </a:r>
          </a:p>
          <a:p>
            <a:pPr marL="342900" indent="-342900" algn="l">
              <a:buFont typeface="Arial"/>
              <a:buChar char="•"/>
            </a:pPr>
            <a:endParaRPr lang="en-US" sz="1600" b="1" dirty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>
                <a:latin typeface="Helvetica"/>
                <a:cs typeface="Helvetica"/>
              </a:rPr>
              <a:t>A simple </a:t>
            </a:r>
            <a:r>
              <a:rPr lang="en-US" sz="1600" dirty="0">
                <a:latin typeface="Helvetica"/>
                <a:cs typeface="Helvetica"/>
              </a:rPr>
              <a:t>linear regression </a:t>
            </a:r>
            <a:r>
              <a:rPr lang="en-US" sz="1600" dirty="0" smtClean="0">
                <a:latin typeface="Helvetica"/>
                <a:cs typeface="Helvetica"/>
              </a:rPr>
              <a:t>model captures a linear relationship (β) between your response (y) and one covariate (x), plus a constant (</a:t>
            </a:r>
            <a:r>
              <a:rPr lang="en-US" sz="1600" i="1" dirty="0">
                <a:latin typeface="Symbol" charset="2"/>
                <a:cs typeface="Symbol" charset="2"/>
              </a:rPr>
              <a:t>a</a:t>
            </a:r>
            <a:r>
              <a:rPr lang="en-US" sz="1600" dirty="0" smtClean="0">
                <a:latin typeface="Helvetica"/>
                <a:cs typeface="Helvetica"/>
              </a:rPr>
              <a:t>) and random error (</a:t>
            </a:r>
            <a:r>
              <a:rPr lang="en-US" sz="1600" dirty="0" err="1">
                <a:latin typeface="Helvetica"/>
                <a:cs typeface="Helvetica"/>
              </a:rPr>
              <a:t>ε</a:t>
            </a:r>
            <a:r>
              <a:rPr lang="en-US" sz="1600" dirty="0" smtClean="0">
                <a:latin typeface="Helvetica"/>
                <a:cs typeface="Helvetica"/>
              </a:rPr>
              <a:t>):</a:t>
            </a:r>
            <a:endParaRPr lang="en-US" sz="1600" dirty="0">
              <a:latin typeface="Helvetica"/>
              <a:cs typeface="Helvetica"/>
            </a:endParaRPr>
          </a:p>
          <a:p>
            <a:pPr algn="l"/>
            <a:endParaRPr lang="en-US" sz="1600" dirty="0">
              <a:latin typeface="Helvetica"/>
              <a:cs typeface="Helvetica"/>
            </a:endParaRPr>
          </a:p>
          <a:p>
            <a:r>
              <a:rPr lang="en-US" sz="2800" i="1" dirty="0" smtClean="0">
                <a:latin typeface="Helvetica"/>
                <a:cs typeface="Helvetica"/>
              </a:rPr>
              <a:t>y </a:t>
            </a:r>
            <a:r>
              <a:rPr lang="en-US" sz="2800" i="1" dirty="0">
                <a:latin typeface="Helvetica"/>
                <a:cs typeface="Helvetica"/>
              </a:rPr>
              <a:t>= </a:t>
            </a:r>
            <a:r>
              <a:rPr lang="en-US" sz="2800" i="1" dirty="0">
                <a:latin typeface="Symbol" charset="2"/>
                <a:cs typeface="Symbol" charset="2"/>
              </a:rPr>
              <a:t>a</a:t>
            </a:r>
            <a:r>
              <a:rPr lang="en-US" sz="2800" i="1" dirty="0" smtClean="0">
                <a:latin typeface="Helvetica"/>
                <a:cs typeface="Helvetica"/>
              </a:rPr>
              <a:t> </a:t>
            </a:r>
            <a:r>
              <a:rPr lang="en-US" sz="2800" i="1" dirty="0">
                <a:latin typeface="Helvetica"/>
                <a:cs typeface="Helvetica"/>
              </a:rPr>
              <a:t>+ </a:t>
            </a:r>
            <a:r>
              <a:rPr lang="en-US" sz="2800" i="1" dirty="0" smtClean="0">
                <a:latin typeface="Helvetica"/>
                <a:cs typeface="Helvetica"/>
              </a:rPr>
              <a:t> </a:t>
            </a:r>
            <a:r>
              <a:rPr lang="en-US" sz="2800" dirty="0">
                <a:latin typeface="Helvetica"/>
                <a:cs typeface="Helvetica"/>
              </a:rPr>
              <a:t>β</a:t>
            </a:r>
            <a:r>
              <a:rPr lang="en-US" sz="2800" i="1" spc="300" dirty="0" smtClean="0">
                <a:latin typeface="Helvetica"/>
                <a:cs typeface="Helvetica"/>
              </a:rPr>
              <a:t>x</a:t>
            </a:r>
            <a:r>
              <a:rPr lang="en-US" sz="2800" i="1" dirty="0" smtClean="0">
                <a:latin typeface="Helvetica"/>
                <a:cs typeface="Helvetica"/>
              </a:rPr>
              <a:t> </a:t>
            </a:r>
            <a:r>
              <a:rPr lang="en-US" sz="2800" i="1" dirty="0">
                <a:latin typeface="Helvetica"/>
                <a:cs typeface="Helvetica"/>
              </a:rPr>
              <a:t>+ </a:t>
            </a:r>
            <a:r>
              <a:rPr lang="en-US" sz="2800" dirty="0" err="1">
                <a:latin typeface="Helvetica"/>
                <a:cs typeface="Helvetica"/>
              </a:rPr>
              <a:t>ε</a:t>
            </a:r>
            <a:endParaRPr lang="en-US" sz="2800" i="1" dirty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endParaRPr lang="en-US" sz="1600" b="1" dirty="0">
              <a:solidFill>
                <a:srgbClr val="2C2C2E"/>
              </a:solidFill>
              <a:latin typeface="Helvetica"/>
              <a:cs typeface="Helvetica"/>
            </a:endParaRPr>
          </a:p>
          <a:p>
            <a:pPr marL="285750" indent="-285750" algn="l">
              <a:buFont typeface="Arial"/>
              <a:buChar char="•"/>
            </a:pPr>
            <a:endParaRPr lang="en-US" sz="1600" dirty="0">
              <a:latin typeface="Helvetica"/>
              <a:ea typeface="Heiti TC Ligh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859077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HOW DO WE INTEPRET THE MODEL?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4419600" cy="4355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600" dirty="0" smtClean="0">
                <a:latin typeface="Helvetica"/>
                <a:cs typeface="Helvetica"/>
              </a:rPr>
              <a:t>Look at the chart to your right.  It’s an interpretation of a simple linear model when y and x are both continuous.  </a:t>
            </a:r>
          </a:p>
          <a:p>
            <a:pPr marL="342900" indent="-342900" algn="l">
              <a:buFont typeface="Arial"/>
              <a:buChar char="•"/>
            </a:pPr>
            <a:endParaRPr lang="en-US" sz="1600" dirty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>
                <a:latin typeface="Helvetica"/>
                <a:cs typeface="Helvetica"/>
              </a:rPr>
              <a:t>Here’s how to interpret </a:t>
            </a:r>
            <a:r>
              <a:rPr lang="en-US" sz="1600" i="1" dirty="0">
                <a:latin typeface="Helvetica"/>
                <a:cs typeface="Helvetica"/>
              </a:rPr>
              <a:t>y = </a:t>
            </a:r>
            <a:r>
              <a:rPr lang="en-US" sz="1600" i="1" dirty="0">
                <a:latin typeface="Symbol" charset="2"/>
                <a:cs typeface="Symbol" charset="2"/>
              </a:rPr>
              <a:t>a</a:t>
            </a:r>
            <a:r>
              <a:rPr lang="en-US" sz="1600" i="1" dirty="0">
                <a:latin typeface="Helvetica"/>
                <a:cs typeface="Helvetica"/>
              </a:rPr>
              <a:t> +  </a:t>
            </a:r>
            <a:r>
              <a:rPr lang="en-US" sz="1600" dirty="0">
                <a:latin typeface="Helvetica"/>
                <a:cs typeface="Helvetica"/>
              </a:rPr>
              <a:t>β</a:t>
            </a:r>
            <a:r>
              <a:rPr lang="en-US" sz="1600" i="1" spc="300" dirty="0">
                <a:latin typeface="Helvetica"/>
                <a:cs typeface="Helvetica"/>
              </a:rPr>
              <a:t>x</a:t>
            </a:r>
            <a:r>
              <a:rPr lang="en-US" sz="1600" i="1" dirty="0">
                <a:latin typeface="Helvetica"/>
                <a:cs typeface="Helvetica"/>
              </a:rPr>
              <a:t> + </a:t>
            </a:r>
            <a:r>
              <a:rPr lang="en-US" sz="1600" dirty="0" err="1" smtClean="0">
                <a:latin typeface="Helvetica"/>
                <a:cs typeface="Helvetica"/>
              </a:rPr>
              <a:t>ε</a:t>
            </a:r>
            <a:r>
              <a:rPr lang="en-US" sz="1600" i="1" dirty="0" smtClean="0">
                <a:latin typeface="Helvetica"/>
                <a:cs typeface="Helvetica"/>
              </a:rPr>
              <a:t> </a:t>
            </a:r>
            <a:r>
              <a:rPr lang="en-US" sz="1600" dirty="0" smtClean="0">
                <a:latin typeface="Symbol" charset="2"/>
                <a:cs typeface="Symbol" charset="2"/>
              </a:rPr>
              <a:t>:</a:t>
            </a:r>
            <a:r>
              <a:rPr lang="en-US" sz="1600" i="1" dirty="0" smtClean="0">
                <a:latin typeface="Symbol" charset="2"/>
                <a:cs typeface="Symbol" charset="2"/>
              </a:rPr>
              <a:t>  </a:t>
            </a:r>
          </a:p>
          <a:p>
            <a:pPr marL="342900" indent="-342900" algn="l">
              <a:buFont typeface="Arial"/>
              <a:buChar char="•"/>
            </a:pPr>
            <a:endParaRPr lang="en-US" sz="300" dirty="0" smtClean="0">
              <a:latin typeface="PFDinTextCompPro-Italic"/>
              <a:cs typeface="PFDinTextCompPro-Italic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600" b="1" i="1" dirty="0">
                <a:latin typeface="Helvetica"/>
                <a:cs typeface="Helvetica"/>
              </a:rPr>
              <a:t>y</a:t>
            </a:r>
            <a:r>
              <a:rPr lang="en-US" sz="1600" dirty="0" smtClean="0">
                <a:latin typeface="Helvetica"/>
                <a:cs typeface="Helvetica"/>
              </a:rPr>
              <a:t>  is your </a:t>
            </a:r>
            <a:r>
              <a:rPr lang="en-US" sz="1600" b="1" dirty="0">
                <a:latin typeface="Helvetica"/>
                <a:cs typeface="Helvetica"/>
              </a:rPr>
              <a:t>response </a:t>
            </a:r>
            <a:r>
              <a:rPr lang="en-US" sz="1600" b="1" dirty="0" smtClean="0">
                <a:latin typeface="Helvetica"/>
                <a:cs typeface="Helvetica"/>
              </a:rPr>
              <a:t>feature </a:t>
            </a:r>
            <a:r>
              <a:rPr lang="en-US" sz="1600" dirty="0" smtClean="0">
                <a:latin typeface="Helvetica"/>
                <a:cs typeface="Helvetica"/>
              </a:rPr>
              <a:t>(</a:t>
            </a:r>
            <a:r>
              <a:rPr lang="en-US" sz="1600" dirty="0">
                <a:latin typeface="Helvetica"/>
                <a:cs typeface="Helvetica"/>
              </a:rPr>
              <a:t>the </a:t>
            </a:r>
            <a:r>
              <a:rPr lang="en-US" sz="1600" dirty="0" smtClean="0">
                <a:latin typeface="Helvetica"/>
                <a:cs typeface="Helvetica"/>
              </a:rPr>
              <a:t>feature we </a:t>
            </a:r>
            <a:r>
              <a:rPr lang="en-US" sz="1600" dirty="0">
                <a:latin typeface="Helvetica"/>
                <a:cs typeface="Helvetica"/>
              </a:rPr>
              <a:t>want to predict</a:t>
            </a:r>
            <a:r>
              <a:rPr lang="en-US" sz="1600" dirty="0" smtClean="0">
                <a:latin typeface="Helvetica"/>
                <a:cs typeface="Helvetica"/>
              </a:rPr>
              <a:t>)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600" b="1" i="1" dirty="0" smtClean="0">
                <a:latin typeface="Helvetica"/>
                <a:cs typeface="Helvetica"/>
              </a:rPr>
              <a:t>x </a:t>
            </a:r>
            <a:r>
              <a:rPr lang="en-US" sz="1600" i="1" dirty="0" smtClean="0">
                <a:latin typeface="Helvetica"/>
                <a:cs typeface="Helvetica"/>
              </a:rPr>
              <a:t> </a:t>
            </a:r>
            <a:r>
              <a:rPr lang="en-US" sz="1600" dirty="0" smtClean="0">
                <a:latin typeface="Helvetica"/>
                <a:cs typeface="Helvetica"/>
              </a:rPr>
              <a:t>is your </a:t>
            </a:r>
            <a:r>
              <a:rPr lang="en-US" sz="1600" b="1" dirty="0" smtClean="0">
                <a:latin typeface="Helvetica"/>
                <a:cs typeface="Helvetica"/>
              </a:rPr>
              <a:t>explanatory feature </a:t>
            </a:r>
            <a:r>
              <a:rPr lang="en-US" sz="1600" dirty="0" smtClean="0">
                <a:latin typeface="Helvetica"/>
                <a:cs typeface="Helvetica"/>
              </a:rPr>
              <a:t>(</a:t>
            </a:r>
            <a:r>
              <a:rPr lang="en-US" sz="1600" dirty="0">
                <a:latin typeface="Helvetica"/>
                <a:cs typeface="Helvetica"/>
              </a:rPr>
              <a:t>the </a:t>
            </a:r>
            <a:r>
              <a:rPr lang="en-US" sz="1600" dirty="0" smtClean="0">
                <a:latin typeface="Helvetica"/>
                <a:cs typeface="Helvetica"/>
              </a:rPr>
              <a:t>feature we </a:t>
            </a:r>
            <a:r>
              <a:rPr lang="en-US" sz="1600" dirty="0">
                <a:latin typeface="Helvetica"/>
                <a:cs typeface="Helvetica"/>
              </a:rPr>
              <a:t>use to train the model</a:t>
            </a:r>
            <a:r>
              <a:rPr lang="en-US" sz="1600" dirty="0" smtClean="0">
                <a:latin typeface="Helvetica"/>
                <a:cs typeface="Helvetica"/>
              </a:rPr>
              <a:t>)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800" b="1" i="1" dirty="0" smtClean="0">
                <a:latin typeface="Symbol" charset="2"/>
                <a:cs typeface="Symbol" charset="2"/>
              </a:rPr>
              <a:t>a</a:t>
            </a:r>
            <a:r>
              <a:rPr lang="en-US" sz="1800" b="1" i="1" dirty="0" smtClean="0">
                <a:latin typeface="Helvetica"/>
                <a:cs typeface="Helvetica"/>
              </a:rPr>
              <a:t>  </a:t>
            </a:r>
            <a:r>
              <a:rPr lang="en-US" sz="1600" dirty="0" smtClean="0">
                <a:latin typeface="Helvetica"/>
                <a:cs typeface="Helvetica"/>
              </a:rPr>
              <a:t>is your </a:t>
            </a:r>
            <a:r>
              <a:rPr lang="en-US" sz="1600" b="1" dirty="0">
                <a:latin typeface="Helvetica"/>
                <a:cs typeface="Helvetica"/>
              </a:rPr>
              <a:t>intercept </a:t>
            </a:r>
            <a:r>
              <a:rPr lang="en-US" sz="1600" dirty="0">
                <a:latin typeface="Helvetica"/>
                <a:cs typeface="Helvetica"/>
              </a:rPr>
              <a:t>(where </a:t>
            </a:r>
            <a:r>
              <a:rPr lang="en-US" sz="1600" dirty="0" smtClean="0">
                <a:latin typeface="Helvetica"/>
                <a:cs typeface="Helvetica"/>
              </a:rPr>
              <a:t>the regression model crosses </a:t>
            </a:r>
            <a:r>
              <a:rPr lang="en-US" sz="1600" dirty="0">
                <a:latin typeface="Helvetica"/>
                <a:cs typeface="Helvetica"/>
              </a:rPr>
              <a:t>the y-axis</a:t>
            </a:r>
            <a:r>
              <a:rPr lang="en-US" sz="1600" dirty="0" smtClean="0">
                <a:latin typeface="Helvetica"/>
                <a:cs typeface="Helvetica"/>
              </a:rPr>
              <a:t>)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Helvetica"/>
                <a:cs typeface="Helvetica"/>
              </a:rPr>
              <a:t>β is your </a:t>
            </a:r>
            <a:r>
              <a:rPr lang="en-US" sz="1600" b="1" dirty="0" smtClean="0">
                <a:latin typeface="Helvetica"/>
                <a:cs typeface="Helvetica"/>
              </a:rPr>
              <a:t>regression </a:t>
            </a:r>
            <a:r>
              <a:rPr lang="en-US" sz="1600" b="1" dirty="0">
                <a:latin typeface="Helvetica"/>
                <a:cs typeface="Helvetica"/>
              </a:rPr>
              <a:t>coefficient </a:t>
            </a:r>
            <a:r>
              <a:rPr lang="en-US" sz="1600" dirty="0">
                <a:latin typeface="Helvetica"/>
                <a:cs typeface="Helvetica"/>
              </a:rPr>
              <a:t>(the model parameter</a:t>
            </a:r>
            <a:r>
              <a:rPr lang="en-US" sz="1600" dirty="0" smtClean="0">
                <a:latin typeface="Helvetica"/>
                <a:cs typeface="Helvetica"/>
              </a:rPr>
              <a:t>)</a:t>
            </a:r>
          </a:p>
          <a:p>
            <a:pPr marL="671513" lvl="1" indent="-342900" algn="l">
              <a:buFont typeface="Arial"/>
              <a:buChar char="•"/>
            </a:pPr>
            <a:r>
              <a:rPr lang="en-US" sz="1600" dirty="0" err="1">
                <a:latin typeface="Helvetica"/>
                <a:cs typeface="Helvetica"/>
              </a:rPr>
              <a:t>ε</a:t>
            </a:r>
            <a:r>
              <a:rPr lang="en-US" sz="1600" dirty="0" smtClean="0">
                <a:latin typeface="Helvetica"/>
                <a:cs typeface="Helvetica"/>
              </a:rPr>
              <a:t> is your </a:t>
            </a:r>
            <a:r>
              <a:rPr lang="en-US" sz="1600" b="1" dirty="0" smtClean="0">
                <a:latin typeface="Helvetica"/>
                <a:cs typeface="Helvetica"/>
              </a:rPr>
              <a:t>residual </a:t>
            </a:r>
            <a:r>
              <a:rPr lang="en-US" sz="1600" dirty="0">
                <a:latin typeface="Helvetica"/>
                <a:cs typeface="Helvetica"/>
              </a:rPr>
              <a:t>(the </a:t>
            </a:r>
            <a:r>
              <a:rPr lang="en-US" sz="1600" dirty="0" smtClean="0">
                <a:latin typeface="Helvetica"/>
                <a:cs typeface="Helvetica"/>
              </a:rPr>
              <a:t>model’s error</a:t>
            </a:r>
            <a:r>
              <a:rPr lang="en-US" sz="1600" dirty="0">
                <a:latin typeface="Helvetica"/>
                <a:cs typeface="Helvetica"/>
              </a:rPr>
              <a:t>)</a:t>
            </a:r>
          </a:p>
          <a:p>
            <a:pPr marL="342900" indent="-342900" algn="l">
              <a:buFont typeface="Arial"/>
              <a:buChar char="•"/>
            </a:pPr>
            <a:endParaRPr lang="en-US" sz="1600" i="1" dirty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endParaRPr lang="en-US" sz="1600" b="1" dirty="0">
              <a:solidFill>
                <a:srgbClr val="2C2C2E"/>
              </a:solidFill>
              <a:latin typeface="Helvetica"/>
              <a:cs typeface="Helvetica"/>
            </a:endParaRPr>
          </a:p>
          <a:p>
            <a:pPr marL="285750" indent="-285750" algn="l">
              <a:buFont typeface="Arial"/>
              <a:buChar char="•"/>
            </a:pPr>
            <a:endParaRPr lang="en-US" sz="1600" dirty="0">
              <a:latin typeface="Helvetica"/>
              <a:ea typeface="Heiti TC Light"/>
              <a:cs typeface="Helvetica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578035" y="1916501"/>
            <a:ext cx="0" cy="2057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5206724" y="3745301"/>
            <a:ext cx="3505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Oval 9"/>
          <p:cNvSpPr/>
          <p:nvPr/>
        </p:nvSpPr>
        <p:spPr bwMode="auto">
          <a:xfrm>
            <a:off x="5781820" y="293731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934220" y="3173801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010420" y="286111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239020" y="278946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391420" y="294186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467620" y="271326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620020" y="256086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772420" y="271326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848620" y="2484667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072375" y="2411879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224775" y="2564279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300975" y="2335679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100268" y="2632518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520263" y="2177592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672663" y="2329992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748863" y="2101392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901263" y="1948992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381511" y="2020643"/>
            <a:ext cx="76200" cy="76200"/>
          </a:xfrm>
          <a:prstGeom prst="ellipse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73624" y="3783401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5066720" y="2189113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H="1">
            <a:off x="5581631" y="1916501"/>
            <a:ext cx="2625304" cy="13335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Left Brace 30"/>
          <p:cNvSpPr/>
          <p:nvPr/>
        </p:nvSpPr>
        <p:spPr bwMode="auto">
          <a:xfrm>
            <a:off x="5235747" y="3250001"/>
            <a:ext cx="227988" cy="457200"/>
          </a:xfrm>
          <a:prstGeom prst="leftBrac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876184" y="3285939"/>
            <a:ext cx="314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latin typeface="Symbol" charset="2"/>
                <a:cs typeface="Symbol" charset="2"/>
              </a:rPr>
              <a:t>a</a:t>
            </a:r>
            <a:endParaRPr lang="en-US" sz="3600" b="1" dirty="0"/>
          </a:p>
        </p:txBody>
      </p:sp>
      <p:cxnSp>
        <p:nvCxnSpPr>
          <p:cNvPr id="33" name="Straight Connector 32"/>
          <p:cNvCxnSpPr/>
          <p:nvPr/>
        </p:nvCxnSpPr>
        <p:spPr bwMode="auto">
          <a:xfrm flipH="1">
            <a:off x="6959324" y="2541193"/>
            <a:ext cx="1333" cy="531273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34" name="Straight Connector 33"/>
          <p:cNvCxnSpPr/>
          <p:nvPr/>
        </p:nvCxnSpPr>
        <p:spPr bwMode="auto">
          <a:xfrm>
            <a:off x="5934220" y="3072466"/>
            <a:ext cx="1026437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35" name="Rectangle 34"/>
          <p:cNvSpPr/>
          <p:nvPr/>
        </p:nvSpPr>
        <p:spPr>
          <a:xfrm>
            <a:off x="7729537" y="2628900"/>
            <a:ext cx="1446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 smtClean="0">
                <a:latin typeface="Symbol" charset="2"/>
                <a:cs typeface="Symbol" charset="2"/>
              </a:rPr>
              <a:t>b  </a:t>
            </a:r>
            <a:r>
              <a:rPr lang="en-US" sz="1800" i="1" dirty="0" smtClean="0">
                <a:latin typeface="Gill Sans"/>
                <a:cs typeface="Symbol" charset="2"/>
              </a:rPr>
              <a:t>= </a:t>
            </a:r>
            <a:r>
              <a:rPr lang="en-US" sz="1800" dirty="0">
                <a:latin typeface="Times New Roman"/>
                <a:cs typeface="Times New Roman"/>
              </a:rPr>
              <a:t>∆ </a:t>
            </a:r>
            <a:r>
              <a:rPr lang="en-US" sz="1800" i="1" dirty="0" smtClean="0">
                <a:latin typeface="Gill Sans"/>
                <a:cs typeface="Symbol" charset="2"/>
              </a:rPr>
              <a:t>y / </a:t>
            </a:r>
            <a:r>
              <a:rPr lang="en-US" sz="1800" dirty="0">
                <a:latin typeface="Times New Roman"/>
                <a:cs typeface="Times New Roman"/>
              </a:rPr>
              <a:t>∆ </a:t>
            </a:r>
            <a:r>
              <a:rPr lang="en-US" sz="1800" i="1" dirty="0" smtClean="0">
                <a:latin typeface="Gill Sans"/>
                <a:cs typeface="Symbol" charset="2"/>
              </a:rPr>
              <a:t>x</a:t>
            </a:r>
            <a:endParaRPr lang="en-US" sz="1800" b="1" dirty="0">
              <a:latin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51613" y="3021401"/>
            <a:ext cx="5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∆</a:t>
            </a:r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6986687" y="2687941"/>
            <a:ext cx="5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∆</a:t>
            </a:r>
            <a:r>
              <a:rPr lang="en-US" sz="1800" dirty="0">
                <a:cs typeface="Times New Roman"/>
              </a:rPr>
              <a:t>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442836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BASIC FORM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Helvetica"/>
                <a:cs typeface="Helvetica"/>
              </a:rPr>
              <a:t>We can extend </a:t>
            </a:r>
            <a:r>
              <a:rPr lang="en-US" sz="3000" dirty="0" smtClean="0">
                <a:latin typeface="Helvetica"/>
                <a:cs typeface="Helvetica"/>
              </a:rPr>
              <a:t>our model to </a:t>
            </a:r>
            <a:r>
              <a:rPr lang="en-US" sz="3000" dirty="0" smtClean="0">
                <a:latin typeface="Helvetica"/>
                <a:cs typeface="Helvetica"/>
              </a:rPr>
              <a:t>several </a:t>
            </a:r>
            <a:r>
              <a:rPr lang="en-US" sz="3000" dirty="0" smtClean="0">
                <a:latin typeface="Helvetica"/>
                <a:cs typeface="Helvetica"/>
              </a:rPr>
              <a:t>explanatory features, </a:t>
            </a:r>
            <a:r>
              <a:rPr lang="en-US" sz="3000" dirty="0" smtClean="0">
                <a:latin typeface="Helvetica"/>
                <a:cs typeface="Helvetica"/>
              </a:rPr>
              <a:t>giving us </a:t>
            </a:r>
            <a:r>
              <a:rPr lang="en-US" sz="3000" dirty="0" smtClean="0">
                <a:latin typeface="Helvetica"/>
                <a:cs typeface="Helvetica"/>
              </a:rPr>
              <a:t>a multiple </a:t>
            </a:r>
            <a:r>
              <a:rPr lang="en-US" sz="3000" dirty="0" smtClean="0">
                <a:latin typeface="Helvetica"/>
                <a:cs typeface="Helvetica"/>
              </a:rPr>
              <a:t>linear regression model: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>
              <a:lnSpc>
                <a:spcPct val="120000"/>
              </a:lnSpc>
            </a:pPr>
            <a:r>
              <a:rPr lang="en-US" sz="3000" i="1" dirty="0">
                <a:latin typeface="+mn-lt"/>
                <a:cs typeface="PFDinTextCompPro-Italic"/>
              </a:rPr>
              <a:t>y = </a:t>
            </a:r>
            <a:r>
              <a:rPr lang="en-US" sz="3000" i="1" dirty="0">
                <a:latin typeface="Symbol" charset="2"/>
                <a:cs typeface="Symbol" charset="2"/>
              </a:rPr>
              <a:t>a</a:t>
            </a:r>
            <a:r>
              <a:rPr lang="en-US" sz="3000" i="1" dirty="0">
                <a:latin typeface="+mn-lt"/>
                <a:cs typeface="PFDinTextCompPro-Italic"/>
              </a:rPr>
              <a:t> + </a:t>
            </a:r>
            <a:r>
              <a:rPr lang="en-US" sz="3000" i="1" dirty="0">
                <a:latin typeface="Symbol" charset="2"/>
                <a:cs typeface="Symbol" charset="2"/>
              </a:rPr>
              <a:t>b </a:t>
            </a:r>
            <a:r>
              <a:rPr lang="en-US" sz="3000" i="1" spc="300" baseline="-25000" dirty="0" smtClean="0">
                <a:latin typeface="+mn-lt"/>
                <a:cs typeface="Symbol" charset="2"/>
              </a:rPr>
              <a:t>1</a:t>
            </a:r>
            <a:r>
              <a:rPr lang="en-US" sz="3000" i="1" spc="300" dirty="0" smtClean="0">
                <a:latin typeface="+mn-lt"/>
                <a:cs typeface="PFDinTextCompPro-Italic"/>
              </a:rPr>
              <a:t>x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3000" i="1" spc="300" dirty="0" smtClean="0">
                <a:latin typeface="+mn-lt"/>
                <a:cs typeface="PFDinTextCompPro-Italic"/>
              </a:rPr>
              <a:t> </a:t>
            </a:r>
            <a:r>
              <a:rPr lang="en-US" sz="3000" i="1" spc="300" dirty="0">
                <a:latin typeface="+mn-lt"/>
                <a:cs typeface="PFDinTextCompPro-Italic"/>
              </a:rPr>
              <a:t>+ … + </a:t>
            </a:r>
            <a:r>
              <a:rPr lang="en-US" sz="3000" i="1" dirty="0">
                <a:latin typeface="Symbol" charset="2"/>
                <a:cs typeface="Symbol" charset="2"/>
              </a:rPr>
              <a:t>b </a:t>
            </a:r>
            <a:r>
              <a:rPr lang="en-US" sz="3000" i="1" spc="300" baseline="-25000" dirty="0" err="1" smtClean="0">
                <a:latin typeface="+mn-lt"/>
                <a:cs typeface="Symbol" charset="2"/>
              </a:rPr>
              <a:t>n</a:t>
            </a:r>
            <a:r>
              <a:rPr lang="en-US" sz="30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3000" i="1" spc="300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i="1" dirty="0" smtClean="0">
                <a:latin typeface="+mn-lt"/>
                <a:cs typeface="PFDinTextCompPro-Italic"/>
              </a:rPr>
              <a:t> </a:t>
            </a:r>
            <a:r>
              <a:rPr lang="en-US" sz="3000" i="1" dirty="0">
                <a:latin typeface="+mn-lt"/>
                <a:cs typeface="PFDinTextCompPro-Italic"/>
              </a:rPr>
              <a:t>+ </a:t>
            </a:r>
            <a:r>
              <a:rPr lang="en-US" sz="3000" i="1" dirty="0" smtClean="0">
                <a:latin typeface="Symbol" charset="2"/>
                <a:cs typeface="Symbol" charset="2"/>
              </a:rPr>
              <a:t>e</a:t>
            </a:r>
            <a:endParaRPr lang="en-US" sz="3000" i="1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824762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Why do we care about linear regression?</a:t>
            </a:r>
            <a:endParaRPr lang="en-US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500" i="1" dirty="0" smtClean="0">
              <a:latin typeface="Symbol" charset="2"/>
              <a:cs typeface="Symbol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337" y="1028700"/>
            <a:ext cx="8534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600" dirty="0" smtClean="0">
                <a:latin typeface="Helvetica"/>
                <a:cs typeface="Helvetica"/>
              </a:rPr>
              <a:t>Linear regression, and its cousin, logistic regression, are primarily used to extract universal inference of the effects of explanatory features on the response feature.</a:t>
            </a:r>
          </a:p>
          <a:p>
            <a:pPr marL="342900" indent="-342900" algn="l">
              <a:buFont typeface="Arial"/>
              <a:buChar char="•"/>
            </a:pPr>
            <a:endParaRPr lang="en-US" sz="1600" dirty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>
                <a:latin typeface="Helvetica"/>
                <a:cs typeface="Helvetica"/>
              </a:rPr>
              <a:t>Linear regression lets you understand the effect of one feature, controlling for all the other identified explanatory features. </a:t>
            </a:r>
          </a:p>
          <a:p>
            <a:pPr marL="342900" indent="-342900" algn="l">
              <a:buFont typeface="Arial"/>
              <a:buChar char="•"/>
            </a:pPr>
            <a:endParaRPr lang="en-US" sz="800" dirty="0" smtClean="0">
              <a:latin typeface="Helvetica"/>
              <a:cs typeface="Helvetica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Helvetica"/>
                <a:cs typeface="Helvetica"/>
              </a:rPr>
              <a:t>For a nominal (non-transformed) linear relationship, you can say: “controlling for all other factors, eating a healthy diet will increase your age by 2 years.”</a:t>
            </a:r>
          </a:p>
          <a:p>
            <a:pPr marL="671513" lvl="1" indent="-342900" algn="l">
              <a:buFont typeface="Arial"/>
              <a:buChar char="•"/>
            </a:pPr>
            <a:endParaRPr lang="en-US" sz="800" dirty="0" smtClean="0">
              <a:latin typeface="Helvetica"/>
              <a:ea typeface="Heiti TC Light"/>
              <a:cs typeface="Helvetica"/>
            </a:endParaRPr>
          </a:p>
          <a:p>
            <a:pPr marL="671513" lvl="1" indent="-342900" algn="l">
              <a:buFont typeface="Arial"/>
              <a:buChar char="•"/>
            </a:pPr>
            <a:r>
              <a:rPr lang="en-US" sz="1600" dirty="0" smtClean="0">
                <a:latin typeface="Helvetica"/>
                <a:ea typeface="Heiti TC Light"/>
                <a:cs typeface="Helvetica"/>
              </a:rPr>
              <a:t>For a log-transformed linear relationship, you can say, “controlling for all other factors, eating a healthy diet increases age by 20%”.</a:t>
            </a:r>
          </a:p>
          <a:p>
            <a:pPr marL="671513" lvl="1" indent="-342900" algn="l">
              <a:buFont typeface="Arial"/>
              <a:buChar char="•"/>
            </a:pPr>
            <a:endParaRPr lang="en-US" sz="1600" dirty="0">
              <a:latin typeface="Helvetica"/>
              <a:ea typeface="Heiti TC Light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600" dirty="0" smtClean="0">
                <a:latin typeface="Helvetica"/>
                <a:ea typeface="Heiti TC Light"/>
                <a:cs typeface="Helvetica"/>
              </a:rPr>
              <a:t>Linear regression is usually not the most predictive technique, however, with non-generalizable machine learning techniques (like KNN), it is hard to make the sort of inference that I mentioned above! </a:t>
            </a:r>
            <a:endParaRPr lang="en-US" sz="1600" dirty="0">
              <a:latin typeface="Helvetica"/>
              <a:ea typeface="Heiti TC Ligh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658166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II. </a:t>
            </a:r>
            <a:r>
              <a:rPr lang="en-US" sz="6600" dirty="0" smtClean="0"/>
              <a:t>ESTIMATING COEFFICIENTS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LINEAR REGRESSION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7962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ESTIMATING COEFFICIENTS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591843"/>
              </p:ext>
            </p:extLst>
          </p:nvPr>
        </p:nvGraphicFramePr>
        <p:xfrm>
          <a:off x="1938337" y="1950144"/>
          <a:ext cx="398633" cy="373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8" name="Equation" r:id="rId4" imgW="253800" imgH="241200" progId="Equation.3">
                  <p:embed/>
                </p:oleObj>
              </mc:Choice>
              <mc:Fallback>
                <p:oleObj name="Equation" r:id="rId4" imgW="253800" imgH="24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7" y="1950144"/>
                        <a:ext cx="398633" cy="373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14337" y="1104900"/>
            <a:ext cx="5029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We measure the relationship between a covariate and our response feature by estimating the covariate’s regression coefficient,      . 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i="1" dirty="0">
                <a:latin typeface="Symbol" charset="2"/>
                <a:cs typeface="Symbol" charset="2"/>
              </a:rPr>
              <a:t>b</a:t>
            </a:r>
            <a:r>
              <a:rPr lang="en-US" sz="1800" dirty="0" smtClean="0">
                <a:latin typeface="Helvetica"/>
                <a:cs typeface="Helvetica"/>
              </a:rPr>
              <a:t>-hat is different from </a:t>
            </a:r>
            <a:r>
              <a:rPr lang="en-US" sz="1800" i="1" dirty="0" smtClean="0">
                <a:latin typeface="Symbol" charset="2"/>
                <a:cs typeface="Symbol" charset="2"/>
              </a:rPr>
              <a:t>b </a:t>
            </a:r>
            <a:r>
              <a:rPr lang="en-US" sz="1800" dirty="0" smtClean="0">
                <a:latin typeface="Helvetica"/>
                <a:cs typeface="Helvetica"/>
              </a:rPr>
              <a:t>as b-hat is an </a:t>
            </a:r>
            <a:r>
              <a:rPr lang="en-US" sz="1800" b="1" dirty="0" smtClean="0">
                <a:latin typeface="Helvetica"/>
                <a:cs typeface="Helvetica"/>
              </a:rPr>
              <a:t>estimate </a:t>
            </a:r>
            <a:r>
              <a:rPr lang="en-US" sz="1800" dirty="0" smtClean="0">
                <a:latin typeface="Helvetica"/>
                <a:cs typeface="Helvetica"/>
              </a:rPr>
              <a:t>of the general model, based on the sample of data we are observing.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Helvetica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1800" dirty="0" smtClean="0">
                <a:latin typeface="Helvetica"/>
                <a:cs typeface="Helvetica"/>
              </a:rPr>
              <a:t>As we are estimating, we need to quantify our</a:t>
            </a:r>
            <a:r>
              <a:rPr lang="en-US" sz="1800" dirty="0" smtClean="0">
                <a:latin typeface="PFDinTextCompPro-Italic"/>
                <a:cs typeface="PFDinTextCompPro-Italic"/>
              </a:rPr>
              <a:t> </a:t>
            </a:r>
            <a:r>
              <a:rPr lang="en-US" sz="1800" dirty="0">
                <a:latin typeface="PFDinTextCompPro-Italic"/>
                <a:cs typeface="PFDinTextCompPro-Italic"/>
              </a:rPr>
              <a:t>confidence that </a:t>
            </a:r>
            <a:r>
              <a:rPr lang="en-US" sz="1800" dirty="0" smtClean="0">
                <a:latin typeface="PFDinTextCompPro-Italic"/>
                <a:cs typeface="PFDinTextCompPro-Italic"/>
              </a:rPr>
              <a:t>the model’s estimates </a:t>
            </a:r>
            <a:r>
              <a:rPr lang="en-US" sz="1800" dirty="0">
                <a:latin typeface="PFDinTextCompPro-Italic"/>
                <a:cs typeface="PFDinTextCompPro-Italic"/>
              </a:rPr>
              <a:t>are reflective of truth.</a:t>
            </a:r>
            <a:r>
              <a:rPr lang="en-US" sz="1800" dirty="0" smtClean="0">
                <a:latin typeface="Helvetica"/>
                <a:cs typeface="Helvetica"/>
              </a:rPr>
              <a:t>  </a:t>
            </a: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Helvetica"/>
              <a:ea typeface="Heiti TC Light"/>
              <a:cs typeface="Helvetica"/>
            </a:endParaRPr>
          </a:p>
          <a:p>
            <a:pPr marL="342900" indent="-342900" algn="l">
              <a:buFont typeface="Arial"/>
              <a:buChar char="•"/>
            </a:pPr>
            <a:endParaRPr lang="en-US" sz="1800" dirty="0">
              <a:latin typeface="Helvetica"/>
              <a:ea typeface="Heiti TC Light"/>
              <a:cs typeface="Helvetica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782973"/>
              </p:ext>
            </p:extLst>
          </p:nvPr>
        </p:nvGraphicFramePr>
        <p:xfrm>
          <a:off x="7540625" y="2443163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09" name="Equation" r:id="rId6" imgW="254000" imgH="330200" progId="Equation.3">
                  <p:embed/>
                </p:oleObj>
              </mc:Choice>
              <mc:Fallback>
                <p:oleObj name="Equation" r:id="rId6" imgW="2540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40625" y="2443163"/>
                        <a:ext cx="254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 bwMode="auto">
          <a:xfrm>
            <a:off x="6335852" y="2297668"/>
            <a:ext cx="3596" cy="16764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5964541" y="3821668"/>
            <a:ext cx="300021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7831441" y="3859768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x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5824537" y="2918936"/>
            <a:ext cx="33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6339448" y="2343572"/>
            <a:ext cx="2298736" cy="115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6339448" y="2281270"/>
            <a:ext cx="2298736" cy="11531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6339448" y="2221468"/>
            <a:ext cx="2298736" cy="1371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6339448" y="2336961"/>
            <a:ext cx="2298736" cy="12801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H="1">
            <a:off x="6339448" y="2448344"/>
            <a:ext cx="2298736" cy="91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6536828" y="1567934"/>
            <a:ext cx="45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6536828" y="1896390"/>
            <a:ext cx="457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5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Rectangle 20"/>
          <p:cNvSpPr/>
          <p:nvPr/>
        </p:nvSpPr>
        <p:spPr>
          <a:xfrm>
            <a:off x="7097852" y="1383268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Estimates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97852" y="1690371"/>
            <a:ext cx="135561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latin typeface="PF Din Text Comp Pro" panose="02000506020000020004" pitchFamily="2" charset="0"/>
                <a:cs typeface="PFDinTextCompPro-Italic"/>
              </a:rPr>
              <a:t>True Model</a:t>
            </a:r>
            <a:endParaRPr lang="en-US" sz="1800" dirty="0">
              <a:latin typeface="PF Din Text Comp Pro" panose="02000506020000020004" pitchFamily="2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9817049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18298</TotalTime>
  <Pages>0</Pages>
  <Words>2410</Words>
  <Characters>0</Characters>
  <Application>Microsoft Macintosh PowerPoint</Application>
  <PresentationFormat>Custom</PresentationFormat>
  <Lines>0</Lines>
  <Paragraphs>418</Paragraphs>
  <Slides>38</Slides>
  <Notes>38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GA_Instructor_Template_Deck</vt:lpstr>
      <vt:lpstr>Agenda</vt:lpstr>
      <vt:lpstr>1_GA_Instructor_Template_Deck</vt:lpstr>
      <vt:lpstr>2_GA_Instructor_Template_Deck</vt:lpstr>
      <vt:lpstr>Equation</vt:lpstr>
      <vt:lpstr>Microsoft Equation</vt:lpstr>
      <vt:lpstr> DATA SCIENCE Class 6: Linear regression</vt:lpstr>
      <vt:lpstr> I.    BASIC FORM II.    ESTIMATING COEFFICIENTS iii.  Determining overall model relevance Iv.  Understanding model coefficients V.   GOTCHAS Vi.  CATEGORICAL VARIABLES</vt:lpstr>
      <vt:lpstr>I. Basic Form</vt:lpstr>
      <vt:lpstr>PowerPoint Presentation</vt:lpstr>
      <vt:lpstr>PowerPoint Presentation</vt:lpstr>
      <vt:lpstr>PowerPoint Presentation</vt:lpstr>
      <vt:lpstr>PowerPoint Presentation</vt:lpstr>
      <vt:lpstr>II. ESTIMATING COEFFICIENTS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Determining overall model relevance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Iv. Understanding model coefficients</vt:lpstr>
      <vt:lpstr>PowerPoint Presentation</vt:lpstr>
      <vt:lpstr>PowerPoint Presentation</vt:lpstr>
      <vt:lpstr>PowerPoint Presentation</vt:lpstr>
      <vt:lpstr>V. GOTCHAS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Vi. CATEGORICAL Features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Velislava Petkova</cp:lastModifiedBy>
  <cp:revision>868</cp:revision>
  <dcterms:modified xsi:type="dcterms:W3CDTF">2015-02-01T23:32:34Z</dcterms:modified>
</cp:coreProperties>
</file>