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13"/>
  </p:notesMasterIdLst>
  <p:sldIdLst>
    <p:sldId id="258" r:id="rId3"/>
    <p:sldId id="353" r:id="rId4"/>
    <p:sldId id="262" r:id="rId5"/>
    <p:sldId id="389" r:id="rId6"/>
    <p:sldId id="390" r:id="rId7"/>
    <p:sldId id="386" r:id="rId8"/>
    <p:sldId id="391" r:id="rId9"/>
    <p:sldId id="385" r:id="rId10"/>
    <p:sldId id="388" r:id="rId11"/>
    <p:sldId id="314" r:id="rId12"/>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853" autoAdjust="0"/>
  </p:normalViewPr>
  <p:slideViewPr>
    <p:cSldViewPr>
      <p:cViewPr>
        <p:scale>
          <a:sx n="120" d="100"/>
          <a:sy n="120" d="100"/>
        </p:scale>
        <p:origin x="-688" y="456"/>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2F479-4B50-F243-9713-1B12EC2B4BDB}" type="datetimeFigureOut">
              <a:rPr lang="en-US" smtClean="0"/>
              <a:t>1/18/15</a:t>
            </a:fld>
            <a:endParaRPr lang="en-US"/>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4B5B7-85EF-4E48-AC80-2380FACD9C23}" type="slidenum">
              <a:rPr lang="en-US" smtClean="0"/>
              <a:t>‹#›</a:t>
            </a:fld>
            <a:endParaRPr lang="en-US"/>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10</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Helvetica"/>
                <a:ea typeface="Heiti TC Light"/>
                <a:cs typeface="Helvetica"/>
              </a:rPr>
              <a:t>Technologies: Python, </a:t>
            </a:r>
            <a:r>
              <a:rPr lang="en-US" sz="2000" dirty="0" err="1" smtClean="0">
                <a:latin typeface="Helvetica"/>
                <a:ea typeface="Heiti TC Light"/>
                <a:cs typeface="Helvetica"/>
              </a:rPr>
              <a:t>Git</a:t>
            </a:r>
            <a:r>
              <a:rPr lang="en-US" sz="2000" dirty="0" smtClean="0">
                <a:latin typeface="Helvetica"/>
                <a:ea typeface="Heiti TC Light"/>
                <a:cs typeface="Helvetica"/>
              </a:rPr>
              <a:t>, pandas, </a:t>
            </a:r>
            <a:r>
              <a:rPr lang="en-US" sz="2000" dirty="0" err="1" smtClean="0">
                <a:latin typeface="Helvetica"/>
                <a:ea typeface="Heiti TC Light"/>
                <a:cs typeface="Helvetica"/>
              </a:rPr>
              <a:t>scikit</a:t>
            </a:r>
            <a:r>
              <a:rPr lang="en-US" sz="2000" dirty="0" smtClean="0">
                <a:latin typeface="Helvetica"/>
                <a:ea typeface="Heiti TC Light"/>
                <a:cs typeface="Helvetica"/>
              </a:rPr>
              <a:t>-learn, SQL, </a:t>
            </a:r>
            <a:r>
              <a:rPr lang="en-US" sz="2000" dirty="0" err="1" smtClean="0">
                <a:latin typeface="Helvetica"/>
                <a:ea typeface="Heiti TC Light"/>
                <a:cs typeface="Helvetica"/>
              </a:rPr>
              <a:t>MapReduce</a:t>
            </a:r>
            <a:r>
              <a:rPr lang="en-US" sz="2000" dirty="0" smtClean="0">
                <a:latin typeface="Helvetica"/>
                <a:ea typeface="Heiti TC Light"/>
                <a:cs typeface="Helvetica"/>
              </a:rPr>
              <a:t>, *nix</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2000" dirty="0" smtClean="0">
              <a:latin typeface="Helvetica"/>
              <a:ea typeface="Heiti TC Light"/>
              <a:cs typeface="Helvetica"/>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Helvetica"/>
                <a:ea typeface="Heiti TC Light"/>
                <a:cs typeface="Helvetica"/>
              </a:rPr>
              <a:t>Models: Linear/logistic regression, Naïve Bayes, Decision Trees, ensemble methods, recommenders</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2000" dirty="0" smtClean="0">
              <a:latin typeface="Helvetica"/>
              <a:ea typeface="Heiti TC Light"/>
              <a:cs typeface="Helvetica"/>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Helvetica"/>
                <a:ea typeface="Heiti TC Light"/>
                <a:cs typeface="Helvetica"/>
              </a:rPr>
              <a:t>How to Evaluate Success:  R-squared, RMSE, ROC curve, confusion matrix</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2000" dirty="0" smtClean="0">
              <a:latin typeface="Helvetica"/>
              <a:ea typeface="Heiti TC Light"/>
              <a:cs typeface="Helvetica"/>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Helvetica"/>
                <a:ea typeface="Heiti TC Light"/>
                <a:cs typeface="Helvetica"/>
              </a:rPr>
              <a:t>Approach problems so</a:t>
            </a:r>
            <a:r>
              <a:rPr lang="en-US" sz="2000" baseline="0" dirty="0" smtClean="0">
                <a:latin typeface="Helvetica"/>
                <a:ea typeface="Heiti TC Light"/>
                <a:cs typeface="Helvetica"/>
              </a:rPr>
              <a:t> that they can be solved with predictive models</a:t>
            </a:r>
            <a:endParaRPr lang="en-US" sz="2000" dirty="0" smtClean="0">
              <a:latin typeface="Helvetica"/>
              <a:ea typeface="Heiti TC Light"/>
              <a:cs typeface="Helvetica"/>
            </a:endParaRP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2000" dirty="0" smtClean="0">
              <a:latin typeface="Helvetica"/>
              <a:ea typeface="Heiti TC Light"/>
              <a:cs typeface="Helvetica"/>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mn-lt"/>
                <a:ea typeface="+mn-ea"/>
                <a:cs typeface="+mn-cs"/>
              </a:rPr>
              <a:t>End</a:t>
            </a:r>
            <a:r>
              <a:rPr lang="en-US" sz="1200" baseline="0" dirty="0" smtClean="0">
                <a:latin typeface="+mn-lt"/>
                <a:ea typeface="+mn-ea"/>
                <a:cs typeface="+mn-cs"/>
              </a:rPr>
              <a:t> to end – query database, clean data, run model, create results, evaluate results, print back for use downstream. </a:t>
            </a:r>
            <a:endParaRPr lang="en-US" sz="2000" dirty="0" smtClean="0">
              <a:latin typeface="Helvetica"/>
              <a:ea typeface="Heiti TC Light"/>
              <a:cs typeface="Helvetica"/>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Helvetica"/>
                <a:cs typeface="Helvetica"/>
              </a:rPr>
              <a:t>Doggedness, Confidence, Decisiveness, and Patience</a:t>
            </a:r>
            <a:r>
              <a:rPr lang="en-US" sz="1200" baseline="0" dirty="0" smtClean="0">
                <a:latin typeface="Helvetica"/>
                <a:cs typeface="Helvetica"/>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latin typeface="Helvetica"/>
                <a:cs typeface="Helvetica"/>
              </a:rPr>
              <a:t>	the class is hard.  You need to keep at it, even if you don’t understand 100% of what’s happening.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latin typeface="Helvetica"/>
                <a:cs typeface="Helvetica"/>
              </a:rPr>
              <a:t>	You also need to be OK with failing, and able to go at it again and again – especially with programming, you can’t get easily discouraged.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latin typeface="Helvetica"/>
                <a:cs typeface="Helvetica"/>
              </a:rPr>
              <a:t>	We want to equip you with the tools that allow you to </a:t>
            </a:r>
            <a:r>
              <a:rPr lang="en-US" baseline="0" dirty="0" smtClean="0"/>
              <a:t>learn independently both during and after this course.</a:t>
            </a:r>
            <a:endParaRPr lang="en-US" sz="1200" baseline="0" dirty="0" smtClean="0">
              <a:latin typeface="Helvetica"/>
              <a:cs typeface="Helvetica"/>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Ask questions:</a:t>
            </a:r>
          </a:p>
          <a:p>
            <a:r>
              <a:rPr lang="en-US" dirty="0" smtClean="0"/>
              <a:t>	Default</a:t>
            </a:r>
            <a:r>
              <a:rPr lang="en-US" baseline="0" dirty="0" smtClean="0"/>
              <a:t> to asking questions – helps with your understanding and helps us to know how you are doing</a:t>
            </a:r>
          </a:p>
          <a:p>
            <a:endParaRPr lang="en-US" baseline="0" dirty="0" smtClean="0"/>
          </a:p>
          <a:p>
            <a:r>
              <a:rPr lang="en-US" baseline="0" dirty="0" smtClean="0"/>
              <a:t>Suspend disbelief:</a:t>
            </a:r>
          </a:p>
          <a:p>
            <a:r>
              <a:rPr lang="en-US" baseline="0" dirty="0" smtClean="0"/>
              <a:t>	Some techniques might sound foreign at first. many of these techniques are built off of decades of research and mathematical theory that is beyond the scope of the course. </a:t>
            </a:r>
          </a:p>
          <a:p>
            <a:r>
              <a:rPr lang="en-US" baseline="0" dirty="0" smtClean="0"/>
              <a:t>	We will try to make the material as accessible as possible and show you the relevance of techniques even if you don’t understand the details.</a:t>
            </a:r>
          </a:p>
        </p:txBody>
      </p:sp>
      <p:sp>
        <p:nvSpPr>
          <p:cNvPr id="4" name="Slide Number Placeholder 3"/>
          <p:cNvSpPr>
            <a:spLocks noGrp="1"/>
          </p:cNvSpPr>
          <p:nvPr>
            <p:ph type="sldNum" sz="quarter" idx="10"/>
          </p:nvPr>
        </p:nvSpPr>
        <p:spPr/>
        <p:txBody>
          <a:bodyPr/>
          <a:lstStyle/>
          <a:p>
            <a:fld id="{ADD4B5B7-85EF-4E48-AC80-2380FACD9C23}" type="slidenum">
              <a:rPr lang="en-US" smtClean="0"/>
              <a:t>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Helvetica"/>
                <a:cs typeface="Helvetica"/>
              </a:rPr>
              <a:t>Teach (and Speak) Clearly and Concisely:</a:t>
            </a:r>
            <a:r>
              <a:rPr lang="en-US" sz="1200" baseline="0" dirty="0" smtClean="0">
                <a:latin typeface="Helvetica"/>
                <a:cs typeface="Helvetica"/>
              </a:rPr>
              <a:t>  No confusing Greek!</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latin typeface="Helvetica"/>
                <a:cs typeface="Helvetica"/>
              </a:rPr>
              <a:t>Bottom line:  explain why it’s important,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latin typeface="Helvetica"/>
                <a:cs typeface="Helvetica"/>
              </a:rPr>
              <a:t>Show our work show how to actually do something in Python from start to finish</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latin typeface="Helvetica"/>
                <a:cs typeface="Helvetica"/>
              </a:rPr>
              <a:t>Gaps and mistakes: we don’t know everything, so admit to it! Try to point people to resources, and if a mistake is made in class, admit to it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latin typeface="+mn-lt"/>
              <a:cs typeface="+mn-c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Python? – Course can be</a:t>
            </a:r>
            <a:r>
              <a:rPr lang="en-US" baseline="0" dirty="0" smtClean="0"/>
              <a:t> taught different ways – learning two major languages is not attainable for most students – and choosing one, Python is a more extensible framework than R, more practical for building data applications – but we still like R</a:t>
            </a:r>
          </a:p>
          <a:p>
            <a:endParaRPr lang="en-US" dirty="0" smtClean="0"/>
          </a:p>
          <a:p>
            <a:r>
              <a:rPr lang="en-US" dirty="0" smtClean="0"/>
              <a:t>Hands-on</a:t>
            </a:r>
            <a:r>
              <a:rPr lang="en-US" baseline="0" dirty="0" smtClean="0"/>
              <a:t> learning approach – We will be teaching you a combination of theory and practical implementation and having you practice things as much as possible – our goal is that you can effectively use these tools to do data science – data science means implementation, not just ideas</a:t>
            </a:r>
          </a:p>
          <a:p>
            <a:endParaRPr lang="en-US" baseline="0" dirty="0" smtClean="0"/>
          </a:p>
          <a:p>
            <a:r>
              <a:rPr lang="en-US" baseline="0" dirty="0" smtClean="0"/>
              <a:t>Understand key principles – We want you to understand the principles behind the methods and algorithms, well enough that you can explain them to others – black box data science will only get you so far – understanding what you’re doing and why will get you much further</a:t>
            </a:r>
          </a:p>
          <a:p>
            <a:endParaRPr lang="en-US" dirty="0" smtClean="0"/>
          </a:p>
          <a:p>
            <a:r>
              <a:rPr lang="en-US" dirty="0" smtClean="0"/>
              <a:t>Balance depth with breadth – Spent</a:t>
            </a:r>
            <a:r>
              <a:rPr lang="en-US" baseline="0" dirty="0" smtClean="0"/>
              <a:t> a lot of time deciding what to include and exclude in the curriculum – want you to know enough depth that you understand what you are doing, but not so much that we exclude crucial topics – we will try to accommodate your interests if you want to learn something we’re not planning on teaching</a:t>
            </a:r>
          </a:p>
          <a:p>
            <a:endParaRPr lang="en-US" baseline="0" dirty="0" smtClean="0"/>
          </a:p>
          <a:p>
            <a:r>
              <a:rPr lang="en-US" baseline="0" dirty="0" smtClean="0"/>
              <a:t>Course project – We are going to focus on the project from the start because that is where a lot of learning will occur</a:t>
            </a:r>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you miss class – please inform me and Floyd</a:t>
            </a:r>
          </a:p>
          <a:p>
            <a:endParaRPr lang="en-US" baseline="0" dirty="0" smtClean="0"/>
          </a:p>
          <a:p>
            <a:r>
              <a:rPr lang="en-US" baseline="0" dirty="0" smtClean="0"/>
              <a:t>Parking -- </a:t>
            </a:r>
            <a:r>
              <a:rPr lang="en-US" sz="1200" kern="1200" dirty="0" smtClean="0">
                <a:solidFill>
                  <a:schemeClr val="tx1"/>
                </a:solidFill>
                <a:effectLst/>
                <a:latin typeface="+mn-lt"/>
                <a:ea typeface="+mn-ea"/>
                <a:cs typeface="+mn-cs"/>
              </a:rPr>
              <a:t>For parking, the </a:t>
            </a:r>
            <a:r>
              <a:rPr lang="en-US" sz="1200" kern="1200" dirty="0" err="1" smtClean="0">
                <a:solidFill>
                  <a:schemeClr val="tx1"/>
                </a:solidFill>
                <a:effectLst/>
                <a:latin typeface="+mn-lt"/>
                <a:ea typeface="+mn-ea"/>
                <a:cs typeface="+mn-cs"/>
              </a:rPr>
              <a:t>Channelside</a:t>
            </a:r>
            <a:r>
              <a:rPr lang="en-US" sz="1200" kern="1200" dirty="0" smtClean="0">
                <a:solidFill>
                  <a:schemeClr val="tx1"/>
                </a:solidFill>
                <a:effectLst/>
                <a:latin typeface="+mn-lt"/>
                <a:ea typeface="+mn-ea"/>
                <a:cs typeface="+mn-cs"/>
              </a:rPr>
              <a:t> parking lot at 284 A Street is around the corner from us and charges a flat rate of $8 cash on weeknights. To get to the GA classrooms, take the elevator to the bottom floor.</a:t>
            </a:r>
            <a:r>
              <a:rPr lang="en-US" dirty="0" smtClean="0">
                <a:effectLst/>
              </a:rPr>
              <a:t> </a:t>
            </a:r>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9</a:t>
            </a:fld>
            <a:endParaRPr lang="en-US"/>
          </a:p>
        </p:txBody>
      </p:sp>
    </p:spTree>
    <p:extLst>
      <p:ext uri="{BB962C8B-B14F-4D97-AF65-F5344CB8AC3E}">
        <p14:creationId xmlns:p14="http://schemas.microsoft.com/office/powerpoint/2010/main" val="645762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xmlns:p14="http://schemas.microsoft.com/office/powerpoint/2010/mai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Lst>
  <p:transition xmlns:p14="http://schemas.microsoft.com/office/powerpoint/2010/mai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bbalin12/DAT5_BO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4337" y="1333500"/>
            <a:ext cx="8469313" cy="2627312"/>
          </a:xfrm>
        </p:spPr>
        <p:txBody>
          <a:bodyPr/>
          <a:lstStyle/>
          <a:p>
            <a:pPr>
              <a:defRPr/>
            </a:pPr>
            <a:r>
              <a:rPr lang="en-US" sz="9000" dirty="0" smtClean="0"/>
              <a:t/>
            </a:r>
            <a:br>
              <a:rPr lang="en-US" sz="9000" dirty="0" smtClean="0"/>
            </a:br>
            <a:r>
              <a:rPr lang="en-US" sz="9000" dirty="0" smtClean="0"/>
              <a:t>Data Science</a:t>
            </a:r>
            <a:br>
              <a:rPr lang="en-US" sz="9000" dirty="0" smtClean="0"/>
            </a:br>
            <a:r>
              <a:rPr lang="en-US" sz="6000" dirty="0" smtClean="0"/>
              <a:t>Course Overview</a:t>
            </a:r>
            <a:endParaRPr lang="en-US" sz="60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137" y="3238500"/>
            <a:ext cx="8426450" cy="1055687"/>
          </a:xfrm>
        </p:spPr>
        <p:txBody>
          <a:bodyPr/>
          <a:lstStyle/>
          <a:p>
            <a:pPr>
              <a:defRPr/>
            </a:pPr>
            <a:r>
              <a:rPr lang="en-US" dirty="0" smtClean="0"/>
              <a:t>Questions?</a:t>
            </a:r>
            <a:endParaRPr lang="en-US" sz="2000" dirty="0">
              <a:latin typeface="+mn-lt"/>
            </a:endParaRPr>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COURSE OVERVIEW</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36363084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490537" y="1066800"/>
            <a:ext cx="8382001"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nSpc>
                <a:spcPts val="3600"/>
              </a:lnSpc>
              <a:defRPr/>
            </a:pPr>
            <a:r>
              <a:rPr lang="en-US" sz="3000" dirty="0" smtClean="0">
                <a:latin typeface="PFDinTextCompPro-Bold" charset="0"/>
                <a:ea typeface="ヒラギノ角ゴ ProN W6" charset="0"/>
                <a:cs typeface="ヒラギノ角ゴ ProN W6" charset="0"/>
              </a:rPr>
              <a:t>I. 	Meet Your Instructor and ta</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 	What you’ll learn</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iii. 	What you won’t learn</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iv. 	What are my expectations for you?</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V. 	What are your expectations for me and </a:t>
            </a:r>
            <a:r>
              <a:rPr lang="en-US" sz="3000" dirty="0" err="1" smtClean="0">
                <a:latin typeface="PFDinTextCompPro-Bold" charset="0"/>
                <a:ea typeface="ヒラギノ角ゴ ProN W6" charset="0"/>
                <a:cs typeface="ヒラギノ角ゴ ProN W6" charset="0"/>
              </a:rPr>
              <a:t>hari</a:t>
            </a:r>
            <a:r>
              <a:rPr lang="en-US" sz="3000" dirty="0" smtClean="0">
                <a:latin typeface="PFDinTextCompPro-Bold" charset="0"/>
                <a:ea typeface="ヒラギノ角ゴ ProN W6" charset="0"/>
                <a:cs typeface="ヒラギノ角ゴ ProN W6" charset="0"/>
              </a:rPr>
              <a:t>?</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Vi. 	HOW YOU WILL LEARN IN THIS CLASS</a:t>
            </a:r>
            <a:br>
              <a:rPr lang="en-US" sz="3000" dirty="0" smtClean="0">
                <a:latin typeface="PFDinTextCompPro-Bold" charset="0"/>
                <a:ea typeface="ヒラギノ角ゴ ProN W6" charset="0"/>
                <a:cs typeface="ヒラギノ角ゴ ProN W6" charset="0"/>
              </a:rPr>
            </a:br>
            <a:r>
              <a:rPr lang="en-US" sz="3000" dirty="0" err="1" smtClean="0">
                <a:latin typeface="PFDinTextCompPro-Bold" charset="0"/>
                <a:ea typeface="ヒラギノ角ゴ ProN W6" charset="0"/>
                <a:cs typeface="ヒラギノ角ゴ ProN W6" charset="0"/>
              </a:rPr>
              <a:t>VIi</a:t>
            </a:r>
            <a:r>
              <a:rPr lang="en-US" sz="3000" dirty="0" smtClean="0">
                <a:latin typeface="PFDinTextCompPro-Bold" charset="0"/>
                <a:ea typeface="ヒラギノ角ゴ ProN W6" charset="0"/>
                <a:cs typeface="ヒラギノ角ゴ ProN W6" charset="0"/>
              </a:rPr>
              <a:t>. 	IMPORTANT Logistics</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viii. 	FAQs / additional Questions</a:t>
            </a:r>
            <a:endParaRPr lang="en-US" sz="300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agenda</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2</a:t>
            </a:fld>
            <a:endParaRPr lang="en-US"/>
          </a:p>
        </p:txBody>
      </p:sp>
    </p:spTree>
    <p:extLst>
      <p:ext uri="{BB962C8B-B14F-4D97-AF65-F5344CB8AC3E}">
        <p14:creationId xmlns:p14="http://schemas.microsoft.com/office/powerpoint/2010/main" val="31818877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442913"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nSpc>
                <a:spcPts val="3600"/>
              </a:lnSpc>
              <a:defRPr/>
            </a:pPr>
            <a:r>
              <a:rPr lang="en-US" sz="6000" b="0" cap="none" dirty="0" smtClean="0">
                <a:latin typeface="PFDinTextCompPro-Bold" panose="02000806000000020004" pitchFamily="2" charset="0"/>
                <a:ea typeface="ヒラギノ角ゴ ProN W6" charset="0"/>
                <a:cs typeface="ヒラギノ角ゴ ProN W6" charset="0"/>
              </a:rPr>
              <a:t/>
            </a:r>
            <a:br>
              <a:rPr lang="en-US" sz="6000" b="0" cap="none" dirty="0" smtClean="0">
                <a:latin typeface="PFDinTextCompPro-Bold" panose="02000806000000020004" pitchFamily="2" charset="0"/>
                <a:ea typeface="ヒラギノ角ゴ ProN W6" charset="0"/>
                <a:cs typeface="ヒラギノ角ゴ ProN W6" charset="0"/>
              </a:rPr>
            </a:br>
            <a:r>
              <a:rPr lang="en-US" sz="6000" b="0" cap="none" dirty="0" smtClean="0">
                <a:latin typeface="PFDinTextCompPro-Bold" panose="02000806000000020004" pitchFamily="2" charset="0"/>
                <a:ea typeface="ヒラギノ角ゴ ProN W6" charset="0"/>
                <a:cs typeface="ヒラギノ角ゴ ProN W6" charset="0"/>
              </a:rPr>
              <a:t>BRYAN BALIN</a:t>
            </a:r>
            <a:br>
              <a:rPr lang="en-US" sz="6000" b="0" cap="none" dirty="0" smtClean="0">
                <a:latin typeface="PFDinTextCompPro-Bold" panose="02000806000000020004" pitchFamily="2" charset="0"/>
                <a:ea typeface="ヒラギノ角ゴ ProN W6" charset="0"/>
                <a:cs typeface="ヒラギノ角ゴ ProN W6" charset="0"/>
              </a:rPr>
            </a:br>
            <a:r>
              <a:rPr lang="en-US" sz="3200" b="0" cap="none" dirty="0" smtClean="0">
                <a:latin typeface="PFDinTextCompPro-Bold" panose="02000806000000020004" pitchFamily="2" charset="0"/>
                <a:ea typeface="ヒラギノ角ゴ ProN W6" charset="0"/>
                <a:cs typeface="ヒラギノ角ゴ ProN W6" charset="0"/>
              </a:rPr>
              <a:t>DATA SCIENTIST, SMARTER TRAVEL </a:t>
            </a:r>
            <a:br>
              <a:rPr lang="en-US" sz="3200" b="0" cap="none" dirty="0" smtClean="0">
                <a:latin typeface="PFDinTextCompPro-Bold" panose="02000806000000020004" pitchFamily="2" charset="0"/>
                <a:ea typeface="ヒラギノ角ゴ ProN W6" charset="0"/>
                <a:cs typeface="ヒラギノ角ゴ ProN W6" charset="0"/>
              </a:rPr>
            </a:br>
            <a:r>
              <a:rPr lang="en-US" sz="3200" b="0" cap="none" dirty="0" smtClean="0">
                <a:latin typeface="PFDinTextCompPro-Bold" panose="02000806000000020004" pitchFamily="2" charset="0"/>
                <a:ea typeface="ヒラギノ角ゴ ProN W6" charset="0"/>
                <a:cs typeface="ヒラギノ角ゴ ProN W6" charset="0"/>
              </a:rPr>
              <a:t>	</a:t>
            </a:r>
            <a:br>
              <a:rPr lang="en-US" sz="3200" b="0" cap="none" dirty="0" smtClean="0">
                <a:latin typeface="PFDinTextCompPro-Bold" panose="02000806000000020004" pitchFamily="2" charset="0"/>
                <a:ea typeface="ヒラギノ角ゴ ProN W6" charset="0"/>
                <a:cs typeface="ヒラギノ角ゴ ProN W6" charset="0"/>
              </a:rPr>
            </a:br>
            <a:r>
              <a:rPr lang="en-US" sz="3200" b="0" cap="none" dirty="0">
                <a:latin typeface="PFDinTextCompPro-Bold" panose="02000806000000020004" pitchFamily="2" charset="0"/>
                <a:ea typeface="ヒラギノ角ゴ ProN W6" charset="0"/>
                <a:cs typeface="ヒラギノ角ゴ ProN W6" charset="0"/>
              </a:rPr>
              <a:t/>
            </a:r>
            <a:br>
              <a:rPr lang="en-US" sz="3200" b="0" cap="none" dirty="0">
                <a:latin typeface="PFDinTextCompPro-Bold" panose="02000806000000020004" pitchFamily="2" charset="0"/>
                <a:ea typeface="ヒラギノ角ゴ ProN W6" charset="0"/>
                <a:cs typeface="ヒラギノ角ゴ ProN W6" charset="0"/>
              </a:rPr>
            </a:br>
            <a:r>
              <a:rPr lang="en-US" sz="6000" b="0" cap="none" dirty="0">
                <a:latin typeface="PFDinTextCompPro-Bold" panose="02000806000000020004" pitchFamily="2" charset="0"/>
                <a:ea typeface="ヒラギノ角ゴ ProN W6" charset="0"/>
                <a:cs typeface="ヒラギノ角ゴ ProN W6" charset="0"/>
              </a:rPr>
              <a:t>HARISH </a:t>
            </a:r>
            <a:r>
              <a:rPr lang="en-US" sz="6000" b="0" dirty="0"/>
              <a:t>Krishnamurthy </a:t>
            </a:r>
            <a:r>
              <a:rPr lang="en-US" sz="6000" b="0" cap="none" dirty="0">
                <a:latin typeface="PFDinTextCompPro-Bold" panose="02000806000000020004" pitchFamily="2" charset="0"/>
                <a:ea typeface="ヒラギノ角ゴ ProN W6" charset="0"/>
                <a:cs typeface="ヒラギノ角ゴ ProN W6" charset="0"/>
              </a:rPr>
              <a:t/>
            </a:r>
            <a:br>
              <a:rPr lang="en-US" sz="6000" b="0" cap="none" dirty="0">
                <a:latin typeface="PFDinTextCompPro-Bold" panose="02000806000000020004" pitchFamily="2" charset="0"/>
                <a:ea typeface="ヒラギノ角ゴ ProN W6" charset="0"/>
                <a:cs typeface="ヒラギノ角ゴ ProN W6" charset="0"/>
              </a:rPr>
            </a:br>
            <a:r>
              <a:rPr lang="en-US" sz="3200" b="0" cap="none" dirty="0">
                <a:latin typeface="PFDinTextCompPro-Bold" panose="02000806000000020004" pitchFamily="2" charset="0"/>
                <a:ea typeface="ヒラギノ角ゴ ProN W6" charset="0"/>
                <a:cs typeface="ヒラギノ角ゴ ProN W6" charset="0"/>
              </a:rPr>
              <a:t>SOFTWARE ENGINEER, WAYFAIR</a:t>
            </a:r>
            <a:endParaRPr lang="en-US" sz="3200" b="0" cap="none" dirty="0">
              <a:latin typeface="+mn-lt"/>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MEET YOUR INSTRUCTOR and ta</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3</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WHAT YOU’LL LEARN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a:t>
            </a:fld>
            <a:endParaRPr lang="en-US"/>
          </a:p>
        </p:txBody>
      </p:sp>
      <p:sp>
        <p:nvSpPr>
          <p:cNvPr id="5" name="Rectangle 4"/>
          <p:cNvSpPr/>
          <p:nvPr/>
        </p:nvSpPr>
        <p:spPr>
          <a:xfrm>
            <a:off x="414337" y="1257300"/>
            <a:ext cx="8382000" cy="3785652"/>
          </a:xfrm>
          <a:prstGeom prst="rect">
            <a:avLst/>
          </a:prstGeom>
        </p:spPr>
        <p:txBody>
          <a:bodyPr wrap="square">
            <a:spAutoFit/>
          </a:bodyPr>
          <a:lstStyle/>
          <a:p>
            <a:pPr marL="457200" indent="-457200" algn="l">
              <a:buFont typeface="+mj-lt"/>
              <a:buAutoNum type="arabicPeriod"/>
            </a:pPr>
            <a:r>
              <a:rPr lang="en-US" sz="2000" dirty="0" smtClean="0">
                <a:latin typeface="Helvetica"/>
                <a:ea typeface="Heiti TC Light"/>
                <a:cs typeface="Helvetica"/>
              </a:rPr>
              <a:t>Essential Technologies</a:t>
            </a:r>
          </a:p>
          <a:p>
            <a:pPr marL="285750" indent="-285750" algn="l">
              <a:buFont typeface="Arial"/>
              <a:buChar char="•"/>
            </a:pPr>
            <a:endParaRPr lang="en-US" sz="2000" dirty="0" smtClean="0">
              <a:latin typeface="Helvetica"/>
              <a:ea typeface="Heiti TC Light"/>
              <a:cs typeface="Helvetica"/>
            </a:endParaRPr>
          </a:p>
          <a:p>
            <a:pPr marL="457200" indent="-457200" algn="l">
              <a:buFont typeface="+mj-lt"/>
              <a:buAutoNum type="arabicPeriod"/>
            </a:pPr>
            <a:r>
              <a:rPr lang="en-US" sz="2000" dirty="0" smtClean="0">
                <a:latin typeface="Helvetica"/>
                <a:ea typeface="Heiti TC Light"/>
                <a:cs typeface="Helvetica"/>
              </a:rPr>
              <a:t>Exploring, Cleaning, and Preparing Data</a:t>
            </a:r>
          </a:p>
          <a:p>
            <a:pPr marL="457200" indent="-457200" algn="l">
              <a:buFont typeface="+mj-lt"/>
              <a:buAutoNum type="arabicPeriod"/>
            </a:pPr>
            <a:endParaRPr lang="en-US" sz="2000" dirty="0" smtClean="0">
              <a:latin typeface="Helvetica"/>
              <a:ea typeface="Heiti TC Light"/>
              <a:cs typeface="Helvetica"/>
            </a:endParaRPr>
          </a:p>
          <a:p>
            <a:pPr marL="457200" indent="-457200" algn="l">
              <a:buFont typeface="+mj-lt"/>
              <a:buAutoNum type="arabicPeriod"/>
            </a:pPr>
            <a:r>
              <a:rPr lang="en-US" sz="2000" dirty="0" smtClean="0">
                <a:latin typeface="Helvetica"/>
                <a:ea typeface="Heiti TC Light"/>
                <a:cs typeface="Helvetica"/>
              </a:rPr>
              <a:t>Running Predictive Models</a:t>
            </a:r>
          </a:p>
          <a:p>
            <a:pPr algn="l"/>
            <a:endParaRPr lang="en-US" sz="2000" dirty="0" smtClean="0">
              <a:latin typeface="Helvetica"/>
              <a:ea typeface="Heiti TC Light"/>
              <a:cs typeface="Helvetica"/>
            </a:endParaRPr>
          </a:p>
          <a:p>
            <a:pPr marL="457200" indent="-457200" algn="l">
              <a:buFont typeface="+mj-lt"/>
              <a:buAutoNum type="arabicPeriod"/>
            </a:pPr>
            <a:r>
              <a:rPr lang="en-US" sz="2000" dirty="0" smtClean="0">
                <a:latin typeface="Helvetica"/>
                <a:ea typeface="Heiti TC Light"/>
                <a:cs typeface="Helvetica"/>
              </a:rPr>
              <a:t>Evaluating Model Success</a:t>
            </a:r>
          </a:p>
          <a:p>
            <a:pPr marL="285750" indent="-285750" algn="l">
              <a:buFont typeface="Arial"/>
              <a:buChar char="•"/>
            </a:pPr>
            <a:endParaRPr lang="en-US" sz="2000" dirty="0" smtClean="0">
              <a:latin typeface="Helvetica"/>
              <a:ea typeface="Heiti TC Light"/>
              <a:cs typeface="Helvetica"/>
            </a:endParaRPr>
          </a:p>
          <a:p>
            <a:pPr marL="457200" indent="-457200" algn="l">
              <a:buFont typeface="+mj-lt"/>
              <a:buAutoNum type="arabicPeriod"/>
            </a:pPr>
            <a:r>
              <a:rPr lang="en-US" sz="2000" dirty="0" smtClean="0">
                <a:latin typeface="Helvetica"/>
                <a:ea typeface="Heiti TC Light"/>
                <a:cs typeface="Helvetica"/>
              </a:rPr>
              <a:t>Approaching and Answering Data Science Questions</a:t>
            </a:r>
          </a:p>
          <a:p>
            <a:pPr marL="457200" indent="-457200" algn="l">
              <a:buFont typeface="+mj-lt"/>
              <a:buAutoNum type="arabicPeriod"/>
            </a:pPr>
            <a:endParaRPr lang="en-US" sz="2000" dirty="0">
              <a:latin typeface="Helvetica"/>
              <a:ea typeface="Heiti TC Light"/>
              <a:cs typeface="Helvetica"/>
            </a:endParaRPr>
          </a:p>
          <a:p>
            <a:pPr marL="457200" indent="-457200" algn="l">
              <a:buFont typeface="+mj-lt"/>
              <a:buAutoNum type="arabicPeriod"/>
            </a:pPr>
            <a:r>
              <a:rPr lang="en-US" sz="2000" dirty="0" smtClean="0">
                <a:latin typeface="Helvetica"/>
                <a:ea typeface="Heiti TC Light"/>
                <a:cs typeface="Helvetica"/>
              </a:rPr>
              <a:t>How to Build End-To-End Data Science Systems</a:t>
            </a:r>
          </a:p>
          <a:p>
            <a:pPr marL="285750" indent="-285750" algn="l">
              <a:buFont typeface="Arial"/>
              <a:buChar char="•"/>
            </a:pPr>
            <a:endParaRPr lang="en-US" sz="2000" dirty="0">
              <a:latin typeface="Helvetica"/>
              <a:ea typeface="Heiti TC Light"/>
              <a:cs typeface="Helvetica"/>
            </a:endParaRPr>
          </a:p>
        </p:txBody>
      </p:sp>
    </p:spTree>
    <p:extLst>
      <p:ext uri="{BB962C8B-B14F-4D97-AF65-F5344CB8AC3E}">
        <p14:creationId xmlns:p14="http://schemas.microsoft.com/office/powerpoint/2010/main" val="17087550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WHAT YOU WON’T LEARN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a:t>
            </a:fld>
            <a:endParaRPr lang="en-US"/>
          </a:p>
        </p:txBody>
      </p:sp>
      <p:sp>
        <p:nvSpPr>
          <p:cNvPr id="5" name="Rectangle 4"/>
          <p:cNvSpPr/>
          <p:nvPr/>
        </p:nvSpPr>
        <p:spPr>
          <a:xfrm>
            <a:off x="414337" y="1257300"/>
            <a:ext cx="8382000" cy="3477875"/>
          </a:xfrm>
          <a:prstGeom prst="rect">
            <a:avLst/>
          </a:prstGeom>
        </p:spPr>
        <p:txBody>
          <a:bodyPr wrap="square">
            <a:spAutoFit/>
          </a:bodyPr>
          <a:lstStyle/>
          <a:p>
            <a:pPr marL="457200" indent="-457200" algn="l">
              <a:buFont typeface="Arial"/>
              <a:buChar char="•"/>
            </a:pPr>
            <a:r>
              <a:rPr lang="en-US" sz="2000" dirty="0" smtClean="0">
                <a:latin typeface="Helvetica"/>
                <a:ea typeface="Heiti TC Light"/>
                <a:cs typeface="Helvetica"/>
              </a:rPr>
              <a:t>Mathematical Equations (for the most part)</a:t>
            </a:r>
          </a:p>
          <a:p>
            <a:pPr marL="457200" indent="-457200" algn="l">
              <a:buFont typeface="Arial"/>
              <a:buChar char="•"/>
            </a:pPr>
            <a:endParaRPr lang="en-US" sz="2000" dirty="0">
              <a:latin typeface="Helvetica"/>
              <a:ea typeface="Heiti TC Light"/>
              <a:cs typeface="Helvetica"/>
            </a:endParaRPr>
          </a:p>
          <a:p>
            <a:pPr marL="457200" indent="-457200" algn="l">
              <a:buFont typeface="Arial"/>
              <a:buChar char="•"/>
            </a:pPr>
            <a:r>
              <a:rPr lang="en-US" sz="2000" dirty="0">
                <a:latin typeface="Helvetica"/>
                <a:ea typeface="Heiti TC Light"/>
                <a:cs typeface="Helvetica"/>
              </a:rPr>
              <a:t>Software </a:t>
            </a:r>
            <a:r>
              <a:rPr lang="en-US" sz="2000" dirty="0" smtClean="0">
                <a:latin typeface="Helvetica"/>
                <a:ea typeface="Heiti TC Light"/>
                <a:cs typeface="Helvetica"/>
              </a:rPr>
              <a:t>Engineering</a:t>
            </a:r>
          </a:p>
          <a:p>
            <a:pPr marL="457200" indent="-457200" algn="l">
              <a:buFont typeface="Arial"/>
              <a:buChar char="•"/>
            </a:pPr>
            <a:endParaRPr lang="en-US" sz="2000" dirty="0" smtClean="0">
              <a:latin typeface="Helvetica"/>
              <a:ea typeface="Heiti TC Light"/>
              <a:cs typeface="Helvetica"/>
            </a:endParaRPr>
          </a:p>
          <a:p>
            <a:pPr marL="457200" indent="-457200" algn="l">
              <a:buFont typeface="Arial"/>
              <a:buChar char="•"/>
            </a:pPr>
            <a:r>
              <a:rPr lang="en-US" sz="2000" dirty="0" smtClean="0">
                <a:latin typeface="Helvetica"/>
                <a:ea typeface="Heiti TC Light"/>
                <a:cs typeface="Helvetica"/>
              </a:rPr>
              <a:t>Making </a:t>
            </a:r>
            <a:r>
              <a:rPr lang="en-US" sz="2000" dirty="0">
                <a:latin typeface="Helvetica"/>
                <a:ea typeface="Heiti TC Light"/>
                <a:cs typeface="Helvetica"/>
              </a:rPr>
              <a:t>Y</a:t>
            </a:r>
            <a:r>
              <a:rPr lang="en-US" sz="2000" dirty="0" smtClean="0">
                <a:latin typeface="Helvetica"/>
                <a:ea typeface="Heiti TC Light"/>
                <a:cs typeface="Helvetica"/>
              </a:rPr>
              <a:t>our </a:t>
            </a:r>
            <a:r>
              <a:rPr lang="en-US" sz="2000" dirty="0">
                <a:latin typeface="Helvetica"/>
                <a:ea typeface="Heiti TC Light"/>
                <a:cs typeface="Helvetica"/>
              </a:rPr>
              <a:t>O</a:t>
            </a:r>
            <a:r>
              <a:rPr lang="en-US" sz="2000" dirty="0" smtClean="0">
                <a:latin typeface="Helvetica"/>
                <a:ea typeface="Heiti TC Light"/>
                <a:cs typeface="Helvetica"/>
              </a:rPr>
              <a:t>wn </a:t>
            </a:r>
            <a:r>
              <a:rPr lang="en-US" sz="2000" dirty="0">
                <a:latin typeface="Helvetica"/>
                <a:ea typeface="Heiti TC Light"/>
                <a:cs typeface="Helvetica"/>
              </a:rPr>
              <a:t>C</a:t>
            </a:r>
            <a:r>
              <a:rPr lang="en-US" sz="2000" dirty="0" smtClean="0">
                <a:latin typeface="Helvetica"/>
                <a:ea typeface="Heiti TC Light"/>
                <a:cs typeface="Helvetica"/>
              </a:rPr>
              <a:t>ustom </a:t>
            </a:r>
            <a:r>
              <a:rPr lang="en-US" sz="2000" dirty="0">
                <a:latin typeface="Helvetica"/>
                <a:ea typeface="Heiti TC Light"/>
                <a:cs typeface="Helvetica"/>
              </a:rPr>
              <a:t>M</a:t>
            </a:r>
            <a:r>
              <a:rPr lang="en-US" sz="2000" dirty="0" smtClean="0">
                <a:latin typeface="Helvetica"/>
                <a:ea typeface="Heiti TC Light"/>
                <a:cs typeface="Helvetica"/>
              </a:rPr>
              <a:t>achine </a:t>
            </a:r>
            <a:r>
              <a:rPr lang="en-US" sz="2000" dirty="0">
                <a:latin typeface="Helvetica"/>
                <a:ea typeface="Heiti TC Light"/>
                <a:cs typeface="Helvetica"/>
              </a:rPr>
              <a:t>L</a:t>
            </a:r>
            <a:r>
              <a:rPr lang="en-US" sz="2000" dirty="0" smtClean="0">
                <a:latin typeface="Helvetica"/>
                <a:ea typeface="Heiti TC Light"/>
                <a:cs typeface="Helvetica"/>
              </a:rPr>
              <a:t>earners</a:t>
            </a:r>
          </a:p>
          <a:p>
            <a:pPr marL="457200" indent="-457200" algn="l">
              <a:buFont typeface="Arial"/>
              <a:buChar char="•"/>
            </a:pPr>
            <a:endParaRPr lang="en-US" sz="2000" dirty="0">
              <a:latin typeface="Helvetica"/>
              <a:ea typeface="Heiti TC Light"/>
              <a:cs typeface="Helvetica"/>
            </a:endParaRPr>
          </a:p>
          <a:p>
            <a:pPr marL="457200" indent="-457200" algn="l">
              <a:buFont typeface="Arial"/>
              <a:buChar char="•"/>
            </a:pPr>
            <a:r>
              <a:rPr lang="en-US" sz="2000" dirty="0" smtClean="0">
                <a:latin typeface="Helvetica"/>
                <a:ea typeface="Heiti TC Light"/>
                <a:cs typeface="Helvetica"/>
              </a:rPr>
              <a:t>R and Microsoft Excel</a:t>
            </a:r>
            <a:endParaRPr lang="en-US" sz="2000" dirty="0">
              <a:latin typeface="Helvetica"/>
              <a:ea typeface="Heiti TC Light"/>
              <a:cs typeface="Helvetica"/>
            </a:endParaRPr>
          </a:p>
          <a:p>
            <a:pPr marL="457200" indent="-457200" algn="l">
              <a:buFont typeface="Arial"/>
              <a:buChar char="•"/>
            </a:pPr>
            <a:endParaRPr lang="en-US" sz="2000" dirty="0" smtClean="0">
              <a:latin typeface="Helvetica"/>
              <a:ea typeface="Heiti TC Light"/>
              <a:cs typeface="Helvetica"/>
            </a:endParaRPr>
          </a:p>
          <a:p>
            <a:pPr marL="457200" indent="-457200" algn="l">
              <a:buFont typeface="Arial"/>
              <a:buChar char="•"/>
            </a:pPr>
            <a:r>
              <a:rPr lang="en-US" sz="2000" dirty="0" smtClean="0">
                <a:latin typeface="Helvetica"/>
                <a:ea typeface="Heiti TC Light"/>
                <a:cs typeface="Helvetica"/>
              </a:rPr>
              <a:t>How to Get a Job in Data </a:t>
            </a:r>
            <a:r>
              <a:rPr lang="en-US" sz="2000" dirty="0">
                <a:latin typeface="Helvetica"/>
                <a:ea typeface="Heiti TC Light"/>
                <a:cs typeface="Helvetica"/>
              </a:rPr>
              <a:t>S</a:t>
            </a:r>
            <a:r>
              <a:rPr lang="en-US" sz="2000" dirty="0" smtClean="0">
                <a:latin typeface="Helvetica"/>
                <a:ea typeface="Heiti TC Light"/>
                <a:cs typeface="Helvetica"/>
              </a:rPr>
              <a:t>cience</a:t>
            </a:r>
          </a:p>
          <a:p>
            <a:pPr marL="457200" indent="-457200" algn="l">
              <a:buFont typeface="Arial"/>
              <a:buChar char="•"/>
            </a:pPr>
            <a:endParaRPr lang="en-US" sz="2000" dirty="0">
              <a:latin typeface="Helvetica"/>
              <a:ea typeface="Heiti TC Light"/>
              <a:cs typeface="Helvetica"/>
            </a:endParaRPr>
          </a:p>
          <a:p>
            <a:pPr marL="457200" indent="-457200" algn="l">
              <a:buFont typeface="Arial"/>
              <a:buChar char="•"/>
            </a:pPr>
            <a:endParaRPr lang="en-US" sz="2000" dirty="0" smtClean="0">
              <a:latin typeface="Helvetica"/>
              <a:ea typeface="Heiti TC Light"/>
              <a:cs typeface="Helvetica"/>
            </a:endParaRPr>
          </a:p>
        </p:txBody>
      </p:sp>
    </p:spTree>
    <p:extLst>
      <p:ext uri="{BB962C8B-B14F-4D97-AF65-F5344CB8AC3E}">
        <p14:creationId xmlns:p14="http://schemas.microsoft.com/office/powerpoint/2010/main" val="366180181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What are my expectations for you?</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6</a:t>
            </a:fld>
            <a:endParaRPr lang="en-US"/>
          </a:p>
        </p:txBody>
      </p:sp>
      <p:sp>
        <p:nvSpPr>
          <p:cNvPr id="5" name="Rectangle 4"/>
          <p:cNvSpPr/>
          <p:nvPr/>
        </p:nvSpPr>
        <p:spPr>
          <a:xfrm>
            <a:off x="414337" y="1257300"/>
            <a:ext cx="8458200" cy="3477875"/>
          </a:xfrm>
          <a:prstGeom prst="rect">
            <a:avLst/>
          </a:prstGeom>
        </p:spPr>
        <p:txBody>
          <a:bodyPr wrap="square">
            <a:spAutoFit/>
          </a:bodyPr>
          <a:lstStyle/>
          <a:p>
            <a:pPr marL="457200" indent="-457200" algn="l">
              <a:buFont typeface="+mj-lt"/>
              <a:buAutoNum type="arabicPeriod"/>
            </a:pPr>
            <a:r>
              <a:rPr lang="en-US" sz="2000" dirty="0" smtClean="0">
                <a:latin typeface="Helvetica"/>
                <a:cs typeface="Helvetica"/>
              </a:rPr>
              <a:t>Comfort with Python and the Command Line</a:t>
            </a:r>
          </a:p>
          <a:p>
            <a:pPr marL="457200" indent="-457200" algn="l">
              <a:buFont typeface="+mj-lt"/>
              <a:buAutoNum type="arabicPeriod"/>
            </a:pPr>
            <a:endParaRPr lang="en-US" sz="2000" dirty="0" smtClean="0">
              <a:latin typeface="Helvetica"/>
              <a:cs typeface="Helvetica"/>
            </a:endParaRPr>
          </a:p>
          <a:p>
            <a:pPr marL="457200" indent="-457200" algn="l">
              <a:buFont typeface="+mj-lt"/>
              <a:buAutoNum type="arabicPeriod"/>
            </a:pPr>
            <a:r>
              <a:rPr lang="en-US" sz="2000" dirty="0" smtClean="0">
                <a:latin typeface="Helvetica"/>
                <a:cs typeface="Helvetica"/>
              </a:rPr>
              <a:t>Ability to Keep up with the Course Material and Homework</a:t>
            </a:r>
          </a:p>
          <a:p>
            <a:pPr marL="457200" indent="-457200" algn="l">
              <a:buFont typeface="+mj-lt"/>
              <a:buAutoNum type="arabicPeriod"/>
            </a:pPr>
            <a:endParaRPr lang="en-US" sz="2000" dirty="0">
              <a:latin typeface="Helvetica"/>
              <a:cs typeface="Helvetica"/>
            </a:endParaRPr>
          </a:p>
          <a:p>
            <a:pPr marL="457200" indent="-457200" algn="l">
              <a:buFont typeface="+mj-lt"/>
              <a:buAutoNum type="arabicPeriod"/>
            </a:pPr>
            <a:r>
              <a:rPr lang="en-US" sz="2000" dirty="0" smtClean="0">
                <a:latin typeface="Helvetica"/>
                <a:cs typeface="Helvetica"/>
              </a:rPr>
              <a:t>Comfort with ‘Drinking From the Fire Hydrant’</a:t>
            </a:r>
          </a:p>
          <a:p>
            <a:pPr marL="457200" indent="-457200" algn="l">
              <a:buFont typeface="+mj-lt"/>
              <a:buAutoNum type="arabicPeriod"/>
            </a:pPr>
            <a:endParaRPr lang="en-US" sz="2000" dirty="0">
              <a:latin typeface="Helvetica"/>
              <a:cs typeface="Helvetica"/>
            </a:endParaRPr>
          </a:p>
          <a:p>
            <a:pPr marL="457200" indent="-457200" algn="l">
              <a:buFont typeface="+mj-lt"/>
              <a:buAutoNum type="arabicPeriod"/>
            </a:pPr>
            <a:r>
              <a:rPr lang="en-US" sz="2000" dirty="0" smtClean="0">
                <a:latin typeface="Helvetica"/>
                <a:cs typeface="Helvetica"/>
              </a:rPr>
              <a:t>Persistence, Confidence, Decisiveness, and Patience</a:t>
            </a:r>
          </a:p>
          <a:p>
            <a:pPr marL="457200" indent="-457200" algn="l">
              <a:buFont typeface="+mj-lt"/>
              <a:buAutoNum type="arabicPeriod"/>
            </a:pPr>
            <a:endParaRPr lang="en-US" sz="2000" dirty="0" smtClean="0">
              <a:latin typeface="Helvetica"/>
              <a:cs typeface="Helvetica"/>
            </a:endParaRPr>
          </a:p>
          <a:p>
            <a:pPr marL="457200" indent="-457200" algn="l">
              <a:buFont typeface="+mj-lt"/>
              <a:buAutoNum type="arabicPeriod"/>
            </a:pPr>
            <a:r>
              <a:rPr lang="en-US" sz="2000" dirty="0" smtClean="0">
                <a:latin typeface="Helvetica"/>
                <a:cs typeface="Helvetica"/>
              </a:rPr>
              <a:t>Desire to Ask Questions, Speak Up, and Be Heard</a:t>
            </a:r>
          </a:p>
          <a:p>
            <a:pPr marL="457200" indent="-457200" algn="l">
              <a:buFont typeface="+mj-lt"/>
              <a:buAutoNum type="arabicPeriod"/>
            </a:pPr>
            <a:endParaRPr lang="en-US" sz="2000" dirty="0">
              <a:latin typeface="Helvetica"/>
              <a:cs typeface="Helvetica"/>
            </a:endParaRPr>
          </a:p>
          <a:p>
            <a:pPr marL="457200" indent="-457200" algn="l">
              <a:buFont typeface="+mj-lt"/>
              <a:buAutoNum type="arabicPeriod"/>
            </a:pPr>
            <a:r>
              <a:rPr lang="en-US" sz="2000" dirty="0" smtClean="0">
                <a:latin typeface="Helvetica"/>
                <a:cs typeface="Helvetica"/>
              </a:rPr>
              <a:t>Ability to Suspend Disbelief</a:t>
            </a:r>
            <a:endParaRPr lang="en-US" sz="2000" dirty="0">
              <a:latin typeface="Helvetica"/>
              <a:cs typeface="Helvetica"/>
            </a:endParaRPr>
          </a:p>
        </p:txBody>
      </p:sp>
    </p:spTree>
    <p:extLst>
      <p:ext uri="{BB962C8B-B14F-4D97-AF65-F5344CB8AC3E}">
        <p14:creationId xmlns:p14="http://schemas.microsoft.com/office/powerpoint/2010/main" val="367975347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What are YOUR EXPECTATIONS FOR ME AND HARI?</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7</a:t>
            </a:fld>
            <a:endParaRPr lang="en-US"/>
          </a:p>
        </p:txBody>
      </p:sp>
      <p:sp>
        <p:nvSpPr>
          <p:cNvPr id="5" name="Rectangle 4"/>
          <p:cNvSpPr/>
          <p:nvPr/>
        </p:nvSpPr>
        <p:spPr>
          <a:xfrm>
            <a:off x="414337" y="1257300"/>
            <a:ext cx="8458200" cy="3477875"/>
          </a:xfrm>
          <a:prstGeom prst="rect">
            <a:avLst/>
          </a:prstGeom>
        </p:spPr>
        <p:txBody>
          <a:bodyPr wrap="square">
            <a:spAutoFit/>
          </a:bodyPr>
          <a:lstStyle/>
          <a:p>
            <a:pPr marL="457200" indent="-457200" algn="l">
              <a:buFont typeface="+mj-lt"/>
              <a:buAutoNum type="arabicPeriod"/>
            </a:pPr>
            <a:r>
              <a:rPr lang="en-US" sz="2000" dirty="0" smtClean="0">
                <a:latin typeface="Helvetica"/>
                <a:cs typeface="Helvetica"/>
              </a:rPr>
              <a:t>Teach (and Speak) Clearly and Concisely</a:t>
            </a:r>
          </a:p>
          <a:p>
            <a:pPr marL="457200" indent="-457200" algn="l">
              <a:buFont typeface="+mj-lt"/>
              <a:buAutoNum type="arabicPeriod"/>
            </a:pPr>
            <a:endParaRPr lang="en-US" sz="2000" dirty="0" smtClean="0">
              <a:latin typeface="Helvetica"/>
              <a:cs typeface="Helvetica"/>
            </a:endParaRPr>
          </a:p>
          <a:p>
            <a:pPr marL="457200" indent="-457200" algn="l">
              <a:buFont typeface="+mj-lt"/>
              <a:buAutoNum type="arabicPeriod"/>
            </a:pPr>
            <a:r>
              <a:rPr lang="en-US" sz="2000" dirty="0" smtClean="0">
                <a:latin typeface="Helvetica"/>
                <a:cs typeface="Helvetica"/>
              </a:rPr>
              <a:t>Always Get to the Bottom Line</a:t>
            </a:r>
          </a:p>
          <a:p>
            <a:pPr marL="457200" indent="-457200" algn="l">
              <a:buFont typeface="+mj-lt"/>
              <a:buAutoNum type="arabicPeriod"/>
            </a:pPr>
            <a:endParaRPr lang="en-US" sz="2000" dirty="0">
              <a:latin typeface="Helvetica"/>
              <a:cs typeface="Helvetica"/>
            </a:endParaRPr>
          </a:p>
          <a:p>
            <a:pPr marL="457200" indent="-457200" algn="l">
              <a:buFont typeface="+mj-lt"/>
              <a:buAutoNum type="arabicPeriod"/>
            </a:pPr>
            <a:r>
              <a:rPr lang="en-US" sz="2000" dirty="0" smtClean="0">
                <a:latin typeface="Helvetica"/>
                <a:cs typeface="Helvetica"/>
              </a:rPr>
              <a:t>Show Our Work</a:t>
            </a:r>
          </a:p>
          <a:p>
            <a:pPr marL="457200" indent="-457200" algn="l">
              <a:buFont typeface="+mj-lt"/>
              <a:buAutoNum type="arabicPeriod"/>
            </a:pPr>
            <a:endParaRPr lang="en-US" sz="2000" dirty="0">
              <a:latin typeface="Helvetica"/>
              <a:cs typeface="Helvetica"/>
            </a:endParaRPr>
          </a:p>
          <a:p>
            <a:pPr marL="457200" indent="-457200" algn="l">
              <a:buFont typeface="+mj-lt"/>
              <a:buAutoNum type="arabicPeriod"/>
            </a:pPr>
            <a:r>
              <a:rPr lang="en-US" sz="2000" dirty="0" smtClean="0">
                <a:latin typeface="Helvetica"/>
                <a:cs typeface="Helvetica"/>
              </a:rPr>
              <a:t>Seek an Optimal Pace</a:t>
            </a:r>
          </a:p>
          <a:p>
            <a:pPr marL="457200" indent="-457200" algn="l">
              <a:buFont typeface="+mj-lt"/>
              <a:buAutoNum type="arabicPeriod"/>
            </a:pPr>
            <a:endParaRPr lang="en-US" sz="2000" dirty="0">
              <a:latin typeface="Helvetica"/>
              <a:cs typeface="Helvetica"/>
            </a:endParaRPr>
          </a:p>
          <a:p>
            <a:pPr marL="457200" indent="-457200" algn="l">
              <a:buFont typeface="+mj-lt"/>
              <a:buAutoNum type="arabicPeriod"/>
            </a:pPr>
            <a:r>
              <a:rPr lang="en-US" sz="2000" dirty="0" smtClean="0">
                <a:latin typeface="Helvetica"/>
                <a:cs typeface="Helvetica"/>
              </a:rPr>
              <a:t>Encourage Participation and Communication</a:t>
            </a:r>
          </a:p>
          <a:p>
            <a:pPr marL="457200" indent="-457200" algn="l">
              <a:buFont typeface="+mj-lt"/>
              <a:buAutoNum type="arabicPeriod"/>
            </a:pPr>
            <a:endParaRPr lang="en-US" sz="2000" dirty="0">
              <a:latin typeface="Helvetica"/>
              <a:cs typeface="Helvetica"/>
            </a:endParaRPr>
          </a:p>
          <a:p>
            <a:pPr marL="457200" indent="-457200" algn="l">
              <a:buFont typeface="+mj-lt"/>
              <a:buAutoNum type="arabicPeriod"/>
            </a:pPr>
            <a:r>
              <a:rPr lang="en-US" sz="2000" dirty="0" smtClean="0">
                <a:latin typeface="Helvetica"/>
                <a:cs typeface="Helvetica"/>
              </a:rPr>
              <a:t>Admit and Resolve Gaps or Mistakes</a:t>
            </a:r>
          </a:p>
        </p:txBody>
      </p:sp>
    </p:spTree>
    <p:extLst>
      <p:ext uri="{BB962C8B-B14F-4D97-AF65-F5344CB8AC3E}">
        <p14:creationId xmlns:p14="http://schemas.microsoft.com/office/powerpoint/2010/main" val="200965578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How you will learn in this class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8</a:t>
            </a:fld>
            <a:endParaRPr lang="en-US"/>
          </a:p>
        </p:txBody>
      </p:sp>
      <p:sp>
        <p:nvSpPr>
          <p:cNvPr id="5" name="Rectangle 4"/>
          <p:cNvSpPr/>
          <p:nvPr/>
        </p:nvSpPr>
        <p:spPr>
          <a:xfrm>
            <a:off x="414337" y="1257300"/>
            <a:ext cx="8458200" cy="3170099"/>
          </a:xfrm>
          <a:prstGeom prst="rect">
            <a:avLst/>
          </a:prstGeom>
        </p:spPr>
        <p:txBody>
          <a:bodyPr wrap="square">
            <a:spAutoFit/>
          </a:bodyPr>
          <a:lstStyle/>
          <a:p>
            <a:pPr marL="285750" indent="-285750" algn="l">
              <a:buFont typeface="Arial"/>
              <a:buChar char="•"/>
            </a:pPr>
            <a:r>
              <a:rPr lang="en-US" sz="2000" dirty="0" smtClean="0">
                <a:latin typeface="Helvetica"/>
                <a:cs typeface="Helvetica"/>
              </a:rPr>
              <a:t>Lecture, Lecture, Lecture!</a:t>
            </a:r>
            <a:endParaRPr lang="en-US" sz="2000" dirty="0">
              <a:latin typeface="Helvetica"/>
              <a:cs typeface="Helvetica"/>
            </a:endParaRPr>
          </a:p>
          <a:p>
            <a:pPr marL="285750" indent="-285750" algn="l">
              <a:buFont typeface="Arial"/>
              <a:buChar char="•"/>
            </a:pPr>
            <a:endParaRPr lang="en-US" sz="2000" dirty="0">
              <a:latin typeface="Helvetica"/>
              <a:cs typeface="Helvetica"/>
            </a:endParaRPr>
          </a:p>
          <a:p>
            <a:pPr marL="285750" indent="-285750" algn="l">
              <a:buFont typeface="Arial"/>
              <a:buChar char="•"/>
            </a:pPr>
            <a:r>
              <a:rPr lang="en-US" sz="2000" dirty="0">
                <a:latin typeface="Helvetica"/>
                <a:cs typeface="Helvetica"/>
              </a:rPr>
              <a:t>Code W</a:t>
            </a:r>
            <a:r>
              <a:rPr lang="en-US" sz="2000" dirty="0" smtClean="0">
                <a:latin typeface="Helvetica"/>
                <a:cs typeface="Helvetica"/>
              </a:rPr>
              <a:t>alkthroughs</a:t>
            </a:r>
            <a:endParaRPr lang="en-US" sz="2000" dirty="0">
              <a:latin typeface="Helvetica"/>
              <a:cs typeface="Helvetica"/>
            </a:endParaRPr>
          </a:p>
          <a:p>
            <a:pPr marL="285750" indent="-285750" algn="l">
              <a:buFont typeface="Arial"/>
              <a:buChar char="•"/>
            </a:pPr>
            <a:endParaRPr lang="en-US" sz="2000" dirty="0">
              <a:latin typeface="Helvetica"/>
              <a:cs typeface="Helvetica"/>
            </a:endParaRPr>
          </a:p>
          <a:p>
            <a:pPr marL="285750" indent="-285750" algn="l">
              <a:buFont typeface="Arial"/>
              <a:buChar char="•"/>
            </a:pPr>
            <a:r>
              <a:rPr lang="en-US" sz="2000" dirty="0">
                <a:latin typeface="Helvetica"/>
                <a:cs typeface="Helvetica"/>
              </a:rPr>
              <a:t>Code </a:t>
            </a:r>
            <a:r>
              <a:rPr lang="en-US" sz="2000" dirty="0" smtClean="0">
                <a:latin typeface="Helvetica"/>
                <a:cs typeface="Helvetica"/>
              </a:rPr>
              <a:t>Exercises</a:t>
            </a:r>
            <a:endParaRPr lang="en-US" sz="2000" dirty="0">
              <a:latin typeface="Helvetica"/>
              <a:cs typeface="Helvetica"/>
            </a:endParaRPr>
          </a:p>
          <a:p>
            <a:pPr marL="285750" indent="-285750" algn="l">
              <a:buFont typeface="Arial"/>
              <a:buChar char="•"/>
            </a:pPr>
            <a:endParaRPr lang="en-US" sz="2000" dirty="0">
              <a:latin typeface="Helvetica"/>
              <a:cs typeface="Helvetica"/>
            </a:endParaRPr>
          </a:p>
          <a:p>
            <a:pPr marL="285750" indent="-285750" algn="l">
              <a:buFont typeface="Arial"/>
              <a:buChar char="•"/>
            </a:pPr>
            <a:r>
              <a:rPr lang="en-US" sz="2000" dirty="0">
                <a:latin typeface="Helvetica"/>
                <a:cs typeface="Helvetica"/>
              </a:rPr>
              <a:t>Discussion of </a:t>
            </a:r>
            <a:r>
              <a:rPr lang="en-US" sz="2000" dirty="0" smtClean="0">
                <a:latin typeface="Helvetica"/>
                <a:cs typeface="Helvetica"/>
              </a:rPr>
              <a:t>Homework </a:t>
            </a:r>
            <a:r>
              <a:rPr lang="en-US" sz="2000" dirty="0">
                <a:latin typeface="Helvetica"/>
                <a:cs typeface="Helvetica"/>
              </a:rPr>
              <a:t>and </a:t>
            </a:r>
            <a:r>
              <a:rPr lang="en-US" sz="2000" dirty="0" smtClean="0">
                <a:latin typeface="Helvetica"/>
                <a:cs typeface="Helvetica"/>
              </a:rPr>
              <a:t>Readings</a:t>
            </a:r>
            <a:endParaRPr lang="en-US" sz="2000" dirty="0">
              <a:latin typeface="Helvetica"/>
              <a:cs typeface="Helvetica"/>
            </a:endParaRPr>
          </a:p>
          <a:p>
            <a:pPr marL="285750" indent="-285750" algn="l">
              <a:buFont typeface="Arial"/>
              <a:buChar char="•"/>
            </a:pPr>
            <a:endParaRPr lang="en-US" sz="2000" dirty="0">
              <a:latin typeface="Helvetica"/>
              <a:cs typeface="Helvetica"/>
            </a:endParaRPr>
          </a:p>
          <a:p>
            <a:pPr marL="285750" indent="-285750" algn="l">
              <a:buFont typeface="Arial"/>
              <a:buChar char="•"/>
            </a:pPr>
            <a:r>
              <a:rPr lang="en-US" sz="2000" dirty="0">
                <a:latin typeface="Helvetica"/>
                <a:cs typeface="Helvetica"/>
              </a:rPr>
              <a:t>Project </a:t>
            </a:r>
            <a:r>
              <a:rPr lang="en-US" sz="2000" dirty="0" smtClean="0">
                <a:latin typeface="Helvetica"/>
                <a:cs typeface="Helvetica"/>
              </a:rPr>
              <a:t>Work</a:t>
            </a:r>
            <a:endParaRPr lang="en-US" sz="2000" dirty="0">
              <a:latin typeface="Helvetica"/>
              <a:cs typeface="Helvetica"/>
            </a:endParaRPr>
          </a:p>
          <a:p>
            <a:pPr marL="285750" indent="-285750" algn="l">
              <a:buFont typeface="Arial"/>
              <a:buChar char="•"/>
            </a:pPr>
            <a:endParaRPr lang="en-US" sz="2000" dirty="0" smtClean="0">
              <a:latin typeface="Helvetica"/>
              <a:cs typeface="Helvetica"/>
            </a:endParaRPr>
          </a:p>
        </p:txBody>
      </p:sp>
    </p:spTree>
    <p:extLst>
      <p:ext uri="{BB962C8B-B14F-4D97-AF65-F5344CB8AC3E}">
        <p14:creationId xmlns:p14="http://schemas.microsoft.com/office/powerpoint/2010/main" val="349899002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Logistics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9</a:t>
            </a:fld>
            <a:endParaRPr lang="en-US"/>
          </a:p>
        </p:txBody>
      </p:sp>
      <p:sp>
        <p:nvSpPr>
          <p:cNvPr id="5" name="Rectangle 4"/>
          <p:cNvSpPr/>
          <p:nvPr/>
        </p:nvSpPr>
        <p:spPr>
          <a:xfrm>
            <a:off x="490537" y="1257300"/>
            <a:ext cx="7467600" cy="3826689"/>
          </a:xfrm>
          <a:prstGeom prst="rect">
            <a:avLst/>
          </a:prstGeom>
        </p:spPr>
        <p:txBody>
          <a:bodyPr wrap="square">
            <a:spAutoFit/>
          </a:bodyPr>
          <a:lstStyle/>
          <a:p>
            <a:pPr marL="285750" indent="-285750" algn="l">
              <a:buFont typeface="Arial"/>
              <a:buChar char="•"/>
            </a:pPr>
            <a:r>
              <a:rPr lang="en-US" sz="2000" dirty="0" smtClean="0">
                <a:latin typeface="Helvetica"/>
                <a:cs typeface="Helvetica"/>
              </a:rPr>
              <a:t>Bathrooms</a:t>
            </a:r>
          </a:p>
          <a:p>
            <a:pPr marL="285750" indent="-285750" algn="l">
              <a:lnSpc>
                <a:spcPct val="140000"/>
              </a:lnSpc>
              <a:buFont typeface="Arial"/>
              <a:buChar char="•"/>
            </a:pPr>
            <a:r>
              <a:rPr lang="en-US" sz="2000" dirty="0" smtClean="0">
                <a:latin typeface="Helvetica"/>
                <a:cs typeface="Helvetica"/>
              </a:rPr>
              <a:t>Parking</a:t>
            </a:r>
          </a:p>
          <a:p>
            <a:pPr marL="285750" indent="-285750" algn="l">
              <a:lnSpc>
                <a:spcPct val="140000"/>
              </a:lnSpc>
              <a:buFont typeface="Arial"/>
              <a:buChar char="•"/>
            </a:pPr>
            <a:r>
              <a:rPr lang="en-US" sz="2000" dirty="0" smtClean="0">
                <a:latin typeface="Helvetica"/>
                <a:cs typeface="Helvetica"/>
              </a:rPr>
              <a:t>Start and end Time (7-10pm)</a:t>
            </a:r>
          </a:p>
          <a:p>
            <a:pPr marL="285750" indent="-285750" algn="l">
              <a:lnSpc>
                <a:spcPct val="140000"/>
              </a:lnSpc>
              <a:buFont typeface="Arial"/>
              <a:buChar char="•"/>
            </a:pPr>
            <a:r>
              <a:rPr lang="en-US" sz="2000" dirty="0" smtClean="0">
                <a:latin typeface="Helvetica"/>
                <a:cs typeface="Helvetica"/>
              </a:rPr>
              <a:t>Missing Class</a:t>
            </a:r>
          </a:p>
          <a:p>
            <a:pPr marL="285750" indent="-285750" algn="l">
              <a:lnSpc>
                <a:spcPct val="140000"/>
              </a:lnSpc>
              <a:buFont typeface="Arial"/>
              <a:buChar char="•"/>
            </a:pPr>
            <a:r>
              <a:rPr lang="en-US" sz="2000" dirty="0" smtClean="0">
                <a:latin typeface="Helvetica"/>
                <a:cs typeface="Helvetica"/>
              </a:rPr>
              <a:t>Slack </a:t>
            </a:r>
            <a:r>
              <a:rPr lang="en-US" sz="2000" dirty="0">
                <a:latin typeface="Helvetica"/>
                <a:cs typeface="Helvetica"/>
              </a:rPr>
              <a:t>I</a:t>
            </a:r>
            <a:r>
              <a:rPr lang="en-US" sz="2000" dirty="0" smtClean="0">
                <a:latin typeface="Helvetica"/>
                <a:cs typeface="Helvetica"/>
              </a:rPr>
              <a:t>nstead of E-mail</a:t>
            </a:r>
          </a:p>
          <a:p>
            <a:pPr marL="285750" indent="-285750" algn="l">
              <a:lnSpc>
                <a:spcPct val="140000"/>
              </a:lnSpc>
              <a:buFont typeface="Arial"/>
              <a:buChar char="•"/>
            </a:pPr>
            <a:r>
              <a:rPr lang="en-US" sz="2000" dirty="0" smtClean="0">
                <a:latin typeface="Helvetica"/>
                <a:cs typeface="Helvetica"/>
              </a:rPr>
              <a:t>GitHub for Course </a:t>
            </a:r>
            <a:r>
              <a:rPr lang="en-US" sz="2000" dirty="0">
                <a:latin typeface="Helvetica"/>
                <a:cs typeface="Helvetica"/>
              </a:rPr>
              <a:t>C</a:t>
            </a:r>
            <a:r>
              <a:rPr lang="en-US" sz="2000" dirty="0" smtClean="0">
                <a:latin typeface="Helvetica"/>
                <a:cs typeface="Helvetica"/>
              </a:rPr>
              <a:t>ontent and Homework</a:t>
            </a:r>
          </a:p>
          <a:p>
            <a:pPr marL="614363" lvl="1" indent="-285750" algn="l">
              <a:lnSpc>
                <a:spcPct val="140000"/>
              </a:lnSpc>
              <a:buFont typeface="Arial"/>
              <a:buChar char="•"/>
            </a:pPr>
            <a:r>
              <a:rPr lang="en-US" sz="2000" dirty="0">
                <a:latin typeface="Helvetica"/>
                <a:cs typeface="Helvetica"/>
                <a:hlinkClick r:id="rId3"/>
              </a:rPr>
              <a:t>https://</a:t>
            </a:r>
            <a:r>
              <a:rPr lang="en-US" sz="2000" dirty="0" err="1">
                <a:latin typeface="Helvetica"/>
                <a:cs typeface="Helvetica"/>
                <a:hlinkClick r:id="rId3"/>
              </a:rPr>
              <a:t>github.com</a:t>
            </a:r>
            <a:r>
              <a:rPr lang="en-US" sz="2000" dirty="0">
                <a:latin typeface="Helvetica"/>
                <a:cs typeface="Helvetica"/>
                <a:hlinkClick r:id="rId3"/>
              </a:rPr>
              <a:t>/bbalin12/DAT5_BOS</a:t>
            </a:r>
            <a:endParaRPr lang="en-US" sz="2000" dirty="0" smtClean="0">
              <a:latin typeface="Helvetica"/>
              <a:cs typeface="Helvetica"/>
            </a:endParaRPr>
          </a:p>
          <a:p>
            <a:pPr marL="285750" indent="-285750" algn="l">
              <a:lnSpc>
                <a:spcPct val="140000"/>
              </a:lnSpc>
              <a:buFont typeface="Arial"/>
              <a:buChar char="•"/>
            </a:pPr>
            <a:r>
              <a:rPr lang="en-US" sz="2000" dirty="0" smtClean="0">
                <a:latin typeface="Helvetica"/>
                <a:cs typeface="Helvetica"/>
              </a:rPr>
              <a:t>Office hours</a:t>
            </a:r>
          </a:p>
          <a:p>
            <a:pPr marL="285750" indent="-285750" algn="l">
              <a:lnSpc>
                <a:spcPct val="140000"/>
              </a:lnSpc>
              <a:buFont typeface="Arial"/>
              <a:buChar char="•"/>
            </a:pPr>
            <a:endParaRPr lang="en-US" sz="2000" dirty="0" smtClean="0">
              <a:latin typeface="Helvetica"/>
              <a:cs typeface="Helvetica"/>
            </a:endParaRPr>
          </a:p>
        </p:txBody>
      </p:sp>
    </p:spTree>
    <p:extLst>
      <p:ext uri="{BB962C8B-B14F-4D97-AF65-F5344CB8AC3E}">
        <p14:creationId xmlns:p14="http://schemas.microsoft.com/office/powerpoint/2010/main" val="12998377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8368</TotalTime>
  <Pages>0</Pages>
  <Words>709</Words>
  <Characters>0</Characters>
  <Application>Microsoft Macintosh PowerPoint</Application>
  <PresentationFormat>Custom</PresentationFormat>
  <Lines>0</Lines>
  <Paragraphs>126</Paragraphs>
  <Slides>10</Slides>
  <Notes>10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GA_Instructor_Template_Deck</vt:lpstr>
      <vt:lpstr>Agenda</vt:lpstr>
      <vt:lpstr> Data Science Course Overview</vt:lpstr>
      <vt:lpstr>I.  Meet Your Instructor and ta ii.  What you’ll learn iii.  What you won’t learn iv.  What are my expectations for you? V.  What are your expectations for me and hari? Vi.  HOW YOU WILL LEARN IN THIS CLASS VIi.  IMPORTANT Logistics viii.  FAQs / additional Questions</vt:lpstr>
      <vt:lpstr> BRYAN BALIN DATA SCIENTIST, SMARTER TRAVEL     HARISH Krishnamurthy  SOFTWARE ENGINEER, WAYFAIR</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Velislava Petkova</cp:lastModifiedBy>
  <cp:revision>571</cp:revision>
  <dcterms:modified xsi:type="dcterms:W3CDTF">2015-01-18T23:48:07Z</dcterms:modified>
</cp:coreProperties>
</file>