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87" r:id="rId5"/>
    <p:sldId id="288" r:id="rId6"/>
    <p:sldId id="289" r:id="rId7"/>
    <p:sldId id="290" r:id="rId8"/>
    <p:sldId id="293" r:id="rId9"/>
    <p:sldId id="291" r:id="rId10"/>
    <p:sldId id="294" r:id="rId11"/>
    <p:sldId id="285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uGAYpEUa6YWxgWsB/YZMBTWyb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B57"/>
    <a:srgbClr val="7FC9EF"/>
    <a:srgbClr val="90CE4F"/>
    <a:srgbClr val="3F6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2525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0582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9863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5535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990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5269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792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SQLit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eepcoding.io/blog/que-es-sqlite/" TargetMode="External"/><Relationship Id="rId5" Type="http://schemas.openxmlformats.org/officeDocument/2006/relationships/hyperlink" Target="https://www.hostgator.mx/blog/sqlite-que-es-y-diferencias-con-mysql/" TargetMode="External"/><Relationship Id="rId4" Type="http://schemas.openxmlformats.org/officeDocument/2006/relationships/hyperlink" Target="https://www.sqlite.org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447060"/>
            <a:ext cx="9144000" cy="213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s-ES" dirty="0"/>
              <a:t>Data </a:t>
            </a:r>
            <a:r>
              <a:rPr lang="es-ES" dirty="0" err="1"/>
              <a:t>Engineering</a:t>
            </a:r>
            <a:br>
              <a:rPr lang="es-ES" dirty="0"/>
            </a:br>
            <a:r>
              <a:rPr lang="es-ES" sz="4000" dirty="0">
                <a:solidFill>
                  <a:srgbClr val="FF0000"/>
                </a:solidFill>
              </a:rPr>
              <a:t>Introducción BBDD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420278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 dirty="0"/>
              <a:t>Data </a:t>
            </a:r>
            <a:r>
              <a:rPr lang="es-ES" dirty="0" err="1"/>
              <a:t>Science</a:t>
            </a:r>
            <a:r>
              <a:rPr lang="es-ES" dirty="0"/>
              <a:t> </a:t>
            </a:r>
            <a:r>
              <a:rPr lang="es-ES" dirty="0" err="1"/>
              <a:t>Bootcamp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 dirty="0" err="1"/>
              <a:t>The</a:t>
            </a:r>
            <a:r>
              <a:rPr lang="es-ES" dirty="0"/>
              <a:t> Bridge</a:t>
            </a:r>
            <a:endParaRPr dirty="0"/>
          </a:p>
        </p:txBody>
      </p:sp>
      <p:pic>
        <p:nvPicPr>
          <p:cNvPr id="90" name="Google Shape;90;p1" descr="Events organizados por The Bridge | Digital Talent Accelerator | Eventbri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9901" y="5505450"/>
            <a:ext cx="823912" cy="82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Introducción a las BBDD relacionales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Uso SQLite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igno más 2">
            <a:extLst>
              <a:ext uri="{FF2B5EF4-FFF2-40B4-BE49-F238E27FC236}">
                <a16:creationId xmlns:a16="http://schemas.microsoft.com/office/drawing/2014/main" id="{5B037C05-653D-1DCD-FC8B-929016CE3E39}"/>
              </a:ext>
            </a:extLst>
          </p:cNvPr>
          <p:cNvSpPr/>
          <p:nvPr/>
        </p:nvSpPr>
        <p:spPr>
          <a:xfrm>
            <a:off x="2485748" y="3752129"/>
            <a:ext cx="443883" cy="479036"/>
          </a:xfrm>
          <a:prstGeom prst="mathPlus">
            <a:avLst>
              <a:gd name="adj1" fmla="val 1552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052" name="Picture 4" descr="VS Code: An In-Depth Review for WordPress Developers | Elegant Themes Blog">
            <a:extLst>
              <a:ext uri="{FF2B5EF4-FFF2-40B4-BE49-F238E27FC236}">
                <a16:creationId xmlns:a16="http://schemas.microsoft.com/office/drawing/2014/main" id="{D0796A80-E66E-1462-9C1A-F0243D53B4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85" t="8443" r="27085"/>
          <a:stretch/>
        </p:blipFill>
        <p:spPr bwMode="auto">
          <a:xfrm>
            <a:off x="969516" y="3392621"/>
            <a:ext cx="131648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46A0494-B6F3-F933-B163-18CBFCADC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857" y="2523392"/>
            <a:ext cx="5432583" cy="2951355"/>
          </a:xfrm>
          <a:prstGeom prst="rect">
            <a:avLst/>
          </a:prstGeom>
        </p:spPr>
      </p:pic>
      <p:pic>
        <p:nvPicPr>
          <p:cNvPr id="2054" name="Picture 6" descr="Official Python logo black&quot; Pin for Sale by DevdForDevs | Redbubble">
            <a:extLst>
              <a:ext uri="{FF2B5EF4-FFF2-40B4-BE49-F238E27FC236}">
                <a16:creationId xmlns:a16="http://schemas.microsoft.com/office/drawing/2014/main" id="{38F61653-F96E-0384-92C1-72D4A2FA05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17314" r="17292" b="18220"/>
          <a:stretch/>
        </p:blipFill>
        <p:spPr bwMode="auto">
          <a:xfrm>
            <a:off x="3031659" y="3274265"/>
            <a:ext cx="1504831" cy="151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737580B-7827-C406-DF38-677E8F8C084A}"/>
              </a:ext>
            </a:extLst>
          </p:cNvPr>
          <p:cNvCxnSpPr>
            <a:cxnSpLocks/>
          </p:cNvCxnSpPr>
          <p:nvPr/>
        </p:nvCxnSpPr>
        <p:spPr>
          <a:xfrm flipV="1">
            <a:off x="4700644" y="2608645"/>
            <a:ext cx="1395356" cy="138300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390EE6D-18B2-EA6B-4853-20936AA8CB81}"/>
              </a:ext>
            </a:extLst>
          </p:cNvPr>
          <p:cNvCxnSpPr>
            <a:cxnSpLocks/>
          </p:cNvCxnSpPr>
          <p:nvPr/>
        </p:nvCxnSpPr>
        <p:spPr>
          <a:xfrm>
            <a:off x="4705165" y="4057095"/>
            <a:ext cx="1390835" cy="141765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166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0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Enlaces</a:t>
            </a:r>
            <a:endParaRPr dirty="0"/>
          </a:p>
        </p:txBody>
      </p:sp>
      <p:sp>
        <p:nvSpPr>
          <p:cNvPr id="510" name="Google Shape;510;p30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0"/>
          <p:cNvSpPr txBox="1"/>
          <p:nvPr/>
        </p:nvSpPr>
        <p:spPr>
          <a:xfrm>
            <a:off x="587829" y="1945423"/>
            <a:ext cx="10033956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https://es.wikipedia.org/wiki/SQLite</a:t>
            </a:r>
            <a:endParaRPr lang="es-ES"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https://www.sqlite.org/index.html</a:t>
            </a:r>
            <a:endParaRPr lang="es-ES"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https://www.hostgator.mx/blog/sqlite-que-es-y-diferencias-con-mysql/</a:t>
            </a:r>
            <a:endParaRPr lang="es-E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https://keepcoding.io/blog/que-es-sqlite/</a:t>
            </a:r>
            <a:endParaRPr lang="es-ES"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>
                <a:solidFill>
                  <a:srgbClr val="C00000"/>
                </a:solidFill>
              </a:rPr>
              <a:t>¿Qué es una BBDD?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Introducción a las BBDD relacionales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Concepto básico (tabla)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F748054-37F9-A142-05E6-59EF6C823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340" y="3733833"/>
            <a:ext cx="5161163" cy="185229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C259A27-0283-1E5F-D835-7DAE02E33430}"/>
              </a:ext>
            </a:extLst>
          </p:cNvPr>
          <p:cNvSpPr/>
          <p:nvPr/>
        </p:nvSpPr>
        <p:spPr>
          <a:xfrm>
            <a:off x="4039340" y="4118303"/>
            <a:ext cx="408371" cy="1467823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193C098-3CFA-4046-2039-F40D4387A403}"/>
              </a:ext>
            </a:extLst>
          </p:cNvPr>
          <p:cNvSpPr/>
          <p:nvPr/>
        </p:nvSpPr>
        <p:spPr>
          <a:xfrm rot="16200000">
            <a:off x="6586618" y="1516369"/>
            <a:ext cx="408371" cy="4819398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169EDC-7F79-A766-303D-8B3AB5D51A3A}"/>
              </a:ext>
            </a:extLst>
          </p:cNvPr>
          <p:cNvSpPr txBox="1"/>
          <p:nvPr/>
        </p:nvSpPr>
        <p:spPr>
          <a:xfrm>
            <a:off x="3746376" y="2895539"/>
            <a:ext cx="987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2"/>
                </a:solidFill>
              </a:rPr>
              <a:t>Nombres de filas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657FDE-F4AD-58AC-B673-E051AB4C0BD0}"/>
              </a:ext>
            </a:extLst>
          </p:cNvPr>
          <p:cNvSpPr txBox="1"/>
          <p:nvPr/>
        </p:nvSpPr>
        <p:spPr>
          <a:xfrm>
            <a:off x="2609972" y="3556736"/>
            <a:ext cx="1080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2"/>
                </a:solidFill>
              </a:rPr>
              <a:t>Nombres de columnas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8F5E76ED-E5BE-71D5-E8B1-5F2D0FDB2C42}"/>
              </a:ext>
            </a:extLst>
          </p:cNvPr>
          <p:cNvSpPr/>
          <p:nvPr/>
        </p:nvSpPr>
        <p:spPr>
          <a:xfrm rot="5400000">
            <a:off x="4091124" y="3439508"/>
            <a:ext cx="213064" cy="1922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D1AEDAFD-F26A-21B0-DAEC-92907F475AA0}"/>
              </a:ext>
            </a:extLst>
          </p:cNvPr>
          <p:cNvSpPr/>
          <p:nvPr/>
        </p:nvSpPr>
        <p:spPr>
          <a:xfrm>
            <a:off x="3758212" y="3825286"/>
            <a:ext cx="213064" cy="1922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2D99DEB-959F-7492-3720-F063ED32359E}"/>
              </a:ext>
            </a:extLst>
          </p:cNvPr>
          <p:cNvSpPr txBox="1"/>
          <p:nvPr/>
        </p:nvSpPr>
        <p:spPr>
          <a:xfrm>
            <a:off x="6126030" y="2625060"/>
            <a:ext cx="987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2"/>
                </a:solidFill>
              </a:rPr>
              <a:t>Columnas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0D09D3F-0FF0-CC5F-F10C-AFA612FFC0DA}"/>
              </a:ext>
            </a:extLst>
          </p:cNvPr>
          <p:cNvSpPr txBox="1"/>
          <p:nvPr/>
        </p:nvSpPr>
        <p:spPr>
          <a:xfrm>
            <a:off x="2743201" y="4659979"/>
            <a:ext cx="600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2"/>
                </a:solidFill>
              </a:rPr>
              <a:t>Filas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61925FF-F79E-9158-8B41-95FA65A3AA64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847207" y="2932837"/>
            <a:ext cx="1772714" cy="62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3CB51C1-2507-E972-A356-FE409591751A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442011" y="2932837"/>
            <a:ext cx="1177910" cy="63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FFE858A-D0B5-BFAF-0042-32E41961086D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542842" y="2932837"/>
            <a:ext cx="77079" cy="62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4A10819-05FB-2951-041D-8BAAC70D3C0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619921" y="2932837"/>
            <a:ext cx="1594721" cy="62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1F28F1C-2958-A710-D41F-9255B6B4CFD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343923" y="4307351"/>
            <a:ext cx="551124" cy="50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EBE6ECD4-3262-F3AC-8205-F57F8CB3D115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343923" y="4612093"/>
            <a:ext cx="532663" cy="20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55EAC4B-1D66-2297-9444-17FCA0C5F28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343923" y="4813868"/>
            <a:ext cx="490518" cy="16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FCE94D7-5B1D-03A1-B015-0F222F2C6AA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343923" y="4813868"/>
            <a:ext cx="490518" cy="50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Introducción a las BBDD relacionales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Concepto básico (tablas)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6B5BF4B4-45CE-30C5-348E-9FB243DDA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903815"/>
              </p:ext>
            </p:extLst>
          </p:nvPr>
        </p:nvGraphicFramePr>
        <p:xfrm>
          <a:off x="497691" y="1955334"/>
          <a:ext cx="6182020" cy="1432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5963">
                  <a:extLst>
                    <a:ext uri="{9D8B030D-6E8A-4147-A177-3AD203B41FA5}">
                      <a16:colId xmlns:a16="http://schemas.microsoft.com/office/drawing/2014/main" val="532605458"/>
                    </a:ext>
                  </a:extLst>
                </a:gridCol>
                <a:gridCol w="1535439">
                  <a:extLst>
                    <a:ext uri="{9D8B030D-6E8A-4147-A177-3AD203B41FA5}">
                      <a16:colId xmlns:a16="http://schemas.microsoft.com/office/drawing/2014/main" val="1295945490"/>
                    </a:ext>
                  </a:extLst>
                </a:gridCol>
                <a:gridCol w="1830309">
                  <a:extLst>
                    <a:ext uri="{9D8B030D-6E8A-4147-A177-3AD203B41FA5}">
                      <a16:colId xmlns:a16="http://schemas.microsoft.com/office/drawing/2014/main" val="1508171785"/>
                    </a:ext>
                  </a:extLst>
                </a:gridCol>
                <a:gridCol w="1830309">
                  <a:extLst>
                    <a:ext uri="{9D8B030D-6E8A-4147-A177-3AD203B41FA5}">
                      <a16:colId xmlns:a16="http://schemas.microsoft.com/office/drawing/2014/main" val="2932890931"/>
                    </a:ext>
                  </a:extLst>
                </a:gridCol>
              </a:tblGrid>
              <a:tr h="284329">
                <a:tc>
                  <a:txBody>
                    <a:bodyPr/>
                    <a:lstStyle/>
                    <a:p>
                      <a:pPr algn="l"/>
                      <a:r>
                        <a:rPr lang="es-ES" sz="1400" dirty="0" err="1"/>
                        <a:t>id_cliente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dirty="0" err="1"/>
                        <a:t>direccion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043231"/>
                  </a:ext>
                </a:extLst>
              </a:tr>
              <a:tr h="284329">
                <a:tc>
                  <a:txBody>
                    <a:bodyPr/>
                    <a:lstStyle/>
                    <a:p>
                      <a:pPr algn="l"/>
                      <a:r>
                        <a:rPr lang="es-E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dirty="0"/>
                        <a:t>Ana García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dirty="0"/>
                        <a:t>agarcia@ddd.com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Gran Vía</a:t>
                      </a:r>
                      <a:r>
                        <a:rPr lang="es-ES" sz="1400" baseline="0" dirty="0"/>
                        <a:t> 10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079167"/>
                  </a:ext>
                </a:extLst>
              </a:tr>
              <a:tr h="284329">
                <a:tc>
                  <a:txBody>
                    <a:bodyPr/>
                    <a:lstStyle/>
                    <a:p>
                      <a:pPr algn="l"/>
                      <a:r>
                        <a:rPr lang="es-E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dirty="0"/>
                        <a:t>Juan</a:t>
                      </a:r>
                      <a:r>
                        <a:rPr lang="es-ES" sz="1400" baseline="0" dirty="0"/>
                        <a:t> Gómez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dirty="0"/>
                        <a:t>jgomez@ddd.com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Ribera</a:t>
                      </a:r>
                      <a:r>
                        <a:rPr lang="es-ES" sz="1400" baseline="0" dirty="0"/>
                        <a:t> de Deusto 40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682881"/>
                  </a:ext>
                </a:extLst>
              </a:tr>
              <a:tr h="284329">
                <a:tc>
                  <a:txBody>
                    <a:bodyPr/>
                    <a:lstStyle/>
                    <a:p>
                      <a:pPr algn="l"/>
                      <a:r>
                        <a:rPr lang="es-E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dirty="0"/>
                        <a:t>María Pérez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dirty="0"/>
                        <a:t>mperez@ddd.com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Ribera</a:t>
                      </a:r>
                      <a:r>
                        <a:rPr lang="es-ES" sz="1400" baseline="0" dirty="0"/>
                        <a:t> de Deusto 38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46649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124F2A5F-4E43-9780-E464-8B22C8935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957965"/>
              </p:ext>
            </p:extLst>
          </p:nvPr>
        </p:nvGraphicFramePr>
        <p:xfrm>
          <a:off x="497691" y="5116298"/>
          <a:ext cx="3802325" cy="1432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1490">
                  <a:extLst>
                    <a:ext uri="{9D8B030D-6E8A-4147-A177-3AD203B41FA5}">
                      <a16:colId xmlns:a16="http://schemas.microsoft.com/office/drawing/2014/main" val="532605458"/>
                    </a:ext>
                  </a:extLst>
                </a:gridCol>
                <a:gridCol w="1341596">
                  <a:extLst>
                    <a:ext uri="{9D8B030D-6E8A-4147-A177-3AD203B41FA5}">
                      <a16:colId xmlns:a16="http://schemas.microsoft.com/office/drawing/2014/main" val="1295945490"/>
                    </a:ext>
                  </a:extLst>
                </a:gridCol>
                <a:gridCol w="1599239">
                  <a:extLst>
                    <a:ext uri="{9D8B030D-6E8A-4147-A177-3AD203B41FA5}">
                      <a16:colId xmlns:a16="http://schemas.microsoft.com/office/drawing/2014/main" val="1508171785"/>
                    </a:ext>
                  </a:extLst>
                </a:gridCol>
              </a:tblGrid>
              <a:tr h="270145">
                <a:tc>
                  <a:txBody>
                    <a:bodyPr/>
                    <a:lstStyle/>
                    <a:p>
                      <a:pPr algn="l"/>
                      <a:r>
                        <a:rPr lang="es-ES" sz="1400" dirty="0" err="1"/>
                        <a:t>id_curso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dirty="0"/>
                        <a:t>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dirty="0" err="1"/>
                        <a:t>precio_por_mes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043231"/>
                  </a:ext>
                </a:extLst>
              </a:tr>
              <a:tr h="270145">
                <a:tc>
                  <a:txBody>
                    <a:bodyPr/>
                    <a:lstStyle/>
                    <a:p>
                      <a:pPr algn="l"/>
                      <a:r>
                        <a:rPr lang="es-E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Inglés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079167"/>
                  </a:ext>
                </a:extLst>
              </a:tr>
              <a:tr h="270145">
                <a:tc>
                  <a:txBody>
                    <a:bodyPr/>
                    <a:lstStyle/>
                    <a:p>
                      <a:pPr algn="l"/>
                      <a:r>
                        <a:rPr lang="es-E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Francés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682881"/>
                  </a:ext>
                </a:extLst>
              </a:tr>
              <a:tr h="270145">
                <a:tc>
                  <a:txBody>
                    <a:bodyPr/>
                    <a:lstStyle/>
                    <a:p>
                      <a:pPr algn="l"/>
                      <a:r>
                        <a:rPr lang="es-E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Chino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46649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75ABA545-5E77-EAA0-272A-F742ACB42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240705"/>
              </p:ext>
            </p:extLst>
          </p:nvPr>
        </p:nvGraphicFramePr>
        <p:xfrm>
          <a:off x="497691" y="3535816"/>
          <a:ext cx="3958368" cy="1432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6380">
                  <a:extLst>
                    <a:ext uri="{9D8B030D-6E8A-4147-A177-3AD203B41FA5}">
                      <a16:colId xmlns:a16="http://schemas.microsoft.com/office/drawing/2014/main" val="532605458"/>
                    </a:ext>
                  </a:extLst>
                </a:gridCol>
                <a:gridCol w="1204470">
                  <a:extLst>
                    <a:ext uri="{9D8B030D-6E8A-4147-A177-3AD203B41FA5}">
                      <a16:colId xmlns:a16="http://schemas.microsoft.com/office/drawing/2014/main" val="1295945490"/>
                    </a:ext>
                  </a:extLst>
                </a:gridCol>
                <a:gridCol w="1437518">
                  <a:extLst>
                    <a:ext uri="{9D8B030D-6E8A-4147-A177-3AD203B41FA5}">
                      <a16:colId xmlns:a16="http://schemas.microsoft.com/office/drawing/2014/main" val="1508171785"/>
                    </a:ext>
                  </a:extLst>
                </a:gridCol>
              </a:tblGrid>
              <a:tr h="406654">
                <a:tc>
                  <a:txBody>
                    <a:bodyPr/>
                    <a:lstStyle/>
                    <a:p>
                      <a:pPr algn="l"/>
                      <a:r>
                        <a:rPr lang="es-ES" sz="1400" dirty="0" err="1"/>
                        <a:t>id_suscripcion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dirty="0" err="1"/>
                        <a:t>suscripcion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dirty="0"/>
                        <a:t>descuento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043231"/>
                  </a:ext>
                </a:extLst>
              </a:tr>
              <a:tr h="270849">
                <a:tc>
                  <a:txBody>
                    <a:bodyPr/>
                    <a:lstStyle/>
                    <a:p>
                      <a:pPr algn="l"/>
                      <a:r>
                        <a:rPr lang="es-E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Mensual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079167"/>
                  </a:ext>
                </a:extLst>
              </a:tr>
              <a:tr h="270849">
                <a:tc>
                  <a:txBody>
                    <a:bodyPr/>
                    <a:lstStyle/>
                    <a:p>
                      <a:pPr algn="l"/>
                      <a:r>
                        <a:rPr lang="es-E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Semestral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682881"/>
                  </a:ext>
                </a:extLst>
              </a:tr>
              <a:tr h="270849">
                <a:tc>
                  <a:txBody>
                    <a:bodyPr/>
                    <a:lstStyle/>
                    <a:p>
                      <a:pPr algn="l"/>
                      <a:r>
                        <a:rPr lang="es-E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46649"/>
                  </a:ext>
                </a:extLst>
              </a:tr>
            </a:tbl>
          </a:graphicData>
        </a:graphic>
      </p:graphicFrame>
      <p:sp>
        <p:nvSpPr>
          <p:cNvPr id="22" name="CuadroTexto 21">
            <a:extLst>
              <a:ext uri="{FF2B5EF4-FFF2-40B4-BE49-F238E27FC236}">
                <a16:creationId xmlns:a16="http://schemas.microsoft.com/office/drawing/2014/main" id="{67F2B355-B451-5837-8FBD-32D4F091A882}"/>
              </a:ext>
            </a:extLst>
          </p:cNvPr>
          <p:cNvSpPr txBox="1"/>
          <p:nvPr/>
        </p:nvSpPr>
        <p:spPr>
          <a:xfrm>
            <a:off x="7611867" y="2057188"/>
            <a:ext cx="41458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</a:rPr>
              <a:t>Las tablas que encontramos en la BBDD están relacionadas entre sí.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</a:rPr>
              <a:t>Identificar las diferentes instancias de las tablas y las relaciones con otras tablas.</a:t>
            </a: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</a:rPr>
              <a:t>Claves primarias.</a:t>
            </a: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</a:rPr>
              <a:t>Claves foráneas. </a:t>
            </a:r>
          </a:p>
        </p:txBody>
      </p:sp>
      <p:graphicFrame>
        <p:nvGraphicFramePr>
          <p:cNvPr id="23" name="Tabla 22">
            <a:extLst>
              <a:ext uri="{FF2B5EF4-FFF2-40B4-BE49-F238E27FC236}">
                <a16:creationId xmlns:a16="http://schemas.microsoft.com/office/drawing/2014/main" id="{565537CB-BE7F-8E87-0D21-89BB8AD67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259370"/>
              </p:ext>
            </p:extLst>
          </p:nvPr>
        </p:nvGraphicFramePr>
        <p:xfrm>
          <a:off x="6314937" y="4546803"/>
          <a:ext cx="3105400" cy="1432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6232">
                  <a:extLst>
                    <a:ext uri="{9D8B030D-6E8A-4147-A177-3AD203B41FA5}">
                      <a16:colId xmlns:a16="http://schemas.microsoft.com/office/drawing/2014/main" val="532605458"/>
                    </a:ext>
                  </a:extLst>
                </a:gridCol>
                <a:gridCol w="854495">
                  <a:extLst>
                    <a:ext uri="{9D8B030D-6E8A-4147-A177-3AD203B41FA5}">
                      <a16:colId xmlns:a16="http://schemas.microsoft.com/office/drawing/2014/main" val="1295945490"/>
                    </a:ext>
                  </a:extLst>
                </a:gridCol>
                <a:gridCol w="1294673">
                  <a:extLst>
                    <a:ext uri="{9D8B030D-6E8A-4147-A177-3AD203B41FA5}">
                      <a16:colId xmlns:a16="http://schemas.microsoft.com/office/drawing/2014/main" val="1508171785"/>
                    </a:ext>
                  </a:extLst>
                </a:gridCol>
              </a:tblGrid>
              <a:tr h="282376">
                <a:tc>
                  <a:txBody>
                    <a:bodyPr/>
                    <a:lstStyle/>
                    <a:p>
                      <a:pPr algn="l"/>
                      <a:r>
                        <a:rPr lang="es-ES" sz="1400" dirty="0" err="1">
                          <a:solidFill>
                            <a:schemeClr val="tx1"/>
                          </a:solidFill>
                        </a:rPr>
                        <a:t>id_cliente</a:t>
                      </a:r>
                      <a:endParaRPr lang="es-E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dirty="0" err="1">
                          <a:solidFill>
                            <a:schemeClr val="tx1"/>
                          </a:solidFill>
                        </a:rPr>
                        <a:t>id_curso</a:t>
                      </a:r>
                      <a:endParaRPr lang="es-E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dirty="0" err="1">
                          <a:solidFill>
                            <a:schemeClr val="tx1"/>
                          </a:solidFill>
                        </a:rPr>
                        <a:t>id_suscripcion</a:t>
                      </a:r>
                      <a:endParaRPr lang="es-E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043231"/>
                  </a:ext>
                </a:extLst>
              </a:tr>
              <a:tr h="279434">
                <a:tc>
                  <a:txBody>
                    <a:bodyPr/>
                    <a:lstStyle/>
                    <a:p>
                      <a:pPr algn="l"/>
                      <a:r>
                        <a:rPr lang="es-E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79167"/>
                  </a:ext>
                </a:extLst>
              </a:tr>
              <a:tr h="279434">
                <a:tc>
                  <a:txBody>
                    <a:bodyPr/>
                    <a:lstStyle/>
                    <a:p>
                      <a:pPr algn="l"/>
                      <a:r>
                        <a:rPr lang="es-ES" sz="1400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682881"/>
                  </a:ext>
                </a:extLst>
              </a:tr>
              <a:tr h="279434">
                <a:tc>
                  <a:txBody>
                    <a:bodyPr/>
                    <a:lstStyle/>
                    <a:p>
                      <a:pPr algn="l"/>
                      <a:r>
                        <a:rPr lang="es-ES" sz="1400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246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2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Introducción a las BBDD relacionales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Ejemplo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4" descr="sql - Diseño de Modelo relacional/estructura de base de datos - Stack  Overflow en español">
            <a:extLst>
              <a:ext uri="{FF2B5EF4-FFF2-40B4-BE49-F238E27FC236}">
                <a16:creationId xmlns:a16="http://schemas.microsoft.com/office/drawing/2014/main" id="{3802DD77-A773-1DF1-DA82-75FDD4D149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3"/>
          <a:stretch/>
        </p:blipFill>
        <p:spPr bwMode="auto">
          <a:xfrm>
            <a:off x="2974049" y="1762118"/>
            <a:ext cx="6001305" cy="472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53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Introducción a las BBDD relacionales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Interacción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1D74322-FE53-910A-58B8-46C4303FCBDB}"/>
              </a:ext>
            </a:extLst>
          </p:cNvPr>
          <p:cNvSpPr txBox="1"/>
          <p:nvPr/>
        </p:nvSpPr>
        <p:spPr>
          <a:xfrm>
            <a:off x="1100831" y="2274838"/>
            <a:ext cx="90552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</a:rPr>
              <a:t>Para interactuar con bases de datos relacionales se utiliza el lenguaje de consultas SQL (</a:t>
            </a:r>
            <a:r>
              <a:rPr lang="es-ES" sz="1600" i="1" dirty="0" err="1">
                <a:solidFill>
                  <a:schemeClr val="bg1"/>
                </a:solidFill>
              </a:rPr>
              <a:t>Structured</a:t>
            </a:r>
            <a:r>
              <a:rPr lang="es-ES" sz="1600" i="1" dirty="0">
                <a:solidFill>
                  <a:schemeClr val="bg1"/>
                </a:solidFill>
              </a:rPr>
              <a:t> </a:t>
            </a:r>
            <a:r>
              <a:rPr lang="es-ES" sz="1600" i="1" dirty="0" err="1">
                <a:solidFill>
                  <a:schemeClr val="bg1"/>
                </a:solidFill>
              </a:rPr>
              <a:t>Query</a:t>
            </a:r>
            <a:r>
              <a:rPr lang="es-ES" sz="1600" i="1" dirty="0">
                <a:solidFill>
                  <a:schemeClr val="bg1"/>
                </a:solidFill>
              </a:rPr>
              <a:t> </a:t>
            </a:r>
            <a:r>
              <a:rPr lang="es-ES" sz="1600" i="1" dirty="0" err="1">
                <a:solidFill>
                  <a:schemeClr val="bg1"/>
                </a:solidFill>
              </a:rPr>
              <a:t>Language</a:t>
            </a:r>
            <a:r>
              <a:rPr lang="es-ES" sz="1600" dirty="0">
                <a:solidFill>
                  <a:schemeClr val="bg1"/>
                </a:solidFill>
              </a:rPr>
              <a:t>, Lenguaje de Consulta Estructurado).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</a:rPr>
              <a:t>Procesos que se pueden realizar.</a:t>
            </a: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</a:rPr>
              <a:t>Crear tablas.</a:t>
            </a: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</a:rPr>
              <a:t>Borrar tablas.</a:t>
            </a: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</a:rPr>
              <a:t>Insertar registros.</a:t>
            </a: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</a:rPr>
              <a:t>Modificar registros.</a:t>
            </a: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</a:rPr>
              <a:t>Borrar registros.</a:t>
            </a: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</a:rPr>
              <a:t>Realizar consultas. </a:t>
            </a:r>
          </a:p>
        </p:txBody>
      </p:sp>
      <p:pic>
        <p:nvPicPr>
          <p:cNvPr id="1026" name="Picture 2" descr="SQL para el análisis de datos - Desafio Latam">
            <a:extLst>
              <a:ext uri="{FF2B5EF4-FFF2-40B4-BE49-F238E27FC236}">
                <a16:creationId xmlns:a16="http://schemas.microsoft.com/office/drawing/2014/main" id="{3E5CC13F-A3E2-0C29-A24B-BA30B9C4C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495" y="3657377"/>
            <a:ext cx="4500980" cy="210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46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69D812D-5045-4957-650E-5DBDD1473180}"/>
              </a:ext>
            </a:extLst>
          </p:cNvPr>
          <p:cNvSpPr/>
          <p:nvPr/>
        </p:nvSpPr>
        <p:spPr>
          <a:xfrm>
            <a:off x="209283" y="3722657"/>
            <a:ext cx="11773434" cy="195308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Introducción a las BBDD relacionales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Gestores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1D74322-FE53-910A-58B8-46C4303FCBDB}"/>
              </a:ext>
            </a:extLst>
          </p:cNvPr>
          <p:cNvSpPr txBox="1"/>
          <p:nvPr/>
        </p:nvSpPr>
        <p:spPr>
          <a:xfrm>
            <a:off x="1100831" y="2274838"/>
            <a:ext cx="9055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</a:rPr>
              <a:t>Existen diferentes gestores de bases de datos (RDBMS, </a:t>
            </a:r>
            <a:r>
              <a:rPr lang="es-ES" sz="1600" dirty="0" err="1">
                <a:solidFill>
                  <a:schemeClr val="bg1"/>
                </a:solidFill>
              </a:rPr>
              <a:t>Relational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Database</a:t>
            </a:r>
            <a:r>
              <a:rPr lang="es-ES" sz="1600" dirty="0">
                <a:solidFill>
                  <a:schemeClr val="bg1"/>
                </a:solidFill>
              </a:rPr>
              <a:t> Management </a:t>
            </a:r>
            <a:r>
              <a:rPr lang="es-ES" sz="1600" dirty="0" err="1">
                <a:solidFill>
                  <a:schemeClr val="bg1"/>
                </a:solidFill>
              </a:rPr>
              <a:t>System</a:t>
            </a:r>
            <a:r>
              <a:rPr lang="es-ES" sz="1600" dirty="0">
                <a:solidFill>
                  <a:schemeClr val="bg1"/>
                </a:solidFill>
              </a:rPr>
              <a:t>).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</a:rPr>
              <a:t>Utilizan diferentes ‘dialectos’ de SQL.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8837E48-4D59-6686-52BE-5ADDBDE007D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83" y="4069215"/>
            <a:ext cx="1888645" cy="125997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D498BB2-E783-8BBC-9E3D-0FAA1A35A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87" y="3847415"/>
            <a:ext cx="2321061" cy="15484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359B1FA-DACC-D9FE-B0BF-8CEA7AF39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101" y="4191983"/>
            <a:ext cx="2626677" cy="101444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F3B1688-AAB4-03FC-636E-A300A7A662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5859" y="3941965"/>
            <a:ext cx="3028950" cy="15144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20C4F05-AEE2-E214-D83A-39AF844F363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765" b="6765"/>
          <a:stretch/>
        </p:blipFill>
        <p:spPr>
          <a:xfrm>
            <a:off x="9335310" y="3941965"/>
            <a:ext cx="2647408" cy="151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1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69D812D-5045-4957-650E-5DBDD1473180}"/>
              </a:ext>
            </a:extLst>
          </p:cNvPr>
          <p:cNvSpPr/>
          <p:nvPr/>
        </p:nvSpPr>
        <p:spPr>
          <a:xfrm>
            <a:off x="4559232" y="3923930"/>
            <a:ext cx="2647408" cy="14381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Introducción a las BBDD relacionales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Gestores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1D74322-FE53-910A-58B8-46C4303FCBDB}"/>
              </a:ext>
            </a:extLst>
          </p:cNvPr>
          <p:cNvSpPr txBox="1"/>
          <p:nvPr/>
        </p:nvSpPr>
        <p:spPr>
          <a:xfrm>
            <a:off x="1100831" y="2274838"/>
            <a:ext cx="9055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</a:rPr>
              <a:t>Existen diferentes gestores de bases de datos (RDBMS, </a:t>
            </a:r>
            <a:r>
              <a:rPr lang="es-ES" sz="1600" dirty="0" err="1">
                <a:solidFill>
                  <a:schemeClr val="bg1"/>
                </a:solidFill>
              </a:rPr>
              <a:t>Relational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Database</a:t>
            </a:r>
            <a:r>
              <a:rPr lang="es-ES" sz="1600" dirty="0">
                <a:solidFill>
                  <a:schemeClr val="bg1"/>
                </a:solidFill>
              </a:rPr>
              <a:t> Management </a:t>
            </a:r>
            <a:r>
              <a:rPr lang="es-ES" sz="1600" dirty="0" err="1">
                <a:solidFill>
                  <a:schemeClr val="bg1"/>
                </a:solidFill>
              </a:rPr>
              <a:t>System</a:t>
            </a:r>
            <a:r>
              <a:rPr lang="es-ES" sz="1600" dirty="0">
                <a:solidFill>
                  <a:schemeClr val="bg1"/>
                </a:solidFill>
              </a:rPr>
              <a:t>).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</a:rPr>
              <a:t>Utilizan diferentes ‘dialectos’ de SQL.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20C4F05-AEE2-E214-D83A-39AF844F36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955" b="21762"/>
          <a:stretch/>
        </p:blipFill>
        <p:spPr>
          <a:xfrm>
            <a:off x="4559232" y="4167481"/>
            <a:ext cx="2647408" cy="98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59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Introducción a las BBDD relacionales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Propiedades RDBMS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623F5EB-082F-3F95-143B-6CA640A6D84F}"/>
              </a:ext>
            </a:extLst>
          </p:cNvPr>
          <p:cNvSpPr/>
          <p:nvPr/>
        </p:nvSpPr>
        <p:spPr>
          <a:xfrm>
            <a:off x="1154097" y="2139518"/>
            <a:ext cx="9900540" cy="343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/>
                </a:solidFill>
              </a:rPr>
              <a:t>Base de datos</a:t>
            </a:r>
            <a:r>
              <a:rPr lang="es-ES" sz="1600" dirty="0">
                <a:solidFill>
                  <a:schemeClr val="tx1"/>
                </a:solidFill>
              </a:rPr>
              <a:t>: una base de datos es una colección de tablas con datos relacionados.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/>
                </a:solidFill>
              </a:rPr>
              <a:t>Tabla</a:t>
            </a:r>
            <a:r>
              <a:rPr lang="es-ES" sz="1600" dirty="0">
                <a:solidFill>
                  <a:schemeClr val="tx1"/>
                </a:solidFill>
              </a:rPr>
              <a:t>: una tabla es una matriz con datos. Una tabla en una base de datos es similar a una hoja de cálculo.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/>
                </a:solidFill>
              </a:rPr>
              <a:t>Columna</a:t>
            </a:r>
            <a:r>
              <a:rPr lang="es-ES" sz="1600" dirty="0">
                <a:solidFill>
                  <a:schemeClr val="tx1"/>
                </a:solidFill>
              </a:rPr>
              <a:t>: una columna (elemento de datos) contiene datos del mismo tipo, por ejemplo, el código postal de una dirección o el número del piso.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/>
                </a:solidFill>
              </a:rPr>
              <a:t>Fila</a:t>
            </a:r>
            <a:r>
              <a:rPr lang="es-ES" sz="1600" dirty="0">
                <a:solidFill>
                  <a:schemeClr val="tx1"/>
                </a:solidFill>
              </a:rPr>
              <a:t>: una fila (también conocido como instancia, entrada o registro) es un grupo de datos relacionados, por ejemplo, los datos de una suscripción.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/>
                </a:solidFill>
              </a:rPr>
              <a:t>Clave primaria</a:t>
            </a:r>
            <a:r>
              <a:rPr lang="es-ES" sz="1600" dirty="0">
                <a:solidFill>
                  <a:schemeClr val="tx1"/>
                </a:solidFill>
              </a:rPr>
              <a:t>: es única. Un valor clave no puede aparecer dos veces en una tabla. Con una clave, solo puede encontrar una fila.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/>
                </a:solidFill>
              </a:rPr>
              <a:t>Clave foránea</a:t>
            </a:r>
            <a:r>
              <a:rPr lang="es-ES" sz="1600" dirty="0">
                <a:solidFill>
                  <a:schemeClr val="tx1"/>
                </a:solidFill>
              </a:rPr>
              <a:t>: es el campo de enlace entre dos tablas.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/>
                </a:solidFill>
              </a:rPr>
              <a:t>Índice</a:t>
            </a:r>
            <a:r>
              <a:rPr lang="es-ES" sz="1600" dirty="0">
                <a:solidFill>
                  <a:schemeClr val="tx1"/>
                </a:solidFill>
              </a:rPr>
              <a:t>: un índice en una base de datos se parece al índice de un libro. Sirve para acceder más rápido a los datos.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/>
                </a:solidFill>
              </a:rPr>
              <a:t>Integridad referencial</a:t>
            </a:r>
            <a:r>
              <a:rPr lang="es-ES" sz="1600" dirty="0">
                <a:solidFill>
                  <a:schemeClr val="tx1"/>
                </a:solidFill>
              </a:rPr>
              <a:t>: la integridad referencial garantiza que un valor de clave </a:t>
            </a:r>
            <a:r>
              <a:rPr lang="es-ES" sz="1600" dirty="0" err="1">
                <a:solidFill>
                  <a:schemeClr val="tx1"/>
                </a:solidFill>
              </a:rPr>
              <a:t>foranea</a:t>
            </a:r>
            <a:r>
              <a:rPr lang="es-ES" sz="1600" dirty="0">
                <a:solidFill>
                  <a:schemeClr val="tx1"/>
                </a:solidFill>
              </a:rPr>
              <a:t> siempre apunte a una fila existente.</a:t>
            </a:r>
          </a:p>
        </p:txBody>
      </p:sp>
    </p:spTree>
    <p:extLst>
      <p:ext uri="{BB962C8B-B14F-4D97-AF65-F5344CB8AC3E}">
        <p14:creationId xmlns:p14="http://schemas.microsoft.com/office/powerpoint/2010/main" val="210333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532</Words>
  <Application>Microsoft Office PowerPoint</Application>
  <PresentationFormat>Panorámica</PresentationFormat>
  <Paragraphs>105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Data Engineering Introducción BBDD</vt:lpstr>
      <vt:lpstr>¿Qué es una BBDD?</vt:lpstr>
      <vt:lpstr>Introducción a las BBDD relacionales</vt:lpstr>
      <vt:lpstr>Introducción a las BBDD relacionales</vt:lpstr>
      <vt:lpstr>Introducción a las BBDD relacionales</vt:lpstr>
      <vt:lpstr>Introducción a las BBDD relacionales</vt:lpstr>
      <vt:lpstr>Introducción a las BBDD relacionales</vt:lpstr>
      <vt:lpstr>Introducción a las BBDD relacionales</vt:lpstr>
      <vt:lpstr>Introducción a las BBDD relacionales</vt:lpstr>
      <vt:lpstr>Introducción a las BBDD relacionales</vt:lpstr>
      <vt:lpstr>Enlaces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Conceptos Aprendizaje Supervisado</dc:title>
  <dc:creator>Daniel Ortiz</dc:creator>
  <cp:lastModifiedBy>Bores Moreno, David</cp:lastModifiedBy>
  <cp:revision>18</cp:revision>
  <dcterms:created xsi:type="dcterms:W3CDTF">2020-10-12T14:09:12Z</dcterms:created>
  <dcterms:modified xsi:type="dcterms:W3CDTF">2023-08-02T08:11:17Z</dcterms:modified>
</cp:coreProperties>
</file>