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88" r:id="rId4"/>
    <p:sldId id="285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iuGAYpEUa6YWxgWsB/YZMBTWyb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E4F"/>
    <a:srgbClr val="3F6E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36" Type="http://schemas.openxmlformats.org/officeDocument/2006/relationships/presProps" Target="presProps.xml"/><Relationship Id="rId4" Type="http://schemas.openxmlformats.org/officeDocument/2006/relationships/slide" Target="slides/slide3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1852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default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qlitetutorial.net/" TargetMode="External"/><Relationship Id="rId5" Type="http://schemas.openxmlformats.org/officeDocument/2006/relationships/hyperlink" Target="https://extendsclass.com/sqlite-browser.html" TargetMode="External"/><Relationship Id="rId4" Type="http://schemas.openxmlformats.org/officeDocument/2006/relationships/hyperlink" Target="https://sqliteonlin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447060"/>
            <a:ext cx="9144000" cy="2133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s-ES" dirty="0"/>
              <a:t>Data </a:t>
            </a:r>
            <a:r>
              <a:rPr lang="es-ES" dirty="0" err="1"/>
              <a:t>Engineering</a:t>
            </a:r>
            <a:br>
              <a:rPr lang="es-ES" sz="4000" dirty="0">
                <a:solidFill>
                  <a:srgbClr val="FF0000"/>
                </a:solidFill>
              </a:rPr>
            </a:br>
            <a:r>
              <a:rPr lang="es-ES" sz="4000" dirty="0">
                <a:solidFill>
                  <a:srgbClr val="FF0000"/>
                </a:solidFill>
              </a:rPr>
              <a:t>BBDD SQL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420278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 dirty="0"/>
              <a:t>Data </a:t>
            </a:r>
            <a:r>
              <a:rPr lang="es-ES" dirty="0" err="1"/>
              <a:t>Science</a:t>
            </a:r>
            <a:r>
              <a:rPr lang="es-ES" dirty="0"/>
              <a:t> </a:t>
            </a:r>
            <a:r>
              <a:rPr lang="es-ES" dirty="0" err="1"/>
              <a:t>Bootcamp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 dirty="0" err="1"/>
              <a:t>The</a:t>
            </a:r>
            <a:r>
              <a:rPr lang="es-ES"/>
              <a:t> Bridge</a:t>
            </a:r>
            <a:endParaRPr/>
          </a:p>
        </p:txBody>
      </p:sp>
      <p:pic>
        <p:nvPicPr>
          <p:cNvPr id="90" name="Google Shape;90;p1" descr="Events organizados por The Bridge | Digital Talent Accelerator | Eventbri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9901" y="5505450"/>
            <a:ext cx="823912" cy="823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BBDD SQL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 err="1">
                <a:solidFill>
                  <a:srgbClr val="D8D8D8"/>
                </a:solidFill>
              </a:rPr>
              <a:t>Select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46C4E82-F8B0-E397-7EDF-50AF18E22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8727" y="2250234"/>
            <a:ext cx="1826523" cy="769441"/>
          </a:xfrm>
          <a:prstGeom prst="rect">
            <a:avLst/>
          </a:prstGeom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E9D7039B-9227-5E8A-1C9F-25B94AA6327C}"/>
              </a:ext>
            </a:extLst>
          </p:cNvPr>
          <p:cNvGrpSpPr/>
          <p:nvPr/>
        </p:nvGrpSpPr>
        <p:grpSpPr>
          <a:xfrm>
            <a:off x="961618" y="1976080"/>
            <a:ext cx="6300316" cy="2021029"/>
            <a:chOff x="252087" y="1609279"/>
            <a:chExt cx="6300316" cy="2021029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6E9D0444-115A-BF6A-8886-B75252134A5A}"/>
                </a:ext>
              </a:extLst>
            </p:cNvPr>
            <p:cNvSpPr/>
            <p:nvPr/>
          </p:nvSpPr>
          <p:spPr>
            <a:xfrm>
              <a:off x="520932" y="1814426"/>
              <a:ext cx="6031471" cy="18158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s-ES" sz="16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SELECT sex, time, AVG(</a:t>
              </a:r>
              <a:r>
                <a:rPr lang="es-ES" sz="16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tip</a:t>
              </a:r>
              <a:r>
                <a:rPr lang="es-ES" sz="16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) AS </a:t>
              </a:r>
              <a:r>
                <a:rPr lang="es-ES" sz="16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avg_tip</a:t>
              </a:r>
              <a:r>
                <a:rPr lang="es-ES" sz="16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</a:p>
            <a:p>
              <a:r>
                <a:rPr lang="es-ES" sz="16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FROM </a:t>
              </a:r>
              <a:r>
                <a:rPr lang="es-ES" sz="16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tips</a:t>
              </a:r>
              <a:r>
                <a:rPr lang="es-ES" sz="16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</a:p>
            <a:p>
              <a:r>
                <a:rPr lang="es-ES" sz="16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WHERE </a:t>
              </a:r>
              <a:r>
                <a:rPr lang="es-ES" sz="16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size</a:t>
              </a:r>
              <a:r>
                <a:rPr lang="es-ES" sz="16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&gt; 3 </a:t>
              </a:r>
            </a:p>
            <a:p>
              <a:r>
                <a:rPr lang="es-ES" sz="16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GROUP BY sex, time</a:t>
              </a:r>
            </a:p>
            <a:p>
              <a:r>
                <a:rPr lang="es-ES" sz="16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HAVING COUNT(*) &gt; 5</a:t>
              </a:r>
            </a:p>
            <a:p>
              <a:r>
                <a:rPr lang="es-ES" sz="16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ORDER BY sex</a:t>
              </a:r>
            </a:p>
            <a:p>
              <a:r>
                <a:rPr lang="es-ES" sz="16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LIMIT 2</a:t>
              </a: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3184AF8B-B3FE-3345-062A-E52221E722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24613" y="1609279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2</a:t>
              </a: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45067BE8-547A-6290-34DC-26D5D0E20F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79005" y="2305664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3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52FFB205-738A-A031-9234-FBC3D586DE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0682" y="2531109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4</a:t>
              </a: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419C0BA3-1B72-37B9-2876-C2F33C608F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87" y="2832984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5</a:t>
              </a: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8EA2BA2B-06F2-91C5-7A54-42BC1B4D9C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9847" y="2967986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6</a:t>
              </a: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3D568A0D-A4EB-2D7B-2F0F-42AA1574E6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04735" y="3148751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7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3CD4C4C-BFEF-1266-9800-12A2ABDA4D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6622" y="3296278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8</a:t>
              </a: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4862C280-B32B-61B8-9100-F01C48F627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87" y="1878836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1</a:t>
              </a:r>
            </a:p>
          </p:txBody>
        </p:sp>
      </p:grpSp>
      <p:sp>
        <p:nvSpPr>
          <p:cNvPr id="14" name="Elipse 13">
            <a:extLst>
              <a:ext uri="{FF2B5EF4-FFF2-40B4-BE49-F238E27FC236}">
                <a16:creationId xmlns:a16="http://schemas.microsoft.com/office/drawing/2014/main" id="{5041E73A-319A-4134-7C40-65886FF26AF2}"/>
              </a:ext>
            </a:extLst>
          </p:cNvPr>
          <p:cNvSpPr>
            <a:spLocks noChangeAspect="1"/>
          </p:cNvSpPr>
          <p:nvPr/>
        </p:nvSpPr>
        <p:spPr>
          <a:xfrm>
            <a:off x="587775" y="435605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7ED8F82-88E6-FE50-0738-724CF28344E3}"/>
              </a:ext>
            </a:extLst>
          </p:cNvPr>
          <p:cNvSpPr txBox="1"/>
          <p:nvPr/>
        </p:nvSpPr>
        <p:spPr>
          <a:xfrm>
            <a:off x="862094" y="4308544"/>
            <a:ext cx="302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</a:rPr>
              <a:t>SELECT</a:t>
            </a:r>
            <a:r>
              <a:rPr lang="es-ES" sz="1600" dirty="0">
                <a:solidFill>
                  <a:schemeClr val="bg1"/>
                </a:solidFill>
              </a:rPr>
              <a:t>: Seleccionar las </a:t>
            </a:r>
            <a:r>
              <a:rPr lang="es-ES" sz="1600" dirty="0"/>
              <a:t>columnas.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A757734-E04A-C481-E9AD-6C5DA96457F5}"/>
              </a:ext>
            </a:extLst>
          </p:cNvPr>
          <p:cNvSpPr>
            <a:spLocks noChangeAspect="1"/>
          </p:cNvSpPr>
          <p:nvPr/>
        </p:nvSpPr>
        <p:spPr>
          <a:xfrm>
            <a:off x="587775" y="474568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2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445A549-8712-5587-9611-C4F79E575F22}"/>
              </a:ext>
            </a:extLst>
          </p:cNvPr>
          <p:cNvSpPr txBox="1"/>
          <p:nvPr/>
        </p:nvSpPr>
        <p:spPr>
          <a:xfrm>
            <a:off x="862095" y="4699619"/>
            <a:ext cx="4770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</a:rPr>
              <a:t>AVG y AS</a:t>
            </a:r>
            <a:r>
              <a:rPr lang="es-ES" sz="1600" dirty="0">
                <a:solidFill>
                  <a:schemeClr val="bg1"/>
                </a:solidFill>
              </a:rPr>
              <a:t>: Calcular la media (AVG) de la columna </a:t>
            </a:r>
            <a:r>
              <a:rPr lang="es-ES" sz="1600" i="1" dirty="0" err="1">
                <a:solidFill>
                  <a:schemeClr val="bg1"/>
                </a:solidFill>
              </a:rPr>
              <a:t>tip</a:t>
            </a:r>
            <a:r>
              <a:rPr lang="es-ES" sz="1600" dirty="0">
                <a:solidFill>
                  <a:schemeClr val="bg1"/>
                </a:solidFill>
              </a:rPr>
              <a:t> y seleccionarla con el alias </a:t>
            </a:r>
            <a:r>
              <a:rPr lang="es-ES" sz="1600" i="1" dirty="0" err="1">
                <a:solidFill>
                  <a:schemeClr val="bg1"/>
                </a:solidFill>
              </a:rPr>
              <a:t>avg_tip</a:t>
            </a:r>
            <a:r>
              <a:rPr lang="es-ES" sz="1600" i="1" dirty="0">
                <a:solidFill>
                  <a:schemeClr val="bg1"/>
                </a:solidFill>
              </a:rPr>
              <a:t>.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89FDADA-8EF9-B8B7-99A4-716EBE6DBA37}"/>
              </a:ext>
            </a:extLst>
          </p:cNvPr>
          <p:cNvSpPr>
            <a:spLocks noChangeAspect="1"/>
          </p:cNvSpPr>
          <p:nvPr/>
        </p:nvSpPr>
        <p:spPr>
          <a:xfrm>
            <a:off x="587775" y="532418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4A41D79-D02B-A3EE-A1F3-C11BCA509426}"/>
              </a:ext>
            </a:extLst>
          </p:cNvPr>
          <p:cNvSpPr txBox="1"/>
          <p:nvPr/>
        </p:nvSpPr>
        <p:spPr>
          <a:xfrm>
            <a:off x="858863" y="5288876"/>
            <a:ext cx="5048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</a:rPr>
              <a:t>WHERE: </a:t>
            </a:r>
            <a:r>
              <a:rPr lang="es-ES" sz="1600" dirty="0">
                <a:solidFill>
                  <a:schemeClr val="bg1"/>
                </a:solidFill>
              </a:rPr>
              <a:t>Filtrar registros (en este caso, nos quedamos solo con los que tengan </a:t>
            </a:r>
            <a:r>
              <a:rPr lang="es-ES" sz="1600" i="1" dirty="0">
                <a:solidFill>
                  <a:schemeClr val="bg1"/>
                </a:solidFill>
              </a:rPr>
              <a:t>size</a:t>
            </a:r>
            <a:r>
              <a:rPr lang="es-ES" sz="1600" dirty="0">
                <a:solidFill>
                  <a:schemeClr val="bg1"/>
                </a:solidFill>
              </a:rPr>
              <a:t> superior a 3).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C2F76A40-6C55-9DD4-295B-FF2D91D8E20C}"/>
              </a:ext>
            </a:extLst>
          </p:cNvPr>
          <p:cNvSpPr>
            <a:spLocks noChangeAspect="1"/>
          </p:cNvSpPr>
          <p:nvPr/>
        </p:nvSpPr>
        <p:spPr>
          <a:xfrm>
            <a:off x="587775" y="5893621"/>
            <a:ext cx="271089" cy="271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4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461B3BF-2A43-DDC8-5D31-3D503EAB0CDD}"/>
              </a:ext>
            </a:extLst>
          </p:cNvPr>
          <p:cNvSpPr txBox="1"/>
          <p:nvPr/>
        </p:nvSpPr>
        <p:spPr>
          <a:xfrm>
            <a:off x="858863" y="5861357"/>
            <a:ext cx="4773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</a:rPr>
              <a:t>GROUP BY: </a:t>
            </a:r>
            <a:r>
              <a:rPr lang="es-ES" sz="1600" dirty="0">
                <a:solidFill>
                  <a:schemeClr val="bg1"/>
                </a:solidFill>
              </a:rPr>
              <a:t>Agrupar los registros por </a:t>
            </a:r>
            <a:r>
              <a:rPr lang="es-ES" sz="1600" i="1" dirty="0">
                <a:solidFill>
                  <a:schemeClr val="bg1"/>
                </a:solidFill>
              </a:rPr>
              <a:t>sex </a:t>
            </a:r>
            <a:r>
              <a:rPr lang="es-ES" sz="1600" dirty="0">
                <a:solidFill>
                  <a:schemeClr val="bg1"/>
                </a:solidFill>
              </a:rPr>
              <a:t>y </a:t>
            </a:r>
            <a:r>
              <a:rPr lang="es-ES" sz="1600" i="1" dirty="0">
                <a:solidFill>
                  <a:schemeClr val="bg1"/>
                </a:solidFill>
              </a:rPr>
              <a:t>time.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900466A-22A2-CC57-80E0-77D5839DF177}"/>
              </a:ext>
            </a:extLst>
          </p:cNvPr>
          <p:cNvSpPr>
            <a:spLocks noChangeAspect="1"/>
          </p:cNvSpPr>
          <p:nvPr/>
        </p:nvSpPr>
        <p:spPr>
          <a:xfrm>
            <a:off x="5910776" y="4340291"/>
            <a:ext cx="271089" cy="271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5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142E137-B4A8-FBE8-C905-307A2D46431F}"/>
              </a:ext>
            </a:extLst>
          </p:cNvPr>
          <p:cNvSpPr txBox="1"/>
          <p:nvPr/>
        </p:nvSpPr>
        <p:spPr>
          <a:xfrm>
            <a:off x="6175396" y="4299544"/>
            <a:ext cx="5649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</a:rPr>
              <a:t>HAVING: </a:t>
            </a:r>
            <a:r>
              <a:rPr lang="es-ES" sz="1600" dirty="0">
                <a:solidFill>
                  <a:schemeClr val="bg1"/>
                </a:solidFill>
              </a:rPr>
              <a:t>Quedarse solo con los grupos que cumplen cierta condición (en este caso, que tengan más de 5 registros).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7E25BDA6-B722-0F30-0597-4D47C5ACC628}"/>
              </a:ext>
            </a:extLst>
          </p:cNvPr>
          <p:cNvSpPr>
            <a:spLocks noChangeAspect="1"/>
          </p:cNvSpPr>
          <p:nvPr/>
        </p:nvSpPr>
        <p:spPr>
          <a:xfrm>
            <a:off x="5910776" y="4936236"/>
            <a:ext cx="271089" cy="271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6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664AEF4-D3A0-C6D6-9A6A-0972165D6287}"/>
              </a:ext>
            </a:extLst>
          </p:cNvPr>
          <p:cNvSpPr txBox="1"/>
          <p:nvPr/>
        </p:nvSpPr>
        <p:spPr>
          <a:xfrm>
            <a:off x="6173159" y="4906656"/>
            <a:ext cx="3813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</a:rPr>
              <a:t>COUNT(*): </a:t>
            </a:r>
            <a:r>
              <a:rPr lang="es-ES" sz="1600" dirty="0">
                <a:solidFill>
                  <a:schemeClr val="bg1"/>
                </a:solidFill>
              </a:rPr>
              <a:t>Contar número de registros.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889032FF-9720-9A1A-3373-828F4848BEF3}"/>
              </a:ext>
            </a:extLst>
          </p:cNvPr>
          <p:cNvSpPr>
            <a:spLocks noChangeAspect="1"/>
          </p:cNvSpPr>
          <p:nvPr/>
        </p:nvSpPr>
        <p:spPr>
          <a:xfrm>
            <a:off x="5910776" y="5319464"/>
            <a:ext cx="271089" cy="271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7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C2F529C-5C76-4EE7-25FA-451DA1849459}"/>
              </a:ext>
            </a:extLst>
          </p:cNvPr>
          <p:cNvSpPr txBox="1"/>
          <p:nvPr/>
        </p:nvSpPr>
        <p:spPr>
          <a:xfrm>
            <a:off x="6173159" y="5297127"/>
            <a:ext cx="4427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</a:rPr>
              <a:t>ORDER BY: </a:t>
            </a:r>
            <a:r>
              <a:rPr lang="es-ES" sz="1600" dirty="0">
                <a:solidFill>
                  <a:schemeClr val="bg1"/>
                </a:solidFill>
              </a:rPr>
              <a:t>Ordenar los registros (en este caso por orden alfabético ascendente de </a:t>
            </a:r>
            <a:r>
              <a:rPr lang="es-ES" sz="1600" i="1" dirty="0">
                <a:solidFill>
                  <a:schemeClr val="bg1"/>
                </a:solidFill>
              </a:rPr>
              <a:t>sex</a:t>
            </a:r>
            <a:r>
              <a:rPr lang="es-ES" sz="1600" dirty="0">
                <a:solidFill>
                  <a:schemeClr val="bg1"/>
                </a:solidFill>
              </a:rPr>
              <a:t>).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E9DD5813-952D-F8B0-C561-522E41C24E74}"/>
              </a:ext>
            </a:extLst>
          </p:cNvPr>
          <p:cNvSpPr>
            <a:spLocks noChangeAspect="1"/>
          </p:cNvSpPr>
          <p:nvPr/>
        </p:nvSpPr>
        <p:spPr>
          <a:xfrm>
            <a:off x="5910776" y="5882628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8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BD25B17-BA01-89E8-8612-E7E3E73F4913}"/>
              </a:ext>
            </a:extLst>
          </p:cNvPr>
          <p:cNvSpPr txBox="1"/>
          <p:nvPr/>
        </p:nvSpPr>
        <p:spPr>
          <a:xfrm>
            <a:off x="6173159" y="5850729"/>
            <a:ext cx="5649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</a:rPr>
              <a:t>LIMIT: </a:t>
            </a:r>
            <a:r>
              <a:rPr lang="es-ES" sz="1600" dirty="0">
                <a:solidFill>
                  <a:schemeClr val="bg1"/>
                </a:solidFill>
              </a:rPr>
              <a:t>Quedarnos solo con el número de registros especificado.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BBDD SQL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 err="1">
                <a:solidFill>
                  <a:srgbClr val="D8D8D8"/>
                </a:solidFill>
              </a:rPr>
              <a:t>Update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8E453F6-D7A6-6607-E594-21E18669002D}"/>
              </a:ext>
            </a:extLst>
          </p:cNvPr>
          <p:cNvSpPr/>
          <p:nvPr/>
        </p:nvSpPr>
        <p:spPr>
          <a:xfrm>
            <a:off x="1825950" y="2426044"/>
            <a:ext cx="4974346" cy="15696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UPDATE empleados</a:t>
            </a:r>
          </a:p>
          <a:p>
            <a:r>
              <a:rPr lang="es-E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SET </a:t>
            </a:r>
            <a:r>
              <a:rPr lang="es-E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sueldo_bruto</a:t>
            </a:r>
            <a:r>
              <a:rPr lang="es-E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= '50000',</a:t>
            </a:r>
          </a:p>
          <a:p>
            <a:r>
              <a:rPr lang="es-E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prima_objetivos</a:t>
            </a:r>
            <a:r>
              <a:rPr lang="es-E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= '3000'</a:t>
            </a:r>
          </a:p>
          <a:p>
            <a:r>
              <a:rPr lang="es-E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WHERE </a:t>
            </a:r>
            <a:r>
              <a:rPr lang="es-E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sueldo_bruto</a:t>
            </a:r>
            <a:r>
              <a:rPr lang="es-E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&lt; 45000 AND </a:t>
            </a:r>
            <a:r>
              <a:rPr lang="es-E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sueldo_bruto</a:t>
            </a:r>
            <a:r>
              <a:rPr lang="es-E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&gt; 40000</a:t>
            </a:r>
          </a:p>
          <a:p>
            <a:r>
              <a:rPr lang="es-E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ORDER BY </a:t>
            </a:r>
            <a:r>
              <a:rPr lang="es-E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antiguedad</a:t>
            </a:r>
            <a:r>
              <a:rPr lang="es-E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DESC LIMIT 50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C4493F20-16D8-2868-9C94-4E5F3C2D315E}"/>
              </a:ext>
            </a:extLst>
          </p:cNvPr>
          <p:cNvSpPr>
            <a:spLocks noChangeAspect="1"/>
          </p:cNvSpPr>
          <p:nvPr/>
        </p:nvSpPr>
        <p:spPr>
          <a:xfrm>
            <a:off x="1560878" y="2848783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96" name="Elipse 95">
            <a:extLst>
              <a:ext uri="{FF2B5EF4-FFF2-40B4-BE49-F238E27FC236}">
                <a16:creationId xmlns:a16="http://schemas.microsoft.com/office/drawing/2014/main" id="{4A5E4E72-91A2-FD00-1665-B55B788609C2}"/>
              </a:ext>
            </a:extLst>
          </p:cNvPr>
          <p:cNvSpPr>
            <a:spLocks noChangeAspect="1"/>
          </p:cNvSpPr>
          <p:nvPr/>
        </p:nvSpPr>
        <p:spPr>
          <a:xfrm>
            <a:off x="1550799" y="3190973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EF9EB584-10CF-6DB6-0AB8-517FED8FB7AA}"/>
              </a:ext>
            </a:extLst>
          </p:cNvPr>
          <p:cNvSpPr>
            <a:spLocks noChangeAspect="1"/>
          </p:cNvSpPr>
          <p:nvPr/>
        </p:nvSpPr>
        <p:spPr>
          <a:xfrm>
            <a:off x="1550799" y="367284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D824960E-2E9E-91CC-0A10-C5A43AC874F5}"/>
              </a:ext>
            </a:extLst>
          </p:cNvPr>
          <p:cNvSpPr>
            <a:spLocks noChangeAspect="1"/>
          </p:cNvSpPr>
          <p:nvPr/>
        </p:nvSpPr>
        <p:spPr>
          <a:xfrm>
            <a:off x="1550799" y="248183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15C5212C-D006-A77D-83D4-18EB142F4CD7}"/>
              </a:ext>
            </a:extLst>
          </p:cNvPr>
          <p:cNvSpPr>
            <a:spLocks noChangeAspect="1"/>
          </p:cNvSpPr>
          <p:nvPr/>
        </p:nvSpPr>
        <p:spPr>
          <a:xfrm>
            <a:off x="1554860" y="461587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1</a:t>
            </a: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64668BB8-5136-A9ED-EBEB-701C9609AFA9}"/>
              </a:ext>
            </a:extLst>
          </p:cNvPr>
          <p:cNvSpPr txBox="1"/>
          <p:nvPr/>
        </p:nvSpPr>
        <p:spPr>
          <a:xfrm>
            <a:off x="1829180" y="4568365"/>
            <a:ext cx="3021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</a:rPr>
              <a:t>UPDATE</a:t>
            </a:r>
            <a:r>
              <a:rPr lang="es-ES" sz="1600" dirty="0">
                <a:solidFill>
                  <a:schemeClr val="bg1"/>
                </a:solidFill>
              </a:rPr>
              <a:t>: Qué tabla actualizar.</a:t>
            </a:r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C53A00FE-DEAE-066E-4CF6-AB772C50C8B4}"/>
              </a:ext>
            </a:extLst>
          </p:cNvPr>
          <p:cNvSpPr>
            <a:spLocks noChangeAspect="1"/>
          </p:cNvSpPr>
          <p:nvPr/>
        </p:nvSpPr>
        <p:spPr>
          <a:xfrm>
            <a:off x="1554860" y="5005503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2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13BC1B24-4BB2-62B6-26E8-D9220795A9D4}"/>
              </a:ext>
            </a:extLst>
          </p:cNvPr>
          <p:cNvSpPr txBox="1"/>
          <p:nvPr/>
        </p:nvSpPr>
        <p:spPr>
          <a:xfrm>
            <a:off x="1829180" y="4959440"/>
            <a:ext cx="6409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</a:rPr>
              <a:t>SET</a:t>
            </a:r>
            <a:r>
              <a:rPr lang="es-ES" sz="1600" dirty="0">
                <a:solidFill>
                  <a:schemeClr val="bg1"/>
                </a:solidFill>
              </a:rPr>
              <a:t>: Asignar valor a las columnas (</a:t>
            </a:r>
            <a:r>
              <a:rPr lang="es-ES" sz="1600" i="1" dirty="0" err="1">
                <a:solidFill>
                  <a:schemeClr val="bg1"/>
                </a:solidFill>
              </a:rPr>
              <a:t>sueldo_bruto</a:t>
            </a:r>
            <a:r>
              <a:rPr lang="es-ES" sz="1600" dirty="0">
                <a:solidFill>
                  <a:schemeClr val="bg1"/>
                </a:solidFill>
              </a:rPr>
              <a:t> y </a:t>
            </a:r>
            <a:r>
              <a:rPr lang="es-ES" sz="1600" i="1" dirty="0" err="1">
                <a:solidFill>
                  <a:schemeClr val="bg1"/>
                </a:solidFill>
              </a:rPr>
              <a:t>prima_objetivos</a:t>
            </a:r>
            <a:r>
              <a:rPr lang="es-ES" sz="1600" dirty="0">
                <a:solidFill>
                  <a:schemeClr val="bg1"/>
                </a:solidFill>
              </a:rPr>
              <a:t>).</a:t>
            </a:r>
          </a:p>
        </p:txBody>
      </p:sp>
      <p:sp>
        <p:nvSpPr>
          <p:cNvPr id="106" name="Elipse 105">
            <a:extLst>
              <a:ext uri="{FF2B5EF4-FFF2-40B4-BE49-F238E27FC236}">
                <a16:creationId xmlns:a16="http://schemas.microsoft.com/office/drawing/2014/main" id="{A0DC500C-5810-E45A-6A56-16A5C8741E16}"/>
              </a:ext>
            </a:extLst>
          </p:cNvPr>
          <p:cNvSpPr>
            <a:spLocks noChangeAspect="1"/>
          </p:cNvSpPr>
          <p:nvPr/>
        </p:nvSpPr>
        <p:spPr>
          <a:xfrm>
            <a:off x="1554860" y="542329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3</a:t>
            </a: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49319E0A-E99F-FDB2-D23F-78799575B0EA}"/>
              </a:ext>
            </a:extLst>
          </p:cNvPr>
          <p:cNvSpPr txBox="1"/>
          <p:nvPr/>
        </p:nvSpPr>
        <p:spPr>
          <a:xfrm>
            <a:off x="1829179" y="5389285"/>
            <a:ext cx="5971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</a:rPr>
              <a:t>WHERE: </a:t>
            </a:r>
            <a:r>
              <a:rPr lang="es-ES" sz="1600" dirty="0">
                <a:solidFill>
                  <a:schemeClr val="bg1"/>
                </a:solidFill>
              </a:rPr>
              <a:t>Seleccionar empleados que cumplan cierta condición.</a:t>
            </a:r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519084B7-8E4C-1F93-E45D-AD8B05F5A6F7}"/>
              </a:ext>
            </a:extLst>
          </p:cNvPr>
          <p:cNvSpPr>
            <a:spLocks noChangeAspect="1"/>
          </p:cNvSpPr>
          <p:nvPr/>
        </p:nvSpPr>
        <p:spPr>
          <a:xfrm>
            <a:off x="1554860" y="5829810"/>
            <a:ext cx="271089" cy="271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4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AFB785E5-FF89-0A26-5099-2ED9B6034E1F}"/>
              </a:ext>
            </a:extLst>
          </p:cNvPr>
          <p:cNvSpPr txBox="1"/>
          <p:nvPr/>
        </p:nvSpPr>
        <p:spPr>
          <a:xfrm>
            <a:off x="1825949" y="5797546"/>
            <a:ext cx="9310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</a:rPr>
              <a:t>ORDER BY DESC + LIMIT: </a:t>
            </a:r>
            <a:r>
              <a:rPr lang="es-ES" sz="1600" dirty="0">
                <a:solidFill>
                  <a:schemeClr val="bg1"/>
                </a:solidFill>
              </a:rPr>
              <a:t>Cambiar solo los valores para los 50 empleados con mayor antigüedad.</a:t>
            </a:r>
          </a:p>
        </p:txBody>
      </p:sp>
    </p:spTree>
    <p:extLst>
      <p:ext uri="{BB962C8B-B14F-4D97-AF65-F5344CB8AC3E}">
        <p14:creationId xmlns:p14="http://schemas.microsoft.com/office/powerpoint/2010/main" val="1925591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0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Enlaces</a:t>
            </a:r>
            <a:endParaRPr dirty="0"/>
          </a:p>
        </p:txBody>
      </p:sp>
      <p:sp>
        <p:nvSpPr>
          <p:cNvPr id="510" name="Google Shape;510;p30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0"/>
          <p:cNvSpPr txBox="1"/>
          <p:nvPr/>
        </p:nvSpPr>
        <p:spPr>
          <a:xfrm>
            <a:off x="587829" y="1945423"/>
            <a:ext cx="10033956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https://www.w3schools.com/sql/default.asp</a:t>
            </a:r>
            <a:endParaRPr lang="es-E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https://sqliteonline.com/</a:t>
            </a:r>
            <a:endParaRPr lang="es-ES"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https://extendsclass.com/sqlite-browser.html</a:t>
            </a:r>
            <a:endParaRPr lang="es-E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https://www.sqlitetutorial.net/</a:t>
            </a:r>
            <a:endParaRPr lang="es-E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s-E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312</Words>
  <Application>Microsoft Office PowerPoint</Application>
  <PresentationFormat>Panorámica</PresentationFormat>
  <Paragraphs>60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Lucida Console</vt:lpstr>
      <vt:lpstr>Office Theme</vt:lpstr>
      <vt:lpstr>Data Engineering BBDD SQL</vt:lpstr>
      <vt:lpstr>BBDD SQL</vt:lpstr>
      <vt:lpstr>BBDD SQL</vt:lpstr>
      <vt:lpstr>Enlaces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Conceptos Aprendizaje Supervisado</dc:title>
  <dc:creator>Daniel Ortiz</dc:creator>
  <cp:lastModifiedBy>Bores Moreno, David</cp:lastModifiedBy>
  <cp:revision>7</cp:revision>
  <dcterms:created xsi:type="dcterms:W3CDTF">2020-10-12T14:09:12Z</dcterms:created>
  <dcterms:modified xsi:type="dcterms:W3CDTF">2023-08-02T10:28:34Z</dcterms:modified>
</cp:coreProperties>
</file>