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6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6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2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9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1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6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5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7A85-C680-4D97-8E7A-1E039B1638C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linked List 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from a position in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58" y="1397607"/>
            <a:ext cx="11684542" cy="595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node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node_delete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node * head,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node * l, * 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latin typeface="Bodoni MT" panose="02070603080606020203" pitchFamily="18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Bodoni MT" panose="02070603080606020203" pitchFamily="18" charset="0"/>
                <a:cs typeface="Courier New" panose="02070309020205020404" pitchFamily="49" charset="0"/>
              </a:rPr>
              <a:t> is the position of l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@loop traverse the list looking for position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for(l=head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p=NULL,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 l!= NULL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 l=l-&gt;next,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p=l;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p == NULL 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sz="20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delete beginning element if it exists: empty list or just one element case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head = head ? head-&gt;next: NULL;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if ( l ) free (l); 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head;     </a:t>
            </a:r>
            <a:r>
              <a:rPr lang="en-US" sz="20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we’ll return a new head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Now l  points to the node to delete</a:t>
            </a:r>
            <a:endParaRPr lang="en-US" sz="20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p-&gt;next= l ? l-&gt;next: NULL;    </a:t>
            </a:r>
            <a:r>
              <a:rPr lang="en-US" sz="20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check if l is not NULL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 l ) free(l); </a:t>
            </a:r>
            <a:r>
              <a:rPr lang="en-US" sz="20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  // since we will no longer use this node in this example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sz="20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…  and return the old head</a:t>
            </a:r>
            <a:endParaRPr lang="en-US" sz="20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45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linked list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linked_list.c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891978" y="606706"/>
            <a:ext cx="309489" cy="445945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891975" y="592639"/>
            <a:ext cx="4300025" cy="447352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with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6495" cy="4351338"/>
          </a:xfrm>
        </p:spPr>
        <p:txBody>
          <a:bodyPr/>
          <a:lstStyle/>
          <a:p>
            <a:r>
              <a:rPr lang="en-US" dirty="0" smtClean="0"/>
              <a:t>Arrays – simple notion of successor</a:t>
            </a:r>
          </a:p>
          <a:p>
            <a:r>
              <a:rPr lang="en-US" dirty="0" smtClean="0"/>
              <a:t>Arrays – indexed access</a:t>
            </a:r>
          </a:p>
          <a:p>
            <a:r>
              <a:rPr lang="en-US" dirty="0" smtClean="0"/>
              <a:t>Differently </a:t>
            </a:r>
          </a:p>
          <a:p>
            <a:pPr lvl="1"/>
            <a:r>
              <a:rPr lang="en-US" dirty="0" smtClean="0"/>
              <a:t>Can we have data elements arranged in</a:t>
            </a:r>
            <a:br>
              <a:rPr lang="en-US" dirty="0" smtClean="0"/>
            </a:br>
            <a:r>
              <a:rPr lang="en-US" dirty="0" smtClean="0"/>
              <a:t>other interesting ways?</a:t>
            </a:r>
          </a:p>
          <a:p>
            <a:pPr lvl="1"/>
            <a:r>
              <a:rPr lang="en-US" dirty="0" smtClean="0"/>
              <a:t>These arrangements are at our will and not constrained by array notions.</a:t>
            </a:r>
          </a:p>
          <a:p>
            <a:pPr lvl="1"/>
            <a:r>
              <a:rPr lang="en-US" dirty="0" smtClean="0"/>
              <a:t>How would that be useful?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59018" y="745040"/>
            <a:ext cx="2831122" cy="632825"/>
            <a:chOff x="8559018" y="2262555"/>
            <a:chExt cx="2831122" cy="632825"/>
          </a:xfrm>
        </p:grpSpPr>
        <p:sp>
          <p:nvSpPr>
            <p:cNvPr id="4" name="Rectangle 3"/>
            <p:cNvSpPr/>
            <p:nvPr/>
          </p:nvSpPr>
          <p:spPr>
            <a:xfrm>
              <a:off x="8559018" y="2293034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704362" y="2293034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206131" y="2594207"/>
              <a:ext cx="4982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0351475" y="2594207"/>
              <a:ext cx="368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0743027" y="2262555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471679" y="2000348"/>
            <a:ext cx="2918461" cy="2757574"/>
            <a:chOff x="8471679" y="3517863"/>
            <a:chExt cx="2918461" cy="2757574"/>
          </a:xfrm>
        </p:grpSpPr>
        <p:sp>
          <p:nvSpPr>
            <p:cNvPr id="12" name="Rectangle 11"/>
            <p:cNvSpPr/>
            <p:nvPr/>
          </p:nvSpPr>
          <p:spPr>
            <a:xfrm>
              <a:off x="9099452" y="451356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88415" y="3517863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71679" y="5673091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43027" y="451356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38004" y="557461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5" idx="0"/>
            </p:cNvCxnSpPr>
            <p:nvPr/>
          </p:nvCxnSpPr>
          <p:spPr>
            <a:xfrm>
              <a:off x="10535528" y="4120209"/>
              <a:ext cx="531056" cy="39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2" idx="0"/>
            </p:cNvCxnSpPr>
            <p:nvPr/>
          </p:nvCxnSpPr>
          <p:spPr>
            <a:xfrm flipH="1">
              <a:off x="9423009" y="4120209"/>
              <a:ext cx="465406" cy="39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6" idx="0"/>
            </p:cNvCxnSpPr>
            <p:nvPr/>
          </p:nvCxnSpPr>
          <p:spPr>
            <a:xfrm>
              <a:off x="9746565" y="5115913"/>
              <a:ext cx="414996" cy="458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4" idx="0"/>
            </p:cNvCxnSpPr>
            <p:nvPr/>
          </p:nvCxnSpPr>
          <p:spPr>
            <a:xfrm flipH="1">
              <a:off x="8795236" y="5115913"/>
              <a:ext cx="304216" cy="55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266547" y="5052806"/>
            <a:ext cx="5550880" cy="95410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abriola" panose="04040605051002020D02" pitchFamily="82" charset="0"/>
              </a:rPr>
              <a:t>Basic concept: </a:t>
            </a:r>
            <a:r>
              <a:rPr lang="en-US" sz="2800" dirty="0" smtClean="0"/>
              <a:t>a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800" dirty="0" smtClean="0"/>
              <a:t> structure with data and connecting information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3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31852" y="2222696"/>
            <a:ext cx="2045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Bodoni MT" panose="02070603080606020203" pitchFamily="18" charset="0"/>
                <a:cs typeface="Times New Roman" panose="02020603050405020304" pitchFamily="18" charset="0"/>
              </a:rPr>
              <a:t>v</a:t>
            </a:r>
            <a:r>
              <a:rPr lang="en-US" i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alue</a:t>
            </a:r>
            <a:r>
              <a:rPr lang="en-US" dirty="0" smtClean="0"/>
              <a:t> (one or more)</a:t>
            </a:r>
          </a:p>
          <a:p>
            <a:endParaRPr lang="en-US" dirty="0"/>
          </a:p>
          <a:p>
            <a:r>
              <a:rPr lang="en-US" i="1" dirty="0">
                <a:latin typeface="Bodoni MT" panose="02070603080606020203" pitchFamily="18" charset="0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</a:t>
            </a:r>
            <a:r>
              <a:rPr lang="en-US" i="1" u="sng" dirty="0" smtClean="0">
                <a:latin typeface="Bodoni MT" panose="02070603080606020203" pitchFamily="18" charset="0"/>
              </a:rPr>
              <a:t>node</a:t>
            </a:r>
            <a:r>
              <a:rPr lang="en-US" dirty="0" smtClean="0"/>
              <a:t> with one special pointer field, typically named </a:t>
            </a:r>
            <a:r>
              <a:rPr lang="en-US" i="1" u="sng" dirty="0" smtClean="0">
                <a:latin typeface="Bodoni MT" panose="02070603080606020203" pitchFamily="18" charset="0"/>
              </a:rPr>
              <a:t>next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31852" y="2222696"/>
            <a:ext cx="1434905" cy="858130"/>
            <a:chOff x="1631852" y="2222695"/>
            <a:chExt cx="2096086" cy="1547447"/>
          </a:xfrm>
        </p:grpSpPr>
        <p:sp>
          <p:nvSpPr>
            <p:cNvPr id="4" name="Rectangle 3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1"/>
              <a:endCxn id="4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09489" y="2222696"/>
            <a:ext cx="1406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</a:t>
            </a:r>
          </a:p>
          <a:p>
            <a:r>
              <a:rPr lang="en-US" dirty="0"/>
              <a:t>t</a:t>
            </a:r>
            <a:r>
              <a:rPr lang="en-US" dirty="0" smtClean="0"/>
              <a:t>he structure</a:t>
            </a:r>
          </a:p>
          <a:p>
            <a:r>
              <a:rPr lang="en-US" dirty="0"/>
              <a:t>f</a:t>
            </a:r>
            <a:r>
              <a:rPr lang="en-US" dirty="0" smtClean="0"/>
              <a:t>or a </a:t>
            </a:r>
            <a:r>
              <a:rPr lang="en-US" i="1" dirty="0" smtClean="0">
                <a:latin typeface="Bodoni MT" panose="02070603080606020203" pitchFamily="18" charset="0"/>
              </a:rPr>
              <a:t>node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03385" y="5176911"/>
            <a:ext cx="1448972" cy="858130"/>
            <a:chOff x="1507115" y="4698610"/>
            <a:chExt cx="1448972" cy="858130"/>
          </a:xfrm>
        </p:grpSpPr>
        <p:grpSp>
          <p:nvGrpSpPr>
            <p:cNvPr id="11" name="Group 10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Connector 12"/>
              <p:cNvCxnSpPr>
                <a:stCxn id="12" idx="1"/>
                <a:endCxn id="12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0x5555f30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43298" y="5161112"/>
            <a:ext cx="1448972" cy="858130"/>
            <a:chOff x="1507115" y="4698610"/>
            <a:chExt cx="1448972" cy="858130"/>
          </a:xfrm>
        </p:grpSpPr>
        <p:grpSp>
          <p:nvGrpSpPr>
            <p:cNvPr id="18" name="Group 17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21"/>
              <p:cNvCxnSpPr>
                <a:stCxn id="21" idx="1"/>
                <a:endCxn id="2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0x5555ff0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67422" y="2053883"/>
            <a:ext cx="307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next;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66224" y="3599715"/>
            <a:ext cx="2043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n1 ={5};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n2 ={7};</a:t>
            </a:r>
          </a:p>
          <a:p>
            <a:r>
              <a:rPr lang="en-US" dirty="0"/>
              <a:t>n</a:t>
            </a:r>
            <a:r>
              <a:rPr lang="en-US" dirty="0" smtClean="0"/>
              <a:t>1.next=&amp;n2;</a:t>
            </a:r>
          </a:p>
          <a:p>
            <a:r>
              <a:rPr lang="en-US" dirty="0" smtClean="0"/>
              <a:t>n2.next=&amp;n1;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4745" y="4994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99765" y="49764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32" name="Curved Connector 31"/>
          <p:cNvCxnSpPr>
            <a:stCxn id="15" idx="3"/>
          </p:cNvCxnSpPr>
          <p:nvPr/>
        </p:nvCxnSpPr>
        <p:spPr>
          <a:xfrm flipV="1">
            <a:off x="2152357" y="5407242"/>
            <a:ext cx="1670922" cy="427334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36808" y="5331655"/>
            <a:ext cx="4547733" cy="932528"/>
          </a:xfrm>
          <a:custGeom>
            <a:avLst/>
            <a:gdLst>
              <a:gd name="connsiteX0" fmla="*/ 4547733 w 4547733"/>
              <a:gd name="connsiteY0" fmla="*/ 661182 h 932528"/>
              <a:gd name="connsiteX1" fmla="*/ 2733001 w 4547733"/>
              <a:gd name="connsiteY1" fmla="*/ 886265 h 932528"/>
              <a:gd name="connsiteX2" fmla="*/ 158613 w 4547733"/>
              <a:gd name="connsiteY2" fmla="*/ 844062 h 932528"/>
              <a:gd name="connsiteX3" fmla="*/ 496238 w 4547733"/>
              <a:gd name="connsiteY3" fmla="*/ 0 h 93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7733" h="932528">
                <a:moveTo>
                  <a:pt x="4547733" y="661182"/>
                </a:moveTo>
                <a:cubicBezTo>
                  <a:pt x="4006127" y="758483"/>
                  <a:pt x="3464521" y="855785"/>
                  <a:pt x="2733001" y="886265"/>
                </a:cubicBezTo>
                <a:cubicBezTo>
                  <a:pt x="2001481" y="916745"/>
                  <a:pt x="531407" y="991773"/>
                  <a:pt x="158613" y="844062"/>
                </a:cubicBezTo>
                <a:cubicBezTo>
                  <a:pt x="-214181" y="696351"/>
                  <a:pt x="141028" y="348175"/>
                  <a:pt x="496238" y="0"/>
                </a:cubicBezTo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301709" y="3476344"/>
            <a:ext cx="2043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n1 ={5};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n2 ={7};</a:t>
            </a:r>
          </a:p>
          <a:p>
            <a:r>
              <a:rPr lang="en-US" dirty="0"/>
              <a:t>n</a:t>
            </a:r>
            <a:r>
              <a:rPr lang="en-US" dirty="0" smtClean="0"/>
              <a:t>1.next=&amp;n2;</a:t>
            </a:r>
          </a:p>
          <a:p>
            <a:r>
              <a:rPr lang="en-US" dirty="0" smtClean="0"/>
              <a:t>n2.next=NULL;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594419" y="5176911"/>
            <a:ext cx="1448972" cy="858130"/>
            <a:chOff x="1507115" y="4698610"/>
            <a:chExt cx="1448972" cy="858130"/>
          </a:xfrm>
        </p:grpSpPr>
        <p:grpSp>
          <p:nvGrpSpPr>
            <p:cNvPr id="36" name="Group 35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Straight Connector 39"/>
              <p:cNvCxnSpPr>
                <a:stCxn id="39" idx="1"/>
                <a:endCxn id="3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0x5555f30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734332" y="5161112"/>
            <a:ext cx="1448972" cy="858130"/>
            <a:chOff x="1507115" y="4698610"/>
            <a:chExt cx="1448972" cy="858130"/>
          </a:xfrm>
        </p:grpSpPr>
        <p:grpSp>
          <p:nvGrpSpPr>
            <p:cNvPr id="42" name="Group 41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/>
              <p:cNvCxnSpPr>
                <a:stCxn id="45" idx="1"/>
                <a:endCxn id="4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000000000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045779" y="4994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90799" y="49764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49" name="Curved Connector 48"/>
          <p:cNvCxnSpPr>
            <a:stCxn id="38" idx="3"/>
          </p:cNvCxnSpPr>
          <p:nvPr/>
        </p:nvCxnSpPr>
        <p:spPr>
          <a:xfrm flipV="1">
            <a:off x="8043391" y="5407242"/>
            <a:ext cx="1670922" cy="427334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514220" y="3800293"/>
            <a:ext cx="14067" cy="293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1152684" y="5834576"/>
            <a:ext cx="778058" cy="824296"/>
            <a:chOff x="11152684" y="5834576"/>
            <a:chExt cx="778058" cy="824296"/>
          </a:xfrm>
        </p:grpSpPr>
        <p:pic>
          <p:nvPicPr>
            <p:cNvPr id="53" name="Picture 52" descr="voltage - Help me understand the relationship between positive ...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0" t="26095" r="77678" b="54827"/>
            <a:stretch/>
          </p:blipFill>
          <p:spPr>
            <a:xfrm>
              <a:off x="11405253" y="5834576"/>
              <a:ext cx="525489" cy="824296"/>
            </a:xfrm>
            <a:prstGeom prst="rect">
              <a:avLst/>
            </a:prstGeom>
          </p:spPr>
        </p:pic>
        <p:cxnSp>
          <p:nvCxnSpPr>
            <p:cNvPr id="55" name="Straight Connector 54"/>
            <p:cNvCxnSpPr>
              <a:stCxn id="53" idx="0"/>
            </p:cNvCxnSpPr>
            <p:nvPr/>
          </p:nvCxnSpPr>
          <p:spPr>
            <a:xfrm flipH="1">
              <a:off x="11152684" y="5834576"/>
              <a:ext cx="515314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9747952" y="5602181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03852" y="6330466"/>
            <a:ext cx="448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called a </a:t>
            </a:r>
            <a:r>
              <a:rPr lang="en-US" sz="2400" b="1" dirty="0" smtClean="0"/>
              <a:t>linked list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405616" y="6398460"/>
            <a:ext cx="448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called a circular linked list</a:t>
            </a:r>
            <a:endParaRPr lang="en-US" sz="2400" dirty="0"/>
          </a:p>
        </p:txBody>
      </p:sp>
      <p:sp>
        <p:nvSpPr>
          <p:cNvPr id="9" name="Freeform 8"/>
          <p:cNvSpPr/>
          <p:nvPr/>
        </p:nvSpPr>
        <p:spPr>
          <a:xfrm>
            <a:off x="6322979" y="2023353"/>
            <a:ext cx="2276272" cy="536323"/>
          </a:xfrm>
          <a:custGeom>
            <a:avLst/>
            <a:gdLst>
              <a:gd name="connsiteX0" fmla="*/ 0 w 2276272"/>
              <a:gd name="connsiteY0" fmla="*/ 525294 h 536323"/>
              <a:gd name="connsiteX1" fmla="*/ 1322961 w 2276272"/>
              <a:gd name="connsiteY1" fmla="*/ 466928 h 536323"/>
              <a:gd name="connsiteX2" fmla="*/ 2276272 w 2276272"/>
              <a:gd name="connsiteY2" fmla="*/ 0 h 53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6272" h="536323">
                <a:moveTo>
                  <a:pt x="0" y="525294"/>
                </a:moveTo>
                <a:cubicBezTo>
                  <a:pt x="471791" y="539885"/>
                  <a:pt x="943582" y="554477"/>
                  <a:pt x="1322961" y="466928"/>
                </a:cubicBezTo>
                <a:cubicBezTo>
                  <a:pt x="1702340" y="379379"/>
                  <a:pt x="1989306" y="189689"/>
                  <a:pt x="2276272" y="0"/>
                </a:cubicBezTo>
              </a:path>
            </a:pathLst>
          </a:custGeom>
          <a:noFill/>
          <a:ln>
            <a:prstDash val="lg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flipH="1">
            <a:off x="8567152" y="1731524"/>
            <a:ext cx="335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Tyically</a:t>
            </a:r>
            <a:r>
              <a:rPr lang="en-US" dirty="0" smtClean="0"/>
              <a:t> we have more data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33" grpId="0" animBg="1"/>
      <p:bldP spid="34" grpId="0"/>
      <p:bldP spid="47" grpId="0"/>
      <p:bldP spid="48" grpId="0"/>
      <p:bldP spid="61" grpId="0" animBg="1"/>
      <p:bldP spid="3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27" y="1460699"/>
            <a:ext cx="3890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*p1;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*p2;</a:t>
            </a:r>
          </a:p>
          <a:p>
            <a:endParaRPr lang="en-US" dirty="0" smtClean="0"/>
          </a:p>
          <a:p>
            <a:r>
              <a:rPr lang="en-US" dirty="0" smtClean="0"/>
              <a:t>p1=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r>
              <a:rPr lang="en-US" dirty="0" smtClean="0"/>
              <a:t>p2=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endParaRPr lang="en-US" dirty="0" smtClean="0"/>
          </a:p>
          <a:p>
            <a:r>
              <a:rPr lang="en-US" dirty="0" smtClean="0"/>
              <a:t>p1-&gt;v=5;</a:t>
            </a:r>
          </a:p>
          <a:p>
            <a:r>
              <a:rPr lang="en-US" dirty="0" smtClean="0"/>
              <a:t>p2-&gt;v=7;</a:t>
            </a:r>
          </a:p>
          <a:p>
            <a:r>
              <a:rPr lang="en-US" dirty="0" smtClean="0"/>
              <a:t>p1-&gt;next=p2;</a:t>
            </a:r>
            <a:br>
              <a:rPr lang="en-US" dirty="0" smtClean="0"/>
            </a:br>
            <a:r>
              <a:rPr lang="en-US" dirty="0" smtClean="0"/>
              <a:t>p2-&gt;next=NULL;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Often with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36643" y="3420684"/>
            <a:ext cx="1434905" cy="858130"/>
            <a:chOff x="1631852" y="2222695"/>
            <a:chExt cx="2096086" cy="1547447"/>
          </a:xfrm>
        </p:grpSpPr>
        <p:sp>
          <p:nvSpPr>
            <p:cNvPr id="9" name="Rectangle 8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148353" y="3458451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0710" y="3893683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76556" y="3404885"/>
            <a:ext cx="1434905" cy="858130"/>
            <a:chOff x="1631852" y="2222695"/>
            <a:chExt cx="2096086" cy="1547447"/>
          </a:xfrm>
        </p:grpSpPr>
        <p:sp>
          <p:nvSpPr>
            <p:cNvPr id="15" name="Rectangle 14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/>
            <p:cNvCxnSpPr>
              <a:stCxn id="15" idx="1"/>
              <a:endCxn id="15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257232" y="3434752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90623" y="3877884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0171" y="2075544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6284" y="2004089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45071" y="2075544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61184" y="2004089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10800000" flipV="1">
            <a:off x="5581048" y="2323094"/>
            <a:ext cx="1321404" cy="108179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5400000">
            <a:off x="8585772" y="2517577"/>
            <a:ext cx="1186405" cy="679543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flipV="1">
            <a:off x="6618514" y="3619418"/>
            <a:ext cx="2026557" cy="417872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>
            <a:off x="9666514" y="4103417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034485" y="393145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28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13" grpId="0" animBg="1"/>
      <p:bldP spid="14" grpId="0" animBg="1"/>
      <p:bldP spid="21" grpId="0" animBg="1"/>
      <p:bldP spid="22" grpId="0"/>
      <p:bldP spid="23" grpId="0" animBg="1"/>
      <p:bldP spid="24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91" y="2297278"/>
            <a:ext cx="4843502" cy="39703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5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*p1;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p1-&gt;v=0;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=1;i&lt;5;i++)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p1-&gt;next-&gt;v=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p1=p1-&gt;next;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p1-&gt;next=NULL;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Again, stringing together with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68685" y="2017487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4798" y="1946032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35157" y="3362627"/>
            <a:ext cx="1434905" cy="858130"/>
            <a:chOff x="1631852" y="2222695"/>
            <a:chExt cx="2096086" cy="1547447"/>
          </a:xfrm>
        </p:grpSpPr>
        <p:sp>
          <p:nvSpPr>
            <p:cNvPr id="9" name="Rectangle 8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146867" y="3400394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9224" y="3835626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10800000" flipV="1">
            <a:off x="4579562" y="2265037"/>
            <a:ext cx="1321404" cy="108179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urved Connector 19"/>
          <p:cNvCxnSpPr/>
          <p:nvPr/>
        </p:nvCxnSpPr>
        <p:spPr>
          <a:xfrm>
            <a:off x="5970062" y="2265037"/>
            <a:ext cx="1178319" cy="1160201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urved Connector 25"/>
          <p:cNvCxnSpPr/>
          <p:nvPr/>
        </p:nvCxnSpPr>
        <p:spPr>
          <a:xfrm>
            <a:off x="6357257" y="2189776"/>
            <a:ext cx="2320354" cy="1180050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/>
          <p:cNvSpPr/>
          <p:nvPr/>
        </p:nvSpPr>
        <p:spPr>
          <a:xfrm>
            <a:off x="6734629" y="1832104"/>
            <a:ext cx="4619171" cy="2703243"/>
          </a:xfrm>
          <a:custGeom>
            <a:avLst/>
            <a:gdLst>
              <a:gd name="connsiteX0" fmla="*/ 0 w 4342955"/>
              <a:gd name="connsiteY0" fmla="*/ 185382 h 3117267"/>
              <a:gd name="connsiteX1" fmla="*/ 4180114 w 4342955"/>
              <a:gd name="connsiteY1" fmla="*/ 316010 h 3117267"/>
              <a:gd name="connsiteX2" fmla="*/ 3091542 w 4342955"/>
              <a:gd name="connsiteY2" fmla="*/ 3117267 h 31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2955" h="3117267">
                <a:moveTo>
                  <a:pt x="0" y="185382"/>
                </a:moveTo>
                <a:cubicBezTo>
                  <a:pt x="1832428" y="6372"/>
                  <a:pt x="3664857" y="-172638"/>
                  <a:pt x="4180114" y="316010"/>
                </a:cubicBezTo>
                <a:cubicBezTo>
                  <a:pt x="4695371" y="804658"/>
                  <a:pt x="3893456" y="1960962"/>
                  <a:pt x="3091542" y="3117267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62"/>
          <p:cNvSpPr/>
          <p:nvPr/>
        </p:nvSpPr>
        <p:spPr>
          <a:xfrm>
            <a:off x="5776686" y="1331308"/>
            <a:ext cx="6139643" cy="4329263"/>
          </a:xfrm>
          <a:custGeom>
            <a:avLst/>
            <a:gdLst>
              <a:gd name="connsiteX0" fmla="*/ 0 w 6139643"/>
              <a:gd name="connsiteY0" fmla="*/ 599092 h 4329263"/>
              <a:gd name="connsiteX1" fmla="*/ 3454400 w 6139643"/>
              <a:gd name="connsiteY1" fmla="*/ 4006 h 4329263"/>
              <a:gd name="connsiteX2" fmla="*/ 5907314 w 6139643"/>
              <a:gd name="connsiteY2" fmla="*/ 439435 h 4329263"/>
              <a:gd name="connsiteX3" fmla="*/ 5863771 w 6139643"/>
              <a:gd name="connsiteY3" fmla="*/ 2166635 h 4329263"/>
              <a:gd name="connsiteX4" fmla="*/ 4368800 w 6139643"/>
              <a:gd name="connsiteY4" fmla="*/ 4329263 h 432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9643" h="4329263">
                <a:moveTo>
                  <a:pt x="0" y="599092"/>
                </a:moveTo>
                <a:cubicBezTo>
                  <a:pt x="1234924" y="314853"/>
                  <a:pt x="2469848" y="30615"/>
                  <a:pt x="3454400" y="4006"/>
                </a:cubicBezTo>
                <a:cubicBezTo>
                  <a:pt x="4438952" y="-22603"/>
                  <a:pt x="5505752" y="78997"/>
                  <a:pt x="5907314" y="439435"/>
                </a:cubicBezTo>
                <a:cubicBezTo>
                  <a:pt x="6308876" y="799873"/>
                  <a:pt x="6120190" y="1518330"/>
                  <a:pt x="5863771" y="2166635"/>
                </a:cubicBezTo>
                <a:cubicBezTo>
                  <a:pt x="5607352" y="2814940"/>
                  <a:pt x="4988076" y="3572101"/>
                  <a:pt x="4368800" y="4329263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5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2" grpId="0" animBg="1"/>
      <p:bldP spid="63" grpId="0" animBg="1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27" y="2433458"/>
            <a:ext cx="4843502" cy="39703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*p1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p1-&gt;v=0;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head=p1;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=1;i&lt;5;i++)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p1-&gt;next-&gt;v=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p1=p1-&gt;next;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p1-&gt;next=NULL;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 but remember the head in the beginning!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68685" y="2017487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4798" y="1946032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535157" y="3362627"/>
            <a:ext cx="1448972" cy="858130"/>
            <a:chOff x="4535157" y="3362627"/>
            <a:chExt cx="1448972" cy="858130"/>
          </a:xfrm>
        </p:grpSpPr>
        <p:grpSp>
          <p:nvGrpSpPr>
            <p:cNvPr id="6" name="Group 5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9" idx="1"/>
                <a:endCxn id="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62"/>
          <p:cNvSpPr/>
          <p:nvPr/>
        </p:nvSpPr>
        <p:spPr>
          <a:xfrm>
            <a:off x="5776686" y="1331308"/>
            <a:ext cx="6139643" cy="4329263"/>
          </a:xfrm>
          <a:custGeom>
            <a:avLst/>
            <a:gdLst>
              <a:gd name="connsiteX0" fmla="*/ 0 w 6139643"/>
              <a:gd name="connsiteY0" fmla="*/ 599092 h 4329263"/>
              <a:gd name="connsiteX1" fmla="*/ 3454400 w 6139643"/>
              <a:gd name="connsiteY1" fmla="*/ 4006 h 4329263"/>
              <a:gd name="connsiteX2" fmla="*/ 5907314 w 6139643"/>
              <a:gd name="connsiteY2" fmla="*/ 439435 h 4329263"/>
              <a:gd name="connsiteX3" fmla="*/ 5863771 w 6139643"/>
              <a:gd name="connsiteY3" fmla="*/ 2166635 h 4329263"/>
              <a:gd name="connsiteX4" fmla="*/ 4368800 w 6139643"/>
              <a:gd name="connsiteY4" fmla="*/ 4329263 h 432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9643" h="4329263">
                <a:moveTo>
                  <a:pt x="0" y="599092"/>
                </a:moveTo>
                <a:cubicBezTo>
                  <a:pt x="1234924" y="314853"/>
                  <a:pt x="2469848" y="30615"/>
                  <a:pt x="3454400" y="4006"/>
                </a:cubicBezTo>
                <a:cubicBezTo>
                  <a:pt x="4438952" y="-22603"/>
                  <a:pt x="5505752" y="78997"/>
                  <a:pt x="5907314" y="439435"/>
                </a:cubicBezTo>
                <a:cubicBezTo>
                  <a:pt x="6308876" y="799873"/>
                  <a:pt x="6120190" y="1518330"/>
                  <a:pt x="5863771" y="2166635"/>
                </a:cubicBezTo>
                <a:cubicBezTo>
                  <a:pt x="5607352" y="2814940"/>
                  <a:pt x="4988076" y="3572101"/>
                  <a:pt x="4368800" y="4329263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7712001" y="2026720"/>
            <a:ext cx="1480457" cy="36285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91789" y="1926638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311771" y="2278743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urved Connector 61"/>
          <p:cNvCxnSpPr/>
          <p:nvPr/>
        </p:nvCxnSpPr>
        <p:spPr>
          <a:xfrm rot="10800000" flipV="1">
            <a:off x="4579562" y="2265037"/>
            <a:ext cx="1321404" cy="10817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41" y="1168870"/>
            <a:ext cx="4843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*head){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*p;</a:t>
            </a: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for(p=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head;p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NULL;p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=p-&gt;next)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“,p-&gt;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b="1" dirty="0" smtClean="0">
                <a:solidFill>
                  <a:schemeClr val="accent1"/>
                </a:solidFill>
              </a:rPr>
              <a:t>head</a:t>
            </a:r>
            <a:r>
              <a:rPr lang="en-US" dirty="0" smtClean="0"/>
              <a:t>, now we can traverse the 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535157" y="3362627"/>
            <a:ext cx="1448972" cy="858130"/>
            <a:chOff x="4535157" y="3362627"/>
            <a:chExt cx="1448972" cy="858130"/>
          </a:xfrm>
        </p:grpSpPr>
        <p:grpSp>
          <p:nvGrpSpPr>
            <p:cNvPr id="6" name="Group 5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9" idx="1"/>
                <a:endCxn id="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7712001" y="2026720"/>
            <a:ext cx="1480457" cy="3628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91789" y="1926638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311771" y="2278743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09102" y="5315234"/>
            <a:ext cx="1964344" cy="434313"/>
            <a:chOff x="4409102" y="5315234"/>
            <a:chExt cx="1964344" cy="434313"/>
          </a:xfrm>
        </p:grpSpPr>
        <p:sp>
          <p:nvSpPr>
            <p:cNvPr id="62" name="Rectangle 61"/>
            <p:cNvSpPr/>
            <p:nvPr/>
          </p:nvSpPr>
          <p:spPr>
            <a:xfrm>
              <a:off x="4892989" y="5386689"/>
              <a:ext cx="1480457" cy="3628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09102" y="5315234"/>
              <a:ext cx="512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odoni MT" panose="02070603080606020203" pitchFamily="18" charset="0"/>
                </a:rPr>
                <a:t>p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5283217" y="4292212"/>
            <a:ext cx="17056" cy="109447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457371" y="4312999"/>
            <a:ext cx="1096766" cy="111534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781254" y="4204958"/>
            <a:ext cx="2943584" cy="121572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277938" y="4935116"/>
            <a:ext cx="2460967" cy="53266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58" idx="1"/>
          </p:cNvCxnSpPr>
          <p:nvPr/>
        </p:nvCxnSpPr>
        <p:spPr>
          <a:xfrm>
            <a:off x="6357257" y="5649768"/>
            <a:ext cx="2320354" cy="40423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697156" y="5715299"/>
            <a:ext cx="1451225" cy="76776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088273" y="6396335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6114" y="5453565"/>
            <a:ext cx="3956178" cy="92333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Exercise: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a given value and return 0 or 1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the minimum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6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5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linked list </a:t>
            </a:r>
            <a:r>
              <a:rPr lang="en-US" dirty="0" err="1" smtClean="0"/>
              <a:t>exercses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linked_list_intro.c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1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35"/>
            <a:ext cx="10515600" cy="1325563"/>
          </a:xfrm>
        </p:spPr>
        <p:txBody>
          <a:bodyPr/>
          <a:lstStyle/>
          <a:p>
            <a:r>
              <a:rPr lang="en-US" dirty="0" smtClean="0"/>
              <a:t>Inserting into a position in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58" y="950142"/>
            <a:ext cx="11684542" cy="595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node *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node_insert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node * head,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l, * 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we need two positions to insert between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new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new-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</a:t>
            </a:r>
            <a:r>
              <a:rPr lang="en-US" sz="2200" dirty="0" err="1">
                <a:latin typeface="Bodoni MT" panose="02070603080606020203" pitchFamily="18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Bodoni MT" panose="02070603080606020203" pitchFamily="18" charset="0"/>
                <a:cs typeface="Courier New" panose="02070309020205020404" pitchFamily="49" charset="0"/>
              </a:rPr>
              <a:t> is the position of l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@loop traverse the list looking for position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for(l=head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p=NULL,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l!= NULL &amp;&amp;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l=l-&gt;next,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p=l;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Now insert the new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p == NULL )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case of insert at the beginning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new-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&gt;next=head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and return the new bead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new-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next=l;   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 // now insert between p and 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&gt;next=new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and return the old head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0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402</Words>
  <Application>Microsoft Office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Bodoni MT</vt:lpstr>
      <vt:lpstr>Calibri</vt:lpstr>
      <vt:lpstr>Calibri Light</vt:lpstr>
      <vt:lpstr>Courier New</vt:lpstr>
      <vt:lpstr>Gabriola</vt:lpstr>
      <vt:lpstr>Times New Roman</vt:lpstr>
      <vt:lpstr>Office Theme</vt:lpstr>
      <vt:lpstr>The linked List data structure</vt:lpstr>
      <vt:lpstr>Data structures with links</vt:lpstr>
      <vt:lpstr>Basic structure node with one special pointer field, typically named next.</vt:lpstr>
      <vt:lpstr>Often with   malloc()</vt:lpstr>
      <vt:lpstr>Again, stringing together with   malloc()</vt:lpstr>
      <vt:lpstr>Yes, but remember the head in the beginning!</vt:lpstr>
      <vt:lpstr>With head, now we can traverse the list</vt:lpstr>
      <vt:lpstr>Introductory linked list exercses</vt:lpstr>
      <vt:lpstr>Inserting into a position in a linked list</vt:lpstr>
      <vt:lpstr>Deleting from a position in a linked list</vt:lpstr>
      <vt:lpstr>More linked list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29</cp:revision>
  <dcterms:created xsi:type="dcterms:W3CDTF">2023-02-01T11:27:52Z</dcterms:created>
  <dcterms:modified xsi:type="dcterms:W3CDTF">2023-10-26T03:21:56Z</dcterms:modified>
</cp:coreProperties>
</file>