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drinath R" initials="BR" lastIdx="0" clrIdx="0">
    <p:extLst>
      <p:ext uri="{19B8F6BF-5375-455C-9EA6-DF929625EA0E}">
        <p15:presenceInfo xmlns:p15="http://schemas.microsoft.com/office/powerpoint/2012/main" userId="Badrinath 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188" y="-486"/>
      </p:cViewPr>
      <p:guideLst/>
    </p:cSldViewPr>
  </p:slideViewPr>
  <p:outlineViewPr>
    <p:cViewPr>
      <p:scale>
        <a:sx n="33" d="100"/>
        <a:sy n="33" d="100"/>
      </p:scale>
      <p:origin x="0" y="-90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n=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n=4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n=3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n=2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n=1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return 1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fact(2)  : n 2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fact(1)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2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fact(1)  : n=1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1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fact(4)  : n 4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fact(3)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fact(3)  : n 3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fact(2)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</a:t>
          </a:r>
          <a:r>
            <a:rPr lang="en-US" sz="2000" b="1" dirty="0" smtClean="0">
              <a:solidFill>
                <a:schemeClr val="tx1"/>
              </a:solidFill>
            </a:rPr>
            <a:t>n*2</a:t>
          </a:r>
          <a:endParaRPr lang="en-US" sz="2000" b="1" dirty="0" smtClean="0">
            <a:solidFill>
              <a:schemeClr val="tx1"/>
            </a:solidFill>
          </a:endParaRP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6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fact(4)  : n 4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fact(3)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</a:t>
          </a:r>
          <a:r>
            <a:rPr lang="en-US" sz="2000" b="1" dirty="0" smtClean="0">
              <a:solidFill>
                <a:schemeClr val="tx1"/>
              </a:solidFill>
            </a:rPr>
            <a:t>n*6</a:t>
          </a:r>
          <a:endParaRPr lang="en-US" sz="2000" b="1" dirty="0" smtClean="0">
            <a:solidFill>
              <a:schemeClr val="tx1"/>
            </a:solidFill>
          </a:endParaRP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24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fact(3)  : n=3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fact(2)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n*2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6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main():  n 5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14 calls fact(5)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fact(5)  </a:t>
          </a:r>
          <a:r>
            <a:rPr lang="en-US" sz="2000" b="1" dirty="0" smtClean="0">
              <a:solidFill>
                <a:schemeClr val="tx1"/>
              </a:solidFill>
            </a:rPr>
            <a:t>: n 5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fact(4)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</a:t>
          </a:r>
          <a:r>
            <a:rPr lang="en-US" sz="2000" b="1" dirty="0" smtClean="0">
              <a:solidFill>
                <a:schemeClr val="tx1"/>
              </a:solidFill>
            </a:rPr>
            <a:t>n*24</a:t>
          </a:r>
          <a:endParaRPr lang="en-US" sz="2000" b="1" dirty="0" smtClean="0">
            <a:solidFill>
              <a:schemeClr val="tx1"/>
            </a:solidFill>
          </a:endParaRP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120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main(): n 5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14 calls fact(5)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14 v = 120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15 </a:t>
          </a:r>
          <a:r>
            <a:rPr lang="en-US" sz="2000" b="1" dirty="0" err="1" smtClean="0">
              <a:solidFill>
                <a:schemeClr val="tx1"/>
              </a:solidFill>
            </a:rPr>
            <a:t>printf</a:t>
          </a:r>
          <a:r>
            <a:rPr lang="en-US" sz="2000" b="1" dirty="0" smtClean="0">
              <a:solidFill>
                <a:schemeClr val="tx1"/>
              </a:solidFill>
            </a:rPr>
            <a:t>(“ _________ );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16 }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fact(3)  : n=5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fact(4)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n*5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120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n=4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n=3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n=2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n=1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return 1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 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n=3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n=2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n=1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return 1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 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 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n=2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n=1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return 1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 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 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 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n=1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return 1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 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 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 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 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fact(2)  : n 2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fact(1)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fact(1)  : n 1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fact(0)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fact(2)  : n 2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fact(1)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fact(1)  : n 1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fact(0)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 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fact(2)  : n 2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fact(1)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fact(1)  : n 1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1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n=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n=4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n=3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n=2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n=1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6302367" y="5913948"/>
        <a:ext cx="1404491" cy="9521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fact(2)  : n 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fact(1)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2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fact(1)  : n=1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fact(4)  : n 4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fact(3)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fact(3)  : n 3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fact(2)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</a:t>
          </a:r>
          <a:r>
            <a:rPr lang="en-US" sz="2000" b="1" kern="1200" dirty="0" smtClean="0">
              <a:solidFill>
                <a:schemeClr val="tx1"/>
              </a:solidFill>
            </a:rPr>
            <a:t>n*2</a:t>
          </a:r>
          <a:endParaRPr lang="en-US" sz="2000" b="1" kern="1200" dirty="0" smtClean="0">
            <a:solidFill>
              <a:schemeClr val="tx1"/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6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fact(4)  : n 4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</a:t>
          </a:r>
          <a:r>
            <a:rPr lang="en-US" sz="2000" b="1" kern="1200" dirty="0" smtClean="0">
              <a:solidFill>
                <a:schemeClr val="tx1"/>
              </a:solidFill>
            </a:rPr>
            <a:t>n*6</a:t>
          </a:r>
          <a:endParaRPr lang="en-US" sz="2000" b="1" kern="1200" dirty="0" smtClean="0">
            <a:solidFill>
              <a:schemeClr val="tx1"/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24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fact(3)  : n=3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fact(2)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6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main():  n 5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fact(5)  </a:t>
          </a:r>
          <a:r>
            <a:rPr lang="en-US" sz="2000" b="1" kern="1200" dirty="0" smtClean="0">
              <a:solidFill>
                <a:schemeClr val="tx1"/>
              </a:solidFill>
            </a:rPr>
            <a:t>: n 5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</a:t>
          </a:r>
          <a:r>
            <a:rPr lang="en-US" sz="2000" b="1" kern="1200" dirty="0" smtClean="0">
              <a:solidFill>
                <a:schemeClr val="tx1"/>
              </a:solidFill>
            </a:rPr>
            <a:t>n*24</a:t>
          </a:r>
          <a:endParaRPr lang="en-US" sz="2000" b="1" kern="1200" dirty="0" smtClean="0">
            <a:solidFill>
              <a:schemeClr val="tx1"/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120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main(): n 5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14 calls fact(5)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14 v = 120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15 </a:t>
          </a:r>
          <a:r>
            <a:rPr lang="en-US" sz="2000" b="1" kern="1200" dirty="0" err="1" smtClean="0">
              <a:solidFill>
                <a:schemeClr val="tx1"/>
              </a:solidFill>
            </a:rPr>
            <a:t>printf</a:t>
          </a:r>
          <a:r>
            <a:rPr lang="en-US" sz="2000" b="1" kern="1200" dirty="0" smtClean="0">
              <a:solidFill>
                <a:schemeClr val="tx1"/>
              </a:solidFill>
            </a:rPr>
            <a:t>(“ _________ );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16 }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fact(3)  : n=5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n*5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120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n=4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n=3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n=2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n=1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6302367" y="5913948"/>
        <a:ext cx="1404491" cy="9521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 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n=3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n=2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n=1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6302367" y="5913948"/>
        <a:ext cx="1404491" cy="952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 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 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n=2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n=1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6302367" y="5913948"/>
        <a:ext cx="1404491" cy="9521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 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 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 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n=1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6302367" y="5913948"/>
        <a:ext cx="1404491" cy="9521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 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 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 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 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</dsp:txBody>
      <dsp:txXfrm>
        <a:off x="6302367" y="5913948"/>
        <a:ext cx="1404491" cy="9521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fact(2)  : n 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fact(1)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fact(1)  : n 1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fact(0)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fact(2)  : n 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fact(1)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fact(1)  : n 1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fact(0)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 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fact(2)  : n 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fact(1)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fact(1)  : n 1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F694E-C81C-44AE-B789-490986ED34B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49772-DEB2-46A2-B3E7-05362663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2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2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3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4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6DD-3422-4226-A0D4-1C93BB88BB0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C6DD-3422-4226-A0D4-1C93BB88BB0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1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to see how call works</a:t>
            </a:r>
            <a:br>
              <a:rPr lang="en-US" dirty="0" smtClean="0"/>
            </a:br>
            <a:r>
              <a:rPr lang="en-US" dirty="0" smtClean="0"/>
              <a:t>Also see how variables 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68178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474498" y="3288964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09628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474498" y="4470064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678658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474498" y="5661128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11286" y="4515729"/>
            <a:ext cx="2780714" cy="23422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197553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4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184697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3" name="Rectangle 2"/>
          <p:cNvSpPr/>
          <p:nvPr/>
        </p:nvSpPr>
        <p:spPr>
          <a:xfrm>
            <a:off x="6550854" y="4417255"/>
            <a:ext cx="5641145" cy="3854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81747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/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</p:spTree>
    <p:extLst>
      <p:ext uri="{BB962C8B-B14F-4D97-AF65-F5344CB8AC3E}">
        <p14:creationId xmlns:p14="http://schemas.microsoft.com/office/powerpoint/2010/main" val="580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400117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10110723" y="3085973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978795" y="4366133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24850" y="3263702"/>
            <a:ext cx="17292" cy="64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5" idx="3"/>
          </p:cNvCxnSpPr>
          <p:nvPr/>
        </p:nvCxnSpPr>
        <p:spPr>
          <a:xfrm rot="16200000" flipV="1">
            <a:off x="9119342" y="1907140"/>
            <a:ext cx="12700" cy="2961170"/>
          </a:xfrm>
          <a:prstGeom prst="bentConnector4">
            <a:avLst>
              <a:gd name="adj1" fmla="val -470772"/>
              <a:gd name="adj2" fmla="val 85339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449392" y="3249634"/>
            <a:ext cx="169713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474271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7656575" y="685673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432300" y="2109216"/>
            <a:ext cx="7912100" cy="6057900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86450" y="968375"/>
            <a:ext cx="0" cy="51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V="1">
            <a:off x="6658844" y="-343427"/>
            <a:ext cx="12700" cy="2961170"/>
          </a:xfrm>
          <a:prstGeom prst="bentConnector4">
            <a:avLst>
              <a:gd name="adj1" fmla="val -470772"/>
              <a:gd name="adj2" fmla="val 85339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043817" y="998802"/>
            <a:ext cx="169713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821743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10110723" y="3085973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8795" y="4366133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24850" y="3387725"/>
            <a:ext cx="0" cy="51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V="1">
            <a:off x="9050353" y="1977744"/>
            <a:ext cx="12700" cy="2961170"/>
          </a:xfrm>
          <a:prstGeom prst="bentConnector4">
            <a:avLst>
              <a:gd name="adj1" fmla="val -470772"/>
              <a:gd name="adj2" fmla="val 85339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435326" y="3319973"/>
            <a:ext cx="169713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267039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7611236" y="524780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432300" y="2038350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42490" y="968375"/>
            <a:ext cx="23738" cy="60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V="1">
            <a:off x="6658844" y="-357495"/>
            <a:ext cx="12700" cy="2961170"/>
          </a:xfrm>
          <a:prstGeom prst="bentConnector4">
            <a:avLst>
              <a:gd name="adj1" fmla="val -470772"/>
              <a:gd name="adj2" fmla="val 85339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043817" y="984734"/>
            <a:ext cx="169713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9107" y="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– See how memory locations(variables) change as execution progresses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378634"/>
            <a:ext cx="4534071" cy="48701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   </a:t>
            </a:r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passed value is 2</a:t>
            </a:r>
            <a:endParaRPr lang="en-US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4                  (t&lt;n)                       // 0 &lt; 2 </a:t>
            </a:r>
          </a:p>
          <a:p>
            <a:r>
              <a:rPr lang="en-US" dirty="0" smtClean="0"/>
              <a:t>                              5                          s = s + t;         // s = 0 + 0</a:t>
            </a:r>
          </a:p>
          <a:p>
            <a:r>
              <a:rPr lang="en-US" dirty="0" smtClean="0"/>
              <a:t>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// x = 1        </a:t>
            </a:r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returned value is 1</a:t>
            </a:r>
            <a:endParaRPr lang="en-US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31363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600966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1930" y="3883274"/>
            <a:ext cx="830131" cy="52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61932" y="4361576"/>
            <a:ext cx="830127" cy="52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1930" y="4839878"/>
            <a:ext cx="830127" cy="52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55661" y="3948304"/>
            <a:ext cx="576664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83453" y="3715408"/>
            <a:ext cx="3651184" cy="172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1" grpId="0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animBg="1"/>
      <p:bldP spid="19" grpId="0" animBg="1"/>
      <p:bldP spid="20" grpId="0" animBg="1"/>
      <p:bldP spid="18" grpId="0" animBg="1"/>
      <p:bldP spid="17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44" grpId="0" animBg="1"/>
      <p:bldP spid="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7560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10204559" y="2810780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24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699000" y="4382016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496300" y="3273425"/>
            <a:ext cx="0" cy="51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V="1">
            <a:off x="9122808" y="1939994"/>
            <a:ext cx="12700" cy="2961170"/>
          </a:xfrm>
          <a:prstGeom prst="bentConnector4">
            <a:avLst>
              <a:gd name="adj1" fmla="val -470772"/>
              <a:gd name="adj2" fmla="val 85339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455879" y="3282223"/>
            <a:ext cx="320091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298431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/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10204559" y="2810780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24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432300" y="2090166"/>
            <a:ext cx="7759699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188591" y="968375"/>
            <a:ext cx="23260" cy="97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 rot="16200000">
            <a:off x="7822945" y="666623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120</a:t>
            </a:r>
            <a:endParaRPr lang="en-US" sz="2800" dirty="0"/>
          </a:p>
        </p:txBody>
      </p:sp>
      <p:cxnSp>
        <p:nvCxnSpPr>
          <p:cNvPr id="11" name="Elbow Connector 10"/>
          <p:cNvCxnSpPr/>
          <p:nvPr/>
        </p:nvCxnSpPr>
        <p:spPr>
          <a:xfrm rot="10800000">
            <a:off x="5681475" y="1137753"/>
            <a:ext cx="2688805" cy="100204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75386" y="1005747"/>
            <a:ext cx="435008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9107" y="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– See how memory locations(variables) change as execution progresses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378634"/>
            <a:ext cx="4534071" cy="48701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2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2406" y="392764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2404" y="440594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2402" y="488424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4615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672" y="-21102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with a global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037492"/>
            <a:ext cx="5494370" cy="5211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g = s;              // g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 g = s;            //  g =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1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2406" y="392764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2404" y="440594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2402" y="488424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4615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46389" y="591069"/>
            <a:ext cx="791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   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53429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08847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04693" y="3675185"/>
            <a:ext cx="3651184" cy="172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7937770" y="0"/>
            <a:ext cx="4254230" cy="1378634"/>
          </a:xfrm>
          <a:prstGeom prst="bentConnector3">
            <a:avLst>
              <a:gd name="adj1" fmla="val -762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7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1" grpId="0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animBg="1"/>
      <p:bldP spid="19" grpId="0" animBg="1"/>
      <p:bldP spid="20" grpId="0" animBg="1"/>
      <p:bldP spid="18" grpId="0" animBg="1"/>
      <p:bldP spid="17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44" grpId="0" animBg="1"/>
      <p:bldP spid="27" grpId="0"/>
      <p:bldP spid="28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672" y="-21102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with a global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037492"/>
            <a:ext cx="5494370" cy="52113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d”,g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g = s;              // g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 g = s;            //  g =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1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2406" y="392764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2404" y="440594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2402" y="488424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4615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46389" y="591069"/>
            <a:ext cx="791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   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53429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08847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04693" y="3675185"/>
            <a:ext cx="3651184" cy="172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7937770" y="0"/>
            <a:ext cx="4254230" cy="1378634"/>
          </a:xfrm>
          <a:prstGeom prst="bentConnector3">
            <a:avLst>
              <a:gd name="adj1" fmla="val -762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9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672" y="-21102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with a global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… and a local with same name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037492"/>
            <a:ext cx="5494370" cy="52113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y,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d”,g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g = s;              // g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 g = s;            //  g =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1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46389" y="591069"/>
            <a:ext cx="791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   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53429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08847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>
            <a:off x="7937770" y="0"/>
            <a:ext cx="4254230" cy="1378634"/>
          </a:xfrm>
          <a:prstGeom prst="bentConnector3">
            <a:avLst>
              <a:gd name="adj1" fmla="val -762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27171" y="5048641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 ??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51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recursion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929137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474498" y="788432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/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033082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474498" y="2098778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5411</TotalTime>
  <Words>3544</Words>
  <Application>Microsoft Office PowerPoint</Application>
  <PresentationFormat>Widescreen</PresentationFormat>
  <Paragraphs>665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Examples to see how call works Also see how variables change</vt:lpstr>
      <vt:lpstr>An example execution – See how memory locations(variables) change as execution progresses</vt:lpstr>
      <vt:lpstr>An example execution – See how memory locations(variables) change as execution progresses</vt:lpstr>
      <vt:lpstr>An example execution with a global</vt:lpstr>
      <vt:lpstr>An example execution with a global</vt:lpstr>
      <vt:lpstr>An example execution with a global                    … and a local with same name</vt:lpstr>
      <vt:lpstr>A bit about recursion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35</cp:revision>
  <dcterms:created xsi:type="dcterms:W3CDTF">2022-11-30T04:47:41Z</dcterms:created>
  <dcterms:modified xsi:type="dcterms:W3CDTF">2022-12-20T07:35:29Z</dcterms:modified>
</cp:coreProperties>
</file>