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9" r:id="rId10"/>
    <p:sldId id="28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rinath R" initials="BR" lastIdx="0" clrIdx="0">
    <p:extLst>
      <p:ext uri="{19B8F6BF-5375-455C-9EA6-DF929625EA0E}">
        <p15:presenceInfo xmlns:p15="http://schemas.microsoft.com/office/powerpoint/2012/main" userId="Badrinath 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280" autoAdjust="0"/>
  </p:normalViewPr>
  <p:slideViewPr>
    <p:cSldViewPr snapToGrid="0">
      <p:cViewPr varScale="1">
        <p:scale>
          <a:sx n="52" d="100"/>
          <a:sy n="52" d="100"/>
        </p:scale>
        <p:origin x="84" y="372"/>
      </p:cViewPr>
      <p:guideLst/>
    </p:cSldViewPr>
  </p:slideViewPr>
  <p:outlineViewPr>
    <p:cViewPr>
      <p:scale>
        <a:sx n="33" d="100"/>
        <a:sy n="33" d="100"/>
      </p:scale>
      <p:origin x="0" y="-90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n=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n=1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fact(4)  : n 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fact(3)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n*6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24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fact(2)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6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fact(5)  : n 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n*24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main(): n 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calls fact(5)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14 v = 120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15 </a:t>
          </a:r>
          <a:r>
            <a:rPr lang="en-US" sz="2000" b="1" dirty="0" err="1" smtClean="0">
              <a:solidFill>
                <a:schemeClr val="tx1"/>
              </a:solidFill>
            </a:rPr>
            <a:t>printf</a:t>
          </a:r>
          <a:r>
            <a:rPr lang="en-US" sz="2000" b="1" dirty="0" smtClean="0">
              <a:solidFill>
                <a:schemeClr val="tx1"/>
              </a:solidFill>
            </a:rPr>
            <a:t>(“ _________ );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16 }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fact(3)  : n=5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fact(4)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n*5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120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n=4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n=3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n=2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n=1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return 1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EE16-BFCD-4B77-8617-F59D1792599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400" b="1" dirty="0" smtClean="0">
              <a:solidFill>
                <a:schemeClr val="tx1"/>
              </a:solidFill>
            </a:rPr>
            <a:t>main() : n 5</a:t>
          </a:r>
        </a:p>
        <a:p>
          <a:pPr algn="l"/>
          <a:r>
            <a:rPr lang="en-US" sz="1400" b="1" dirty="0" smtClean="0">
              <a:solidFill>
                <a:schemeClr val="tx1"/>
              </a:solidFill>
            </a:rPr>
            <a:t>14 calls fact(5)</a:t>
          </a:r>
        </a:p>
      </dgm:t>
    </dgm:pt>
    <dgm:pt modelId="{94F487B6-E2B7-4752-9053-BCF110A559C4}" type="parTrans" cxnId="{C5E6BA03-7F67-41E9-A14F-081784D6B161}">
      <dgm:prSet/>
      <dgm:spPr/>
      <dgm:t>
        <a:bodyPr/>
        <a:lstStyle/>
        <a:p>
          <a:endParaRPr lang="en-US" sz="1200"/>
        </a:p>
      </dgm:t>
    </dgm:pt>
    <dgm:pt modelId="{235DFDCD-B245-488E-B341-C3AA32278358}" type="sibTrans" cxnId="{C5E6BA03-7F67-41E9-A14F-081784D6B161}">
      <dgm:prSet/>
      <dgm:spPr/>
      <dgm:t>
        <a:bodyPr/>
        <a:lstStyle/>
        <a:p>
          <a:endParaRPr lang="en-US" sz="1200"/>
        </a:p>
      </dgm:t>
    </dgm:pt>
    <dgm:pt modelId="{70F37D12-D2B6-4CBD-9052-1DE9183D7D78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fact(5)  : n 5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fact(4)</a:t>
          </a:r>
        </a:p>
        <a:p>
          <a:pPr algn="l"/>
          <a:endParaRPr lang="en-US" sz="1200" b="1" dirty="0">
            <a:solidFill>
              <a:schemeClr val="tx1"/>
            </a:solidFill>
          </a:endParaRPr>
        </a:p>
      </dgm:t>
    </dgm:pt>
    <dgm:pt modelId="{636EBC70-4174-489A-A81B-870A2241A029}" type="parTrans" cxnId="{27F07357-5B06-4445-A795-38264A88821F}">
      <dgm:prSet/>
      <dgm:spPr/>
      <dgm:t>
        <a:bodyPr/>
        <a:lstStyle/>
        <a:p>
          <a:endParaRPr lang="en-US" sz="1200"/>
        </a:p>
      </dgm:t>
    </dgm:pt>
    <dgm:pt modelId="{80B0951B-22AB-457F-90D8-C2A76AA084A0}" type="sibTrans" cxnId="{27F07357-5B06-4445-A795-38264A88821F}">
      <dgm:prSet/>
      <dgm:spPr/>
      <dgm:t>
        <a:bodyPr/>
        <a:lstStyle/>
        <a:p>
          <a:endParaRPr lang="en-US" sz="1200"/>
        </a:p>
      </dgm:t>
    </dgm:pt>
    <dgm:pt modelId="{E3FF241F-F420-41B4-B346-1740DAC8524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fact(4)  : n 4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fact(3)</a:t>
          </a:r>
        </a:p>
        <a:p>
          <a:pPr algn="ctr"/>
          <a:endParaRPr lang="en-US" sz="1200" b="1" dirty="0">
            <a:solidFill>
              <a:schemeClr val="tx1"/>
            </a:solidFill>
          </a:endParaRPr>
        </a:p>
      </dgm:t>
    </dgm:pt>
    <dgm:pt modelId="{43621B9C-7C06-465B-9C9B-9B11033C90DE}" type="parTrans" cxnId="{2BBAAB35-91A9-43E1-970A-6F10ACB0A4DE}">
      <dgm:prSet/>
      <dgm:spPr/>
      <dgm:t>
        <a:bodyPr/>
        <a:lstStyle/>
        <a:p>
          <a:endParaRPr lang="en-US" sz="1200"/>
        </a:p>
      </dgm:t>
    </dgm:pt>
    <dgm:pt modelId="{DACD590F-6AF1-40AB-8B8F-CA3A16EF6B78}" type="sibTrans" cxnId="{2BBAAB35-91A9-43E1-970A-6F10ACB0A4DE}">
      <dgm:prSet/>
      <dgm:spPr/>
      <dgm:t>
        <a:bodyPr/>
        <a:lstStyle/>
        <a:p>
          <a:endParaRPr lang="en-US" sz="1200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fact(3)  : n 3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fact(2)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12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12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fact(2)  : n 2 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fact(1)</a:t>
          </a:r>
        </a:p>
        <a:p>
          <a:pPr algn="l"/>
          <a:endParaRPr lang="en-US" sz="1200" b="1" dirty="0" smtClean="0">
            <a:solidFill>
              <a:schemeClr val="tx1"/>
            </a:solidFill>
          </a:endParaRP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12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12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1200" b="1" dirty="0" smtClean="0">
              <a:solidFill>
                <a:schemeClr val="tx1"/>
              </a:solidFill>
            </a:rPr>
            <a:t>fact(1)  : n 1</a:t>
          </a:r>
        </a:p>
        <a:p>
          <a:pPr algn="l"/>
          <a:r>
            <a:rPr lang="en-US" sz="1200" b="1" dirty="0" smtClean="0">
              <a:solidFill>
                <a:schemeClr val="tx1"/>
              </a:solidFill>
            </a:rPr>
            <a:t>9 calls fact(0)</a:t>
          </a: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12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12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88B5AAE-AE46-4B3E-B88E-FC86CF0EA404}" type="pres">
      <dgm:prSet presAssocID="{BAEDEE16-BFCD-4B77-8617-F59D17925998}" presName="composite" presStyleCnt="0"/>
      <dgm:spPr/>
    </dgm:pt>
    <dgm:pt modelId="{FD643A9F-F7CD-4D95-ADAF-17D6267239F8}" type="pres">
      <dgm:prSet presAssocID="{BAEDEE16-BFCD-4B77-8617-F59D17925998}" presName="bentUpArrow1" presStyleLbl="alignImgPlace1" presStyleIdx="0" presStyleCnt="5"/>
      <dgm:spPr/>
    </dgm:pt>
    <dgm:pt modelId="{1BEBA1B3-443F-4D14-8B78-AD40F2E5974F}" type="pres">
      <dgm:prSet presAssocID="{BAEDEE16-BFCD-4B77-8617-F59D17925998}" presName="ParentText" presStyleLbl="node1" presStyleIdx="0" presStyleCnt="6" custScaleY="83454" custLinFactNeighborX="-126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56F-1736-4BF4-B446-C2F886BAFFE5}" type="pres">
      <dgm:prSet presAssocID="{BAEDEE16-BFCD-4B77-8617-F59D17925998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40B5A-C8CC-4580-AFF5-DA3C9A80A90F}" type="pres">
      <dgm:prSet presAssocID="{235DFDCD-B245-488E-B341-C3AA32278358}" presName="sibTrans" presStyleCnt="0"/>
      <dgm:spPr/>
    </dgm:pt>
    <dgm:pt modelId="{F50D0B0B-F16E-4FB6-BA27-296944C01C2E}" type="pres">
      <dgm:prSet presAssocID="{70F37D12-D2B6-4CBD-9052-1DE9183D7D78}" presName="composite" presStyleCnt="0"/>
      <dgm:spPr/>
    </dgm:pt>
    <dgm:pt modelId="{93BB1492-C1F2-4354-AB09-C87BC40254DE}" type="pres">
      <dgm:prSet presAssocID="{70F37D12-D2B6-4CBD-9052-1DE9183D7D78}" presName="bentUpArrow1" presStyleLbl="alignImgPlace1" presStyleIdx="1" presStyleCnt="5"/>
      <dgm:spPr/>
    </dgm:pt>
    <dgm:pt modelId="{3411986B-8910-496C-AF70-DE510FFA3FC4}" type="pres">
      <dgm:prSet presAssocID="{70F37D12-D2B6-4CBD-9052-1DE9183D7D78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77A32-4CCF-4242-9152-DE5F79C0ED09}" type="pres">
      <dgm:prSet presAssocID="{70F37D12-D2B6-4CBD-9052-1DE9183D7D78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C37C829-0F88-4E06-B288-920B5E7C62E2}" type="pres">
      <dgm:prSet presAssocID="{80B0951B-22AB-457F-90D8-C2A76AA084A0}" presName="sibTrans" presStyleCnt="0"/>
      <dgm:spPr/>
    </dgm:pt>
    <dgm:pt modelId="{D3756D9B-F20A-47E6-9DF3-268D32D5CDB9}" type="pres">
      <dgm:prSet presAssocID="{E3FF241F-F420-41B4-B346-1740DAC85244}" presName="composite" presStyleCnt="0"/>
      <dgm:spPr/>
    </dgm:pt>
    <dgm:pt modelId="{1C516C8B-92B9-4559-B6F9-01AADFEBE6EF}" type="pres">
      <dgm:prSet presAssocID="{E3FF241F-F420-41B4-B346-1740DAC85244}" presName="bentUpArrow1" presStyleLbl="alignImgPlace1" presStyleIdx="2" presStyleCnt="5"/>
      <dgm:spPr/>
    </dgm:pt>
    <dgm:pt modelId="{31AFE1FE-03F4-4B19-86C2-4BEA01BB07B5}" type="pres">
      <dgm:prSet presAssocID="{E3FF241F-F420-41B4-B346-1740DAC85244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8BC2-3272-459E-A79D-2955EDF61322}" type="pres">
      <dgm:prSet presAssocID="{E3FF241F-F420-41B4-B346-1740DAC8524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55DCB20-3002-42AA-9E7F-322E166C9A97}" type="pres">
      <dgm:prSet presAssocID="{DACD590F-6AF1-40AB-8B8F-CA3A16EF6B78}" presName="sibTrans" presStyleCnt="0"/>
      <dgm:spPr/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3" presStyleCnt="5"/>
      <dgm:spPr/>
    </dgm:pt>
    <dgm:pt modelId="{D380048C-C649-432D-ADF3-1490F03B54EE}" type="pres">
      <dgm:prSet presAssocID="{8AF79D15-9B04-4084-B4EE-B877D35721BD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4" presStyleCnt="5"/>
      <dgm:spPr/>
    </dgm:pt>
    <dgm:pt modelId="{7F8A36A2-801B-4CAA-8FD8-B988090EFCBD}" type="pres">
      <dgm:prSet presAssocID="{416F8233-8B8C-4056-9EAD-74886A6C910F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C5E6BA03-7F67-41E9-A14F-081784D6B161}" srcId="{C192D68C-9B0B-4B75-B7E1-006A07824C91}" destId="{BAEDEE16-BFCD-4B77-8617-F59D17925998}" srcOrd="0" destOrd="0" parTransId="{94F487B6-E2B7-4752-9053-BCF110A559C4}" sibTransId="{235DFDCD-B245-488E-B341-C3AA32278358}"/>
    <dgm:cxn modelId="{AC3684BD-AFA0-408E-9015-CA4A57857814}" srcId="{C192D68C-9B0B-4B75-B7E1-006A07824C91}" destId="{8AF79D15-9B04-4084-B4EE-B877D35721BD}" srcOrd="3" destOrd="0" parTransId="{1ABF4E62-BFD8-40F7-826E-B19768623761}" sibTransId="{A11E9315-0D3B-4A64-AF8F-0A1898140593}"/>
    <dgm:cxn modelId="{1C1ABD29-0DF9-440C-84AC-54677350E1A7}" type="presOf" srcId="{E3FF241F-F420-41B4-B346-1740DAC85244}" destId="{31AFE1FE-03F4-4B19-86C2-4BEA01BB07B5}" srcOrd="0" destOrd="0" presId="urn:microsoft.com/office/officeart/2005/8/layout/StepDownProcess"/>
    <dgm:cxn modelId="{495A9398-CA84-4A27-A3B9-84B55123C61E}" type="presOf" srcId="{BAEDEE16-BFCD-4B77-8617-F59D17925998}" destId="{1BEBA1B3-443F-4D14-8B78-AD40F2E5974F}" srcOrd="0" destOrd="0" presId="urn:microsoft.com/office/officeart/2005/8/layout/StepDownProcess"/>
    <dgm:cxn modelId="{2BBAAB35-91A9-43E1-970A-6F10ACB0A4DE}" srcId="{C192D68C-9B0B-4B75-B7E1-006A07824C91}" destId="{E3FF241F-F420-41B4-B346-1740DAC85244}" srcOrd="2" destOrd="0" parTransId="{43621B9C-7C06-465B-9C9B-9B11033C90DE}" sibTransId="{DACD590F-6AF1-40AB-8B8F-CA3A16EF6B78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748E9BBA-3380-48B1-B5D5-F160D9C0B45A}" srcId="{C192D68C-9B0B-4B75-B7E1-006A07824C91}" destId="{8668630D-4257-4C16-952C-C68F52D0F603}" srcOrd="5" destOrd="0" parTransId="{FA6B2034-D7D4-4D70-BA7E-0D896A5F0C29}" sibTransId="{2447D2C1-3EAB-4642-86DD-9E901E5644D4}"/>
    <dgm:cxn modelId="{27F07357-5B06-4445-A795-38264A88821F}" srcId="{C192D68C-9B0B-4B75-B7E1-006A07824C91}" destId="{70F37D12-D2B6-4CBD-9052-1DE9183D7D78}" srcOrd="1" destOrd="0" parTransId="{636EBC70-4174-489A-A81B-870A2241A029}" sibTransId="{80B0951B-22AB-457F-90D8-C2A76AA084A0}"/>
    <dgm:cxn modelId="{C15BEF8E-BE17-4518-8DBF-CBCB84C16D66}" srcId="{C192D68C-9B0B-4B75-B7E1-006A07824C91}" destId="{416F8233-8B8C-4056-9EAD-74886A6C910F}" srcOrd="4" destOrd="0" parTransId="{99C6CC99-B967-4717-B493-029589E43731}" sibTransId="{2223B398-9A18-4798-9374-881244EFCCE0}"/>
    <dgm:cxn modelId="{2B622B1C-AF1A-4AED-A6F5-275BC05F15D1}" type="presOf" srcId="{70F37D12-D2B6-4CBD-9052-1DE9183D7D78}" destId="{3411986B-8910-496C-AF70-DE510FFA3FC4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4DBA1046-6043-4A1E-96D8-55B4EC3767F6}" type="presParOf" srcId="{BB39E6F8-000D-4DA3-AA0B-DA0163626789}" destId="{D88B5AAE-AE46-4B3E-B88E-FC86CF0EA404}" srcOrd="0" destOrd="0" presId="urn:microsoft.com/office/officeart/2005/8/layout/StepDownProcess"/>
    <dgm:cxn modelId="{0922381C-A13F-4572-ABCC-E3D4694626EC}" type="presParOf" srcId="{D88B5AAE-AE46-4B3E-B88E-FC86CF0EA404}" destId="{FD643A9F-F7CD-4D95-ADAF-17D6267239F8}" srcOrd="0" destOrd="0" presId="urn:microsoft.com/office/officeart/2005/8/layout/StepDownProcess"/>
    <dgm:cxn modelId="{ED3FB06B-D9FC-45B0-974E-12E75231AC3B}" type="presParOf" srcId="{D88B5AAE-AE46-4B3E-B88E-FC86CF0EA404}" destId="{1BEBA1B3-443F-4D14-8B78-AD40F2E5974F}" srcOrd="1" destOrd="0" presId="urn:microsoft.com/office/officeart/2005/8/layout/StepDownProcess"/>
    <dgm:cxn modelId="{26ACD25C-A737-4ED3-A761-BB81DEB182C0}" type="presParOf" srcId="{D88B5AAE-AE46-4B3E-B88E-FC86CF0EA404}" destId="{16EEE56F-1736-4BF4-B446-C2F886BAFFE5}" srcOrd="2" destOrd="0" presId="urn:microsoft.com/office/officeart/2005/8/layout/StepDownProcess"/>
    <dgm:cxn modelId="{CBF48276-5D85-465F-A92E-496378004E60}" type="presParOf" srcId="{BB39E6F8-000D-4DA3-AA0B-DA0163626789}" destId="{76140B5A-C8CC-4580-AFF5-DA3C9A80A90F}" srcOrd="1" destOrd="0" presId="urn:microsoft.com/office/officeart/2005/8/layout/StepDownProcess"/>
    <dgm:cxn modelId="{7885FAE2-CC06-4D63-963A-BC671F8BC7DC}" type="presParOf" srcId="{BB39E6F8-000D-4DA3-AA0B-DA0163626789}" destId="{F50D0B0B-F16E-4FB6-BA27-296944C01C2E}" srcOrd="2" destOrd="0" presId="urn:microsoft.com/office/officeart/2005/8/layout/StepDownProcess"/>
    <dgm:cxn modelId="{AB626112-278B-49D2-AC7E-A453F31AC360}" type="presParOf" srcId="{F50D0B0B-F16E-4FB6-BA27-296944C01C2E}" destId="{93BB1492-C1F2-4354-AB09-C87BC40254DE}" srcOrd="0" destOrd="0" presId="urn:microsoft.com/office/officeart/2005/8/layout/StepDownProcess"/>
    <dgm:cxn modelId="{1510EDAD-5B5D-46F6-8683-B1E82B1D333E}" type="presParOf" srcId="{F50D0B0B-F16E-4FB6-BA27-296944C01C2E}" destId="{3411986B-8910-496C-AF70-DE510FFA3FC4}" srcOrd="1" destOrd="0" presId="urn:microsoft.com/office/officeart/2005/8/layout/StepDownProcess"/>
    <dgm:cxn modelId="{175DDA19-580C-4F17-B640-9CB879D7F1D9}" type="presParOf" srcId="{F50D0B0B-F16E-4FB6-BA27-296944C01C2E}" destId="{E6A77A32-4CCF-4242-9152-DE5F79C0ED09}" srcOrd="2" destOrd="0" presId="urn:microsoft.com/office/officeart/2005/8/layout/StepDownProcess"/>
    <dgm:cxn modelId="{AC10B8D8-01F1-47CB-A13F-CFF1A3F7B6E2}" type="presParOf" srcId="{BB39E6F8-000D-4DA3-AA0B-DA0163626789}" destId="{1C37C829-0F88-4E06-B288-920B5E7C62E2}" srcOrd="3" destOrd="0" presId="urn:microsoft.com/office/officeart/2005/8/layout/StepDownProcess"/>
    <dgm:cxn modelId="{05339407-829B-472E-AB02-2E17554EB4A2}" type="presParOf" srcId="{BB39E6F8-000D-4DA3-AA0B-DA0163626789}" destId="{D3756D9B-F20A-47E6-9DF3-268D32D5CDB9}" srcOrd="4" destOrd="0" presId="urn:microsoft.com/office/officeart/2005/8/layout/StepDownProcess"/>
    <dgm:cxn modelId="{2BEF6014-EC4E-45A2-B6D9-81AC2B989B9F}" type="presParOf" srcId="{D3756D9B-F20A-47E6-9DF3-268D32D5CDB9}" destId="{1C516C8B-92B9-4559-B6F9-01AADFEBE6EF}" srcOrd="0" destOrd="0" presId="urn:microsoft.com/office/officeart/2005/8/layout/StepDownProcess"/>
    <dgm:cxn modelId="{5543C456-9B74-414E-9C22-142DE8A4CAD1}" type="presParOf" srcId="{D3756D9B-F20A-47E6-9DF3-268D32D5CDB9}" destId="{31AFE1FE-03F4-4B19-86C2-4BEA01BB07B5}" srcOrd="1" destOrd="0" presId="urn:microsoft.com/office/officeart/2005/8/layout/StepDownProcess"/>
    <dgm:cxn modelId="{D330B5EC-3190-41D5-8C18-52144332CB89}" type="presParOf" srcId="{D3756D9B-F20A-47E6-9DF3-268D32D5CDB9}" destId="{EE9A8BC2-3272-459E-A79D-2955EDF61322}" srcOrd="2" destOrd="0" presId="urn:microsoft.com/office/officeart/2005/8/layout/StepDownProcess"/>
    <dgm:cxn modelId="{BE4806E7-B6B0-4251-BF97-A465C7D7F027}" type="presParOf" srcId="{BB39E6F8-000D-4DA3-AA0B-DA0163626789}" destId="{455DCB20-3002-42AA-9E7F-322E166C9A97}" srcOrd="5" destOrd="0" presId="urn:microsoft.com/office/officeart/2005/8/layout/StepDownProcess"/>
    <dgm:cxn modelId="{E78569F0-A3B2-4A68-B6F9-6ADB899CD257}" type="presParOf" srcId="{BB39E6F8-000D-4DA3-AA0B-DA0163626789}" destId="{EE92AAB6-02B4-481F-9A3A-EBCE672CACED}" srcOrd="6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7" destOrd="0" presId="urn:microsoft.com/office/officeart/2005/8/layout/StepDownProcess"/>
    <dgm:cxn modelId="{BD46DB4D-45FB-4511-AE44-5B8631A41C3C}" type="presParOf" srcId="{BB39E6F8-000D-4DA3-AA0B-DA0163626789}" destId="{DAF9F9D1-97DC-4D69-8DBA-1F4C03DF7CF1}" srcOrd="8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9" destOrd="0" presId="urn:microsoft.com/office/officeart/2005/8/layout/StepDownProcess"/>
    <dgm:cxn modelId="{BAAAE82A-60F7-4792-B0C8-20EA808BF9A7}" type="presParOf" srcId="{BB39E6F8-000D-4DA3-AA0B-DA0163626789}" destId="{3A1FA2E5-6B69-4A24-896F-8560434F2917}" srcOrd="10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 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92D68C-9B0B-4B75-B7E1-006A07824C9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79D15-9B04-4084-B4EE-B877D35721BD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fact(2)  : n 2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fact(1)</a:t>
          </a:r>
        </a:p>
      </dgm:t>
    </dgm:pt>
    <dgm:pt modelId="{A11E9315-0D3B-4A64-AF8F-0A1898140593}" type="sibTrans" cxnId="{AC3684BD-AFA0-408E-9015-CA4A57857814}">
      <dgm:prSet/>
      <dgm:spPr/>
      <dgm:t>
        <a:bodyPr/>
        <a:lstStyle/>
        <a:p>
          <a:endParaRPr lang="en-US" sz="2000"/>
        </a:p>
      </dgm:t>
    </dgm:pt>
    <dgm:pt modelId="{1ABF4E62-BFD8-40F7-826E-B19768623761}" type="parTrans" cxnId="{AC3684BD-AFA0-408E-9015-CA4A57857814}">
      <dgm:prSet/>
      <dgm:spPr/>
      <dgm:t>
        <a:bodyPr/>
        <a:lstStyle/>
        <a:p>
          <a:endParaRPr lang="en-US" sz="2000"/>
        </a:p>
      </dgm:t>
    </dgm:pt>
    <dgm:pt modelId="{416F8233-8B8C-4056-9EAD-74886A6C910F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fact(1)  : n 1 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calls fact(0)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n*1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9 return 1</a:t>
          </a:r>
        </a:p>
      </dgm:t>
    </dgm:pt>
    <dgm:pt modelId="{2223B398-9A18-4798-9374-881244EFCCE0}" type="sibTrans" cxnId="{C15BEF8E-BE17-4518-8DBF-CBCB84C16D66}">
      <dgm:prSet/>
      <dgm:spPr/>
      <dgm:t>
        <a:bodyPr/>
        <a:lstStyle/>
        <a:p>
          <a:endParaRPr lang="en-US" sz="2000"/>
        </a:p>
      </dgm:t>
    </dgm:pt>
    <dgm:pt modelId="{99C6CC99-B967-4717-B493-029589E43731}" type="parTrans" cxnId="{C15BEF8E-BE17-4518-8DBF-CBCB84C16D66}">
      <dgm:prSet/>
      <dgm:spPr/>
      <dgm:t>
        <a:bodyPr/>
        <a:lstStyle/>
        <a:p>
          <a:endParaRPr lang="en-US" sz="2000"/>
        </a:p>
      </dgm:t>
    </dgm:pt>
    <dgm:pt modelId="{8668630D-4257-4C16-952C-C68F52D0F603}">
      <dgm:prSet custT="1"/>
      <dgm:spPr>
        <a:solidFill>
          <a:schemeClr val="accent4">
            <a:lumMod val="40000"/>
            <a:lumOff val="60000"/>
          </a:schemeClr>
        </a:solidFill>
      </dgm:spPr>
      <dgm:t>
        <a:bodyPr anchor="t"/>
        <a:lstStyle/>
        <a:p>
          <a:pPr algn="l"/>
          <a:r>
            <a:rPr lang="en-US" sz="2000" b="1" dirty="0" smtClean="0">
              <a:solidFill>
                <a:schemeClr val="tx1"/>
              </a:solidFill>
            </a:rPr>
            <a:t>fact(0)  : n=0</a:t>
          </a:r>
        </a:p>
        <a:p>
          <a:pPr algn="l"/>
          <a:r>
            <a:rPr lang="en-US" sz="2000" b="1" dirty="0" smtClean="0">
              <a:solidFill>
                <a:schemeClr val="tx1"/>
              </a:solidFill>
            </a:rPr>
            <a:t>6 return 1</a:t>
          </a:r>
        </a:p>
        <a:p>
          <a:pPr algn="l"/>
          <a:endParaRPr lang="en-US" sz="2000" b="1" dirty="0" smtClean="0">
            <a:solidFill>
              <a:schemeClr val="tx1"/>
            </a:solidFill>
          </a:endParaRPr>
        </a:p>
      </dgm:t>
    </dgm:pt>
    <dgm:pt modelId="{2447D2C1-3EAB-4642-86DD-9E901E5644D4}" type="sibTrans" cxnId="{748E9BBA-3380-48B1-B5D5-F160D9C0B45A}">
      <dgm:prSet/>
      <dgm:spPr/>
      <dgm:t>
        <a:bodyPr/>
        <a:lstStyle/>
        <a:p>
          <a:endParaRPr lang="en-US" sz="2000"/>
        </a:p>
      </dgm:t>
    </dgm:pt>
    <dgm:pt modelId="{FA6B2034-D7D4-4D70-BA7E-0D896A5F0C29}" type="parTrans" cxnId="{748E9BBA-3380-48B1-B5D5-F160D9C0B45A}">
      <dgm:prSet/>
      <dgm:spPr/>
      <dgm:t>
        <a:bodyPr/>
        <a:lstStyle/>
        <a:p>
          <a:endParaRPr lang="en-US" sz="2000"/>
        </a:p>
      </dgm:t>
    </dgm:pt>
    <dgm:pt modelId="{BB39E6F8-000D-4DA3-AA0B-DA0163626789}" type="pres">
      <dgm:prSet presAssocID="{C192D68C-9B0B-4B75-B7E1-006A07824C9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92AAB6-02B4-481F-9A3A-EBCE672CACED}" type="pres">
      <dgm:prSet presAssocID="{8AF79D15-9B04-4084-B4EE-B877D35721BD}" presName="composite" presStyleCnt="0"/>
      <dgm:spPr/>
    </dgm:pt>
    <dgm:pt modelId="{C57887CE-EC47-4A04-A1C4-1D25390DB262}" type="pres">
      <dgm:prSet presAssocID="{8AF79D15-9B04-4084-B4EE-B877D35721BD}" presName="bentUpArrow1" presStyleLbl="alignImgPlace1" presStyleIdx="0" presStyleCnt="2"/>
      <dgm:spPr/>
    </dgm:pt>
    <dgm:pt modelId="{D380048C-C649-432D-ADF3-1490F03B54EE}" type="pres">
      <dgm:prSet presAssocID="{8AF79D15-9B04-4084-B4EE-B877D35721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19F2F-CFE6-4B4A-87E4-285E4FBBE4BB}" type="pres">
      <dgm:prSet presAssocID="{8AF79D15-9B04-4084-B4EE-B877D35721B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2ECDEC8-6667-4056-A223-B54CEA6CB551}" type="pres">
      <dgm:prSet presAssocID="{A11E9315-0D3B-4A64-AF8F-0A1898140593}" presName="sibTrans" presStyleCnt="0"/>
      <dgm:spPr/>
    </dgm:pt>
    <dgm:pt modelId="{DAF9F9D1-97DC-4D69-8DBA-1F4C03DF7CF1}" type="pres">
      <dgm:prSet presAssocID="{416F8233-8B8C-4056-9EAD-74886A6C910F}" presName="composite" presStyleCnt="0"/>
      <dgm:spPr/>
    </dgm:pt>
    <dgm:pt modelId="{D1244CAB-ED01-4904-91AB-AE56912F20E9}" type="pres">
      <dgm:prSet presAssocID="{416F8233-8B8C-4056-9EAD-74886A6C910F}" presName="bentUpArrow1" presStyleLbl="alignImgPlace1" presStyleIdx="1" presStyleCnt="2"/>
      <dgm:spPr/>
    </dgm:pt>
    <dgm:pt modelId="{7F8A36A2-801B-4CAA-8FD8-B988090EFCBD}" type="pres">
      <dgm:prSet presAssocID="{416F8233-8B8C-4056-9EAD-74886A6C910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BACEC-D037-4C7F-AC2A-1B92AEB6E3A3}" type="pres">
      <dgm:prSet presAssocID="{416F8233-8B8C-4056-9EAD-74886A6C910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58917BC-A750-44D2-84D7-8600C8D7D528}" type="pres">
      <dgm:prSet presAssocID="{2223B398-9A18-4798-9374-881244EFCCE0}" presName="sibTrans" presStyleCnt="0"/>
      <dgm:spPr/>
    </dgm:pt>
    <dgm:pt modelId="{3A1FA2E5-6B69-4A24-896F-8560434F2917}" type="pres">
      <dgm:prSet presAssocID="{8668630D-4257-4C16-952C-C68F52D0F603}" presName="composite" presStyleCnt="0"/>
      <dgm:spPr/>
    </dgm:pt>
    <dgm:pt modelId="{E6B1D3BB-5395-48A0-9301-C3D9C6E6D6E5}" type="pres">
      <dgm:prSet presAssocID="{8668630D-4257-4C16-952C-C68F52D0F60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D0AF3-E2EC-4E4C-BDB9-F0E9BE185C2D}" type="presOf" srcId="{8AF79D15-9B04-4084-B4EE-B877D35721BD}" destId="{D380048C-C649-432D-ADF3-1490F03B54EE}" srcOrd="0" destOrd="0" presId="urn:microsoft.com/office/officeart/2005/8/layout/StepDownProcess"/>
    <dgm:cxn modelId="{748E9BBA-3380-48B1-B5D5-F160D9C0B45A}" srcId="{C192D68C-9B0B-4B75-B7E1-006A07824C91}" destId="{8668630D-4257-4C16-952C-C68F52D0F603}" srcOrd="2" destOrd="0" parTransId="{FA6B2034-D7D4-4D70-BA7E-0D896A5F0C29}" sibTransId="{2447D2C1-3EAB-4642-86DD-9E901E5644D4}"/>
    <dgm:cxn modelId="{C15BEF8E-BE17-4518-8DBF-CBCB84C16D66}" srcId="{C192D68C-9B0B-4B75-B7E1-006A07824C91}" destId="{416F8233-8B8C-4056-9EAD-74886A6C910F}" srcOrd="1" destOrd="0" parTransId="{99C6CC99-B967-4717-B493-029589E43731}" sibTransId="{2223B398-9A18-4798-9374-881244EFCCE0}"/>
    <dgm:cxn modelId="{A7F3CD1E-4157-4CC1-B889-2EE2117280A4}" type="presOf" srcId="{8668630D-4257-4C16-952C-C68F52D0F603}" destId="{E6B1D3BB-5395-48A0-9301-C3D9C6E6D6E5}" srcOrd="0" destOrd="0" presId="urn:microsoft.com/office/officeart/2005/8/layout/StepDownProcess"/>
    <dgm:cxn modelId="{90BDFCFC-F5B0-42B8-AB6B-498352DA0D58}" type="presOf" srcId="{C192D68C-9B0B-4B75-B7E1-006A07824C91}" destId="{BB39E6F8-000D-4DA3-AA0B-DA0163626789}" srcOrd="0" destOrd="0" presId="urn:microsoft.com/office/officeart/2005/8/layout/StepDownProcess"/>
    <dgm:cxn modelId="{90A0DB28-9C30-4BE1-BA01-6BC83CC4A2AD}" type="presOf" srcId="{416F8233-8B8C-4056-9EAD-74886A6C910F}" destId="{7F8A36A2-801B-4CAA-8FD8-B988090EFCBD}" srcOrd="0" destOrd="0" presId="urn:microsoft.com/office/officeart/2005/8/layout/StepDownProcess"/>
    <dgm:cxn modelId="{AC3684BD-AFA0-408E-9015-CA4A57857814}" srcId="{C192D68C-9B0B-4B75-B7E1-006A07824C91}" destId="{8AF79D15-9B04-4084-B4EE-B877D35721BD}" srcOrd="0" destOrd="0" parTransId="{1ABF4E62-BFD8-40F7-826E-B19768623761}" sibTransId="{A11E9315-0D3B-4A64-AF8F-0A1898140593}"/>
    <dgm:cxn modelId="{E78569F0-A3B2-4A68-B6F9-6ADB899CD257}" type="presParOf" srcId="{BB39E6F8-000D-4DA3-AA0B-DA0163626789}" destId="{EE92AAB6-02B4-481F-9A3A-EBCE672CACED}" srcOrd="0" destOrd="0" presId="urn:microsoft.com/office/officeart/2005/8/layout/StepDownProcess"/>
    <dgm:cxn modelId="{D7BE75B4-FF08-4D3E-B06A-9351A453EDE5}" type="presParOf" srcId="{EE92AAB6-02B4-481F-9A3A-EBCE672CACED}" destId="{C57887CE-EC47-4A04-A1C4-1D25390DB262}" srcOrd="0" destOrd="0" presId="urn:microsoft.com/office/officeart/2005/8/layout/StepDownProcess"/>
    <dgm:cxn modelId="{21480480-0013-4BA7-846F-5EB7EA45B153}" type="presParOf" srcId="{EE92AAB6-02B4-481F-9A3A-EBCE672CACED}" destId="{D380048C-C649-432D-ADF3-1490F03B54EE}" srcOrd="1" destOrd="0" presId="urn:microsoft.com/office/officeart/2005/8/layout/StepDownProcess"/>
    <dgm:cxn modelId="{FEAE21B7-9248-4649-8EF3-E2F86DCF7AC4}" type="presParOf" srcId="{EE92AAB6-02B4-481F-9A3A-EBCE672CACED}" destId="{56319F2F-CFE6-4B4A-87E4-285E4FBBE4BB}" srcOrd="2" destOrd="0" presId="urn:microsoft.com/office/officeart/2005/8/layout/StepDownProcess"/>
    <dgm:cxn modelId="{3EA44E5D-8B89-4930-A063-FC2D7D9988B1}" type="presParOf" srcId="{BB39E6F8-000D-4DA3-AA0B-DA0163626789}" destId="{92ECDEC8-6667-4056-A223-B54CEA6CB551}" srcOrd="1" destOrd="0" presId="urn:microsoft.com/office/officeart/2005/8/layout/StepDownProcess"/>
    <dgm:cxn modelId="{BD46DB4D-45FB-4511-AE44-5B8631A41C3C}" type="presParOf" srcId="{BB39E6F8-000D-4DA3-AA0B-DA0163626789}" destId="{DAF9F9D1-97DC-4D69-8DBA-1F4C03DF7CF1}" srcOrd="2" destOrd="0" presId="urn:microsoft.com/office/officeart/2005/8/layout/StepDownProcess"/>
    <dgm:cxn modelId="{051E0E09-BEBE-4332-8B58-14FD8EFADD3B}" type="presParOf" srcId="{DAF9F9D1-97DC-4D69-8DBA-1F4C03DF7CF1}" destId="{D1244CAB-ED01-4904-91AB-AE56912F20E9}" srcOrd="0" destOrd="0" presId="urn:microsoft.com/office/officeart/2005/8/layout/StepDownProcess"/>
    <dgm:cxn modelId="{CF8C0B78-F5AE-4235-9C55-503FE153BFE8}" type="presParOf" srcId="{DAF9F9D1-97DC-4D69-8DBA-1F4C03DF7CF1}" destId="{7F8A36A2-801B-4CAA-8FD8-B988090EFCBD}" srcOrd="1" destOrd="0" presId="urn:microsoft.com/office/officeart/2005/8/layout/StepDownProcess"/>
    <dgm:cxn modelId="{F1982A03-DF1D-4E54-A54D-091E34B2CCA8}" type="presParOf" srcId="{DAF9F9D1-97DC-4D69-8DBA-1F4C03DF7CF1}" destId="{8A7BACEC-D037-4C7F-AC2A-1B92AEB6E3A3}" srcOrd="2" destOrd="0" presId="urn:microsoft.com/office/officeart/2005/8/layout/StepDownProcess"/>
    <dgm:cxn modelId="{272F26BB-7A07-4026-9BB0-EAB42C353CE0}" type="presParOf" srcId="{BB39E6F8-000D-4DA3-AA0B-DA0163626789}" destId="{D58917BC-A750-44D2-84D7-8600C8D7D528}" srcOrd="3" destOrd="0" presId="urn:microsoft.com/office/officeart/2005/8/layout/StepDownProcess"/>
    <dgm:cxn modelId="{BAAAE82A-60F7-4792-B0C8-20EA808BF9A7}" type="presParOf" srcId="{BB39E6F8-000D-4DA3-AA0B-DA0163626789}" destId="{3A1FA2E5-6B69-4A24-896F-8560434F2917}" srcOrd="4" destOrd="0" presId="urn:microsoft.com/office/officeart/2005/8/layout/StepDownProcess"/>
    <dgm:cxn modelId="{81F599C3-ABF4-4066-B3FB-20AF568A33D0}" type="presParOf" srcId="{3A1FA2E5-6B69-4A24-896F-8560434F2917}" destId="{E6B1D3BB-5395-48A0-9301-C3D9C6E6D6E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n=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n=1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fact(4)  : n 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n*6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24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fact(2)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6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fact(5)  : n 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n*24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main(): n 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calls fact(5)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14 v = 120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15 </a:t>
          </a:r>
          <a:r>
            <a:rPr lang="en-US" sz="2000" b="1" kern="1200" dirty="0" err="1" smtClean="0">
              <a:solidFill>
                <a:schemeClr val="tx1"/>
              </a:solidFill>
            </a:rPr>
            <a:t>printf</a:t>
          </a:r>
          <a:r>
            <a:rPr lang="en-US" sz="2000" b="1" kern="1200" dirty="0" smtClean="0">
              <a:solidFill>
                <a:schemeClr val="tx1"/>
              </a:solidFill>
            </a:rPr>
            <a:t>(“ _________ 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16 }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fact(3)  : n=5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n*5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120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n=4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n=3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n=2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n=1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6302367" y="5913948"/>
        <a:ext cx="1404491" cy="9521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3A9F-F7CD-4D95-ADAF-17D6267239F8}">
      <dsp:nvSpPr>
        <dsp:cNvPr id="0" name=""/>
        <dsp:cNvSpPr/>
      </dsp:nvSpPr>
      <dsp:spPr>
        <a:xfrm rot="5400000">
          <a:off x="238577" y="928304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BA1B3-443F-4D14-8B78-AD40F2E5974F}">
      <dsp:nvSpPr>
        <dsp:cNvPr id="0" name=""/>
        <dsp:cNvSpPr/>
      </dsp:nvSpPr>
      <dsp:spPr>
        <a:xfrm>
          <a:off x="0" y="22898"/>
          <a:ext cx="1507533" cy="880627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main() : n 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14 calls fact(5)</a:t>
          </a:r>
        </a:p>
      </dsp:txBody>
      <dsp:txXfrm>
        <a:off x="42996" y="65894"/>
        <a:ext cx="1421541" cy="794635"/>
      </dsp:txXfrm>
    </dsp:sp>
    <dsp:sp modelId="{16EEE56F-1736-4BF4-B446-C2F886BAFFE5}">
      <dsp:nvSpPr>
        <dsp:cNvPr id="0" name=""/>
        <dsp:cNvSpPr/>
      </dsp:nvSpPr>
      <dsp:spPr>
        <a:xfrm>
          <a:off x="1508852" y="36239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B1492-C1F2-4354-AB09-C87BC40254DE}">
      <dsp:nvSpPr>
        <dsp:cNvPr id="0" name=""/>
        <dsp:cNvSpPr/>
      </dsp:nvSpPr>
      <dsp:spPr>
        <a:xfrm rot="5400000">
          <a:off x="1488483" y="2113670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1986B-8910-496C-AF70-DE510FFA3FC4}">
      <dsp:nvSpPr>
        <dsp:cNvPr id="0" name=""/>
        <dsp:cNvSpPr/>
      </dsp:nvSpPr>
      <dsp:spPr>
        <a:xfrm>
          <a:off x="1251224" y="1120964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fact(5)  : n 5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fact(4)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1302745" y="1172485"/>
        <a:ext cx="1404491" cy="952182"/>
      </dsp:txXfrm>
    </dsp:sp>
    <dsp:sp modelId="{E6A77A32-4CCF-4242-9152-DE5F79C0ED09}">
      <dsp:nvSpPr>
        <dsp:cNvPr id="0" name=""/>
        <dsp:cNvSpPr/>
      </dsp:nvSpPr>
      <dsp:spPr>
        <a:xfrm>
          <a:off x="2758757" y="1221604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6C8B-92B9-4559-B6F9-01AADFEBE6EF}">
      <dsp:nvSpPr>
        <dsp:cNvPr id="0" name=""/>
        <dsp:cNvSpPr/>
      </dsp:nvSpPr>
      <dsp:spPr>
        <a:xfrm rot="5400000">
          <a:off x="2738389" y="3299035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FE1FE-03F4-4B19-86C2-4BEA01BB07B5}">
      <dsp:nvSpPr>
        <dsp:cNvPr id="0" name=""/>
        <dsp:cNvSpPr/>
      </dsp:nvSpPr>
      <dsp:spPr>
        <a:xfrm>
          <a:off x="2501129" y="2306330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fact(4)  : n 4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fact(3)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chemeClr val="tx1"/>
            </a:solidFill>
          </a:endParaRPr>
        </a:p>
      </dsp:txBody>
      <dsp:txXfrm>
        <a:off x="2552650" y="2357851"/>
        <a:ext cx="1404491" cy="952182"/>
      </dsp:txXfrm>
    </dsp:sp>
    <dsp:sp modelId="{EE9A8BC2-3272-459E-A79D-2955EDF61322}">
      <dsp:nvSpPr>
        <dsp:cNvPr id="0" name=""/>
        <dsp:cNvSpPr/>
      </dsp:nvSpPr>
      <dsp:spPr>
        <a:xfrm>
          <a:off x="4008663" y="2406970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887CE-EC47-4A04-A1C4-1D25390DB262}">
      <dsp:nvSpPr>
        <dsp:cNvPr id="0" name=""/>
        <dsp:cNvSpPr/>
      </dsp:nvSpPr>
      <dsp:spPr>
        <a:xfrm rot="5400000">
          <a:off x="3988294" y="4484401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3751035" y="3491696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fact(3)  : n 3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fact(2)</a:t>
          </a:r>
        </a:p>
      </dsp:txBody>
      <dsp:txXfrm>
        <a:off x="3802556" y="3543217"/>
        <a:ext cx="1404491" cy="952182"/>
      </dsp:txXfrm>
    </dsp:sp>
    <dsp:sp modelId="{56319F2F-CFE6-4B4A-87E4-285E4FBBE4BB}">
      <dsp:nvSpPr>
        <dsp:cNvPr id="0" name=""/>
        <dsp:cNvSpPr/>
      </dsp:nvSpPr>
      <dsp:spPr>
        <a:xfrm>
          <a:off x="5258569" y="3592335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5238200" y="5669766"/>
          <a:ext cx="895523" cy="1019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5000941" y="4677061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fact(2)  : n 2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fact(1)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chemeClr val="tx1"/>
            </a:solidFill>
          </a:endParaRPr>
        </a:p>
      </dsp:txBody>
      <dsp:txXfrm>
        <a:off x="5052462" y="4728582"/>
        <a:ext cx="1404491" cy="952182"/>
      </dsp:txXfrm>
    </dsp:sp>
    <dsp:sp modelId="{8A7BACEC-D037-4C7F-AC2A-1B92AEB6E3A3}">
      <dsp:nvSpPr>
        <dsp:cNvPr id="0" name=""/>
        <dsp:cNvSpPr/>
      </dsp:nvSpPr>
      <dsp:spPr>
        <a:xfrm>
          <a:off x="6508474" y="4777701"/>
          <a:ext cx="1096436" cy="85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6250846" y="5862427"/>
          <a:ext cx="1507533" cy="1055224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fact(1)  : n 1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6302367" y="5913948"/>
        <a:ext cx="1404491" cy="952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 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887CE-EC47-4A04-A1C4-1D25390DB262}">
      <dsp:nvSpPr>
        <dsp:cNvPr id="0" name=""/>
        <dsp:cNvSpPr/>
      </dsp:nvSpPr>
      <dsp:spPr>
        <a:xfrm rot="5400000">
          <a:off x="463101" y="2077062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048C-C649-432D-ADF3-1490F03B54EE}">
      <dsp:nvSpPr>
        <dsp:cNvPr id="0" name=""/>
        <dsp:cNvSpPr/>
      </dsp:nvSpPr>
      <dsp:spPr>
        <a:xfrm>
          <a:off x="4174" y="156886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fact(2)  : n 2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fact(1)</a:t>
          </a:r>
        </a:p>
      </dsp:txBody>
      <dsp:txXfrm>
        <a:off x="103831" y="256543"/>
        <a:ext cx="2716686" cy="1841792"/>
      </dsp:txXfrm>
    </dsp:sp>
    <dsp:sp modelId="{56319F2F-CFE6-4B4A-87E4-285E4FBBE4BB}">
      <dsp:nvSpPr>
        <dsp:cNvPr id="0" name=""/>
        <dsp:cNvSpPr/>
      </dsp:nvSpPr>
      <dsp:spPr>
        <a:xfrm>
          <a:off x="2920175" y="351552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44CAB-ED01-4904-91AB-AE56912F20E9}">
      <dsp:nvSpPr>
        <dsp:cNvPr id="0" name=""/>
        <dsp:cNvSpPr/>
      </dsp:nvSpPr>
      <dsp:spPr>
        <a:xfrm rot="5400000">
          <a:off x="2880776" y="4369897"/>
          <a:ext cx="1732197" cy="197204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36A2-801B-4CAA-8FD8-B988090EFCBD}">
      <dsp:nvSpPr>
        <dsp:cNvPr id="0" name=""/>
        <dsp:cNvSpPr/>
      </dsp:nvSpPr>
      <dsp:spPr>
        <a:xfrm>
          <a:off x="2421849" y="2449721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fact(1)  : n 1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calls fact(0)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n*1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return 1</a:t>
          </a:r>
        </a:p>
      </dsp:txBody>
      <dsp:txXfrm>
        <a:off x="2521506" y="2549378"/>
        <a:ext cx="2716686" cy="1841792"/>
      </dsp:txXfrm>
    </dsp:sp>
    <dsp:sp modelId="{8A7BACEC-D037-4C7F-AC2A-1B92AEB6E3A3}">
      <dsp:nvSpPr>
        <dsp:cNvPr id="0" name=""/>
        <dsp:cNvSpPr/>
      </dsp:nvSpPr>
      <dsp:spPr>
        <a:xfrm>
          <a:off x="5337849" y="2644387"/>
          <a:ext cx="2120821" cy="1649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D3BB-5395-48A0-9301-C3D9C6E6D6E5}">
      <dsp:nvSpPr>
        <dsp:cNvPr id="0" name=""/>
        <dsp:cNvSpPr/>
      </dsp:nvSpPr>
      <dsp:spPr>
        <a:xfrm>
          <a:off x="4839523" y="4742557"/>
          <a:ext cx="2916000" cy="2041106"/>
        </a:xfrm>
        <a:prstGeom prst="roundRect">
          <a:avLst>
            <a:gd name="adj" fmla="val 1667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fact(0)  : n=0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6 return 1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939180" y="4842214"/>
        <a:ext cx="2716686" cy="184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694E-C81C-44AE-B789-490986ED34B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49772-DEB2-46A2-B3E7-053626638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49772-DEB2-46A2-B3E7-0536266381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C68C-B423-4CEE-9946-5421498023C5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865-4AE4-434F-8D36-AE2DADD36DE9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9733-7643-41B9-ADC0-26CEE33AAC2C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3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85E1F-9D99-4223-8F3E-4D8BDCC64810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6192-A9C0-4355-985E-A4FA20CE9CC1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73FB-2C1A-46A1-BABB-298363600A88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3D83-08D4-4F4C-848F-7E26950FE58D}" type="datetime1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586D-F49E-44E6-88D0-A62D56973130}" type="datetime1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53BC-8773-4767-840E-022C83F0C205}" type="datetime1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A8F9-F4B4-40C9-9BFD-F1A366B6A8DC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44D6-6A3B-49AF-8150-7292EFEDD5EE}" type="datetime1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FE34-4A17-4650-9B1A-53E56B7B18FC}" type="datetime1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FA10-D6A3-41FF-B12E-2A6DAFE9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to see how call works</a:t>
            </a:r>
            <a:br>
              <a:rPr lang="en-US" dirty="0" smtClean="0"/>
            </a:br>
            <a:r>
              <a:rPr lang="en-US" dirty="0" smtClean="0"/>
              <a:t>Also see how variables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</a:t>
            </a:r>
            <a:br>
              <a:rPr lang="en-US" dirty="0" smtClean="0"/>
            </a:br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348065" y="533648"/>
            <a:ext cx="7005735" cy="55504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1 #include 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 2</a:t>
            </a:r>
          </a:p>
          <a:p>
            <a:r>
              <a:rPr lang="en-US" sz="1800" dirty="0" smtClean="0"/>
              <a:t> 3 </a:t>
            </a:r>
            <a:r>
              <a:rPr lang="en-US" sz="1800" dirty="0" err="1" smtClean="0"/>
              <a:t>int</a:t>
            </a:r>
            <a:r>
              <a:rPr lang="en-US" sz="1800" dirty="0" smtClean="0"/>
              <a:t> fact(</a:t>
            </a:r>
            <a:r>
              <a:rPr lang="en-US" sz="1800" dirty="0" err="1" smtClean="0"/>
              <a:t>int</a:t>
            </a:r>
            <a:r>
              <a:rPr lang="en-US" sz="1800" dirty="0" smtClean="0"/>
              <a:t> n){</a:t>
            </a:r>
          </a:p>
          <a:p>
            <a:r>
              <a:rPr lang="en-US" sz="1800" dirty="0" smtClean="0"/>
              <a:t> 4      if (n == 0 )</a:t>
            </a:r>
          </a:p>
          <a:p>
            <a:r>
              <a:rPr lang="en-US" sz="1800" dirty="0" smtClean="0"/>
              <a:t> 5              // we call this the base case or *non*-recursive case</a:t>
            </a:r>
          </a:p>
          <a:p>
            <a:r>
              <a:rPr lang="en-US" sz="1800" dirty="0" smtClean="0"/>
              <a:t> 6              return 1;</a:t>
            </a:r>
          </a:p>
          <a:p>
            <a:r>
              <a:rPr lang="en-US" sz="1800" dirty="0" smtClean="0"/>
              <a:t> 7      else</a:t>
            </a:r>
          </a:p>
          <a:p>
            <a:r>
              <a:rPr lang="en-US" sz="1800" dirty="0" smtClean="0"/>
              <a:t> 8              // we call this the recursive case</a:t>
            </a:r>
          </a:p>
          <a:p>
            <a:r>
              <a:rPr lang="en-US" sz="1800" dirty="0" smtClean="0"/>
              <a:t> 9              return n*</a:t>
            </a:r>
            <a:r>
              <a:rPr lang="en-US" sz="1800" b="1" dirty="0" smtClean="0">
                <a:solidFill>
                  <a:srgbClr val="FF0000"/>
                </a:solidFill>
              </a:rPr>
              <a:t>fact(n-1)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10 }    </a:t>
            </a:r>
          </a:p>
          <a:p>
            <a:r>
              <a:rPr lang="en-US" sz="1800" dirty="0" smtClean="0"/>
              <a:t>11 </a:t>
            </a: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r>
              <a:rPr lang="en-US" sz="1800" dirty="0" smtClean="0"/>
              <a:t>12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n=0;</a:t>
            </a:r>
          </a:p>
          <a:p>
            <a:r>
              <a:rPr lang="en-US" sz="1800" dirty="0" smtClean="0"/>
              <a:t>13      </a:t>
            </a:r>
            <a:r>
              <a:rPr lang="en-US" sz="1800" dirty="0" err="1" smtClean="0"/>
              <a:t>scanf</a:t>
            </a:r>
            <a:r>
              <a:rPr lang="en-US" sz="1800" dirty="0" smtClean="0"/>
              <a:t>("%</a:t>
            </a:r>
            <a:r>
              <a:rPr lang="en-US" sz="1800" dirty="0" err="1" smtClean="0"/>
              <a:t>d",&amp;n</a:t>
            </a:r>
            <a:r>
              <a:rPr lang="en-US" sz="1800" dirty="0" smtClean="0"/>
              <a:t>);</a:t>
            </a:r>
          </a:p>
          <a:p>
            <a:r>
              <a:rPr lang="en-US" sz="1800" b="1" dirty="0" smtClean="0">
                <a:solidFill>
                  <a:schemeClr val="accent5"/>
                </a:solidFill>
              </a:rPr>
              <a:t>14      v = fact(n); </a:t>
            </a:r>
          </a:p>
          <a:p>
            <a:r>
              <a:rPr lang="en-US" sz="1800" dirty="0" smtClean="0"/>
              <a:t>15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 main has n = %d ,  v = %d\n",</a:t>
            </a:r>
            <a:r>
              <a:rPr lang="en-US" sz="1800" dirty="0" err="1" smtClean="0"/>
              <a:t>n,v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16 } </a:t>
            </a:r>
            <a:endParaRPr lang="en-US" sz="1800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4019849" y="4187804"/>
            <a:ext cx="389717" cy="4159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66946" y="5575640"/>
            <a:ext cx="534572" cy="686972"/>
            <a:chOff x="1466946" y="5575640"/>
            <a:chExt cx="534572" cy="686972"/>
          </a:xfrm>
        </p:grpSpPr>
        <p:sp>
          <p:nvSpPr>
            <p:cNvPr id="8" name="Rectangle 7"/>
            <p:cNvSpPr/>
            <p:nvPr/>
          </p:nvSpPr>
          <p:spPr>
            <a:xfrm>
              <a:off x="1466946" y="557564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v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6946" y="5924987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80345" y="6262612"/>
            <a:ext cx="1336431" cy="11722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6946" y="5081505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588" y="3799657"/>
            <a:ext cx="0" cy="22058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75253" y="3899546"/>
            <a:ext cx="15978" cy="210598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89681" y="4454026"/>
            <a:ext cx="60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252052" y="4606426"/>
            <a:ext cx="9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66946" y="4580763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n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66946" y="4061362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2"/>
                </a:solidFill>
              </a:rPr>
              <a:t>n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1274" y="2879659"/>
            <a:ext cx="534572" cy="3376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442" y="3068022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2913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788432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3082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209877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817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32889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962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4470064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78658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4474498" y="5661128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11286" y="4515729"/>
            <a:ext cx="2780714" cy="23422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9755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6917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18469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0854" y="4417255"/>
            <a:ext cx="5641145" cy="3854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174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400117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24850" y="3263702"/>
            <a:ext cx="17292" cy="64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" idx="3"/>
          </p:cNvCxnSpPr>
          <p:nvPr/>
        </p:nvCxnSpPr>
        <p:spPr>
          <a:xfrm rot="16200000" flipV="1">
            <a:off x="9119342" y="1907140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49392" y="32496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420837"/>
            <a:ext cx="619330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passed value is 2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4                  (t&lt;n)                       // 0 &lt; 2 </a:t>
            </a:r>
          </a:p>
          <a:p>
            <a:r>
              <a:rPr lang="en-US" dirty="0" smtClean="0"/>
              <a:t>                              5                          s = s + t;         // s = 0 + 0</a:t>
            </a:r>
          </a:p>
          <a:p>
            <a:r>
              <a:rPr lang="en-US" dirty="0" smtClean="0"/>
              <a:t>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// x = 1        </a:t>
            </a:r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returned value is 1</a:t>
            </a:r>
            <a:endParaRPr lang="en-US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</a:t>
            </a:r>
            <a:r>
              <a:rPr lang="en-US" dirty="0" smtClean="0"/>
              <a:t>);</a:t>
            </a:r>
          </a:p>
          <a:p>
            <a:pPr marL="342900" indent="-342900">
              <a:buAutoNum type="arabicPlain" startAt="13"/>
            </a:pPr>
            <a:r>
              <a:rPr lang="en-US" dirty="0"/>
              <a:t> </a:t>
            </a:r>
            <a:r>
              <a:rPr lang="en-US" dirty="0" smtClean="0"/>
              <a:t>  }                                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halts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31363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600966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61930" y="3883274"/>
            <a:ext cx="830131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61932" y="4361576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1930" y="4839878"/>
            <a:ext cx="830127" cy="522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55661" y="3948304"/>
            <a:ext cx="576664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83453" y="3715408"/>
            <a:ext cx="3450605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084" y="139270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5084" y="4105422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4210" y="5432891"/>
            <a:ext cx="1908925" cy="1125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45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47427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56575" y="6856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109216"/>
            <a:ext cx="7912100" cy="6057900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86450" y="96837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6658844" y="-343427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98802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21743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110723" y="308597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8795" y="4366133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24850" y="33877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6200000" flipV="1">
            <a:off x="9050353" y="197774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35326" y="3319973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267039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7611236" y="524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38350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42490" y="968375"/>
            <a:ext cx="23738" cy="60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6658844" y="-357495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43817" y="984734"/>
            <a:ext cx="169713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560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>
                <a:solidFill>
                  <a:srgbClr val="FF0000"/>
                </a:solidFill>
              </a:rPr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/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699000" y="4382016"/>
            <a:ext cx="7660351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96300" y="3273425"/>
            <a:ext cx="0" cy="51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V="1">
            <a:off x="9122808" y="1939994"/>
            <a:ext cx="12700" cy="2961170"/>
          </a:xfrm>
          <a:prstGeom prst="bentConnector4">
            <a:avLst>
              <a:gd name="adj1" fmla="val -470772"/>
              <a:gd name="adj2" fmla="val 85339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55879" y="3282223"/>
            <a:ext cx="320091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98431"/>
              </p:ext>
            </p:extLst>
          </p:nvPr>
        </p:nvGraphicFramePr>
        <p:xfrm>
          <a:off x="4432300" y="-82550"/>
          <a:ext cx="7759699" cy="694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57200"/>
            <a:ext cx="5559552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Visualizing the factorial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30808"/>
            <a:ext cx="5376671" cy="5550408"/>
          </a:xfrm>
        </p:spPr>
        <p:txBody>
          <a:bodyPr>
            <a:normAutofit/>
          </a:bodyPr>
          <a:lstStyle/>
          <a:p>
            <a:r>
              <a:rPr lang="en-US" dirty="0"/>
              <a:t> 1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2</a:t>
            </a:r>
          </a:p>
          <a:p>
            <a:r>
              <a:rPr lang="en-US" dirty="0"/>
              <a:t> 3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4      if (n == 0 )</a:t>
            </a:r>
          </a:p>
          <a:p>
            <a:r>
              <a:rPr lang="en-US" dirty="0"/>
              <a:t> 5              // we call this the base case or *non*-recursive case</a:t>
            </a:r>
          </a:p>
          <a:p>
            <a:r>
              <a:rPr lang="en-US" dirty="0"/>
              <a:t> 6              return 1;</a:t>
            </a:r>
          </a:p>
          <a:p>
            <a:r>
              <a:rPr lang="en-US" dirty="0"/>
              <a:t> 7      else</a:t>
            </a:r>
          </a:p>
          <a:p>
            <a:r>
              <a:rPr lang="en-US" dirty="0"/>
              <a:t> 8              // we call this the recursive case</a:t>
            </a:r>
          </a:p>
          <a:p>
            <a:r>
              <a:rPr lang="en-US" dirty="0"/>
              <a:t> 9              return n*fact(n-1);</a:t>
            </a:r>
          </a:p>
          <a:p>
            <a:r>
              <a:rPr lang="en-US" dirty="0"/>
              <a:t>10 }    </a:t>
            </a:r>
          </a:p>
          <a:p>
            <a:r>
              <a:rPr lang="en-US" dirty="0"/>
              <a:t>11 </a:t>
            </a:r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12      </a:t>
            </a:r>
            <a:r>
              <a:rPr lang="en-US" dirty="0" err="1"/>
              <a:t>int</a:t>
            </a:r>
            <a:r>
              <a:rPr lang="en-US" dirty="0"/>
              <a:t> n=0;</a:t>
            </a:r>
          </a:p>
          <a:p>
            <a:r>
              <a:rPr lang="en-US" dirty="0"/>
              <a:t>13  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d",&amp;n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14      v = fact(n); </a:t>
            </a:r>
          </a:p>
          <a:p>
            <a:r>
              <a:rPr lang="en-US" dirty="0"/>
              <a:t>15      </a:t>
            </a:r>
            <a:r>
              <a:rPr lang="en-US" dirty="0" err="1"/>
              <a:t>printf</a:t>
            </a:r>
            <a:r>
              <a:rPr lang="en-US" dirty="0"/>
              <a:t>(" main has n = %d ,  v = %d\n",</a:t>
            </a:r>
            <a:r>
              <a:rPr lang="en-US" dirty="0" err="1"/>
              <a:t>n,v</a:t>
            </a:r>
            <a:r>
              <a:rPr lang="en-US" dirty="0"/>
              <a:t>);</a:t>
            </a:r>
          </a:p>
          <a:p>
            <a:r>
              <a:rPr lang="en-US" dirty="0"/>
              <a:t>16 } </a:t>
            </a:r>
          </a:p>
        </p:txBody>
      </p:sp>
      <p:sp>
        <p:nvSpPr>
          <p:cNvPr id="5" name="Right Arrow 4"/>
          <p:cNvSpPr/>
          <p:nvPr/>
        </p:nvSpPr>
        <p:spPr>
          <a:xfrm rot="16200000">
            <a:off x="10204559" y="2810780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24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2300" y="2090166"/>
            <a:ext cx="7759699" cy="6031468"/>
          </a:xfrm>
          <a:prstGeom prst="rect">
            <a:avLst/>
          </a:prstGeom>
          <a:solidFill>
            <a:schemeClr val="lt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8591" y="968375"/>
            <a:ext cx="23260" cy="97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rot="16200000">
            <a:off x="7822945" y="666623"/>
            <a:ext cx="978408" cy="15819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120</a:t>
            </a:r>
            <a:endParaRPr lang="en-US" sz="2800" dirty="0"/>
          </a:p>
        </p:txBody>
      </p:sp>
      <p:cxnSp>
        <p:nvCxnSpPr>
          <p:cNvPr id="11" name="Elbow Connector 10"/>
          <p:cNvCxnSpPr/>
          <p:nvPr/>
        </p:nvCxnSpPr>
        <p:spPr>
          <a:xfrm rot="10800000">
            <a:off x="5681475" y="1137753"/>
            <a:ext cx="2688805" cy="100204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75386" y="1005747"/>
            <a:ext cx="435008" cy="34598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107" y="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– See how memory locations(variables) change as execution progresses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378634"/>
            <a:ext cx="4534071" cy="487018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2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1" cy="513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4"/>
            <a:ext cx="4288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86513" y="3784330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25084" y="139270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25084" y="4105422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954" y="984631"/>
            <a:ext cx="1970674" cy="351918"/>
          </a:xfrm>
          <a:prstGeom prst="roundRect">
            <a:avLst/>
          </a:prstGeom>
          <a:gradFill>
            <a:gsLst>
              <a:gs pos="61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animBg="1"/>
      <p:bldP spid="19" grpId="0" animBg="1"/>
      <p:bldP spid="20" grpId="0" animBg="1"/>
      <p:bldP spid="18" grpId="0" animBg="1"/>
      <p:bldP spid="17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44" grpId="0" animBg="1"/>
      <p:bldP spid="27" grpId="0"/>
      <p:bldP spid="2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2406" y="3927645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2404" y="440594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2402" y="488424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6686" y="394825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9292" y="4502255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29309" y="4951603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0297" y="3982567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8244" y="4470071"/>
            <a:ext cx="4074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4615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50931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0033" y="39825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6349" y="44700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04693" y="3675185"/>
            <a:ext cx="3651184" cy="172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5672" y="-211020"/>
            <a:ext cx="10853981" cy="1220368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execution with a global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… and a local with same name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37954" y="1037492"/>
            <a:ext cx="5494370" cy="5211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   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 =0;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          while(t&lt;n){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           s = s + t; t = t + 1;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= 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      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        return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9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void main(){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d”,&amp;y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         x = sum(y);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14     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d”,g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3852" y="1378634"/>
            <a:ext cx="61933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dirty="0" smtClean="0"/>
              <a:t>main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d”,&amp;y</a:t>
            </a:r>
            <a:r>
              <a:rPr lang="en-US" dirty="0" smtClean="0"/>
              <a:t>);      // lets say user gave 2</a:t>
            </a:r>
          </a:p>
          <a:p>
            <a:pPr marL="342900" indent="-342900">
              <a:buAutoNum type="arabicPlain" startAt="10"/>
            </a:pPr>
            <a:r>
              <a:rPr lang="en-US" dirty="0"/>
              <a:t> </a:t>
            </a:r>
            <a:r>
              <a:rPr lang="en-US" dirty="0" smtClean="0"/>
              <a:t>     x = </a:t>
            </a:r>
            <a:r>
              <a:rPr lang="en-US" sz="2000" dirty="0" smtClean="0">
                <a:solidFill>
                  <a:srgbClr val="FF0000"/>
                </a:solidFill>
              </a:rPr>
              <a:t>sum(</a:t>
            </a:r>
            <a:r>
              <a:rPr lang="en-US" sz="2400" dirty="0">
                <a:solidFill>
                  <a:schemeClr val="accent1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);          </a:t>
            </a:r>
            <a:r>
              <a:rPr lang="en-US" sz="2000" dirty="0" smtClean="0"/>
              <a:t>// sum(2)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1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smtClean="0"/>
              <a:t>                                          2            </a:t>
            </a:r>
            <a:r>
              <a:rPr lang="en-US" dirty="0" err="1" smtClean="0"/>
              <a:t>int</a:t>
            </a:r>
            <a:r>
              <a:rPr lang="en-US" dirty="0" smtClean="0"/>
              <a:t> s=0;</a:t>
            </a:r>
          </a:p>
          <a:p>
            <a:r>
              <a:rPr lang="en-US" dirty="0" smtClean="0"/>
              <a:t>                                          3            </a:t>
            </a:r>
            <a:r>
              <a:rPr lang="en-US" dirty="0" err="1" smtClean="0"/>
              <a:t>int</a:t>
            </a:r>
            <a:r>
              <a:rPr lang="en-US" dirty="0" smtClean="0"/>
              <a:t> t=0;</a:t>
            </a:r>
          </a:p>
          <a:p>
            <a:r>
              <a:rPr lang="en-US" dirty="0" smtClean="0"/>
              <a:t>                                          4                  (t&lt;n)                       // 0 &lt; 2 </a:t>
            </a:r>
          </a:p>
          <a:p>
            <a:r>
              <a:rPr lang="en-US" dirty="0" smtClean="0"/>
              <a:t>                                          5                          s = s + t;         // s = 0 + 0</a:t>
            </a:r>
          </a:p>
          <a:p>
            <a:r>
              <a:rPr lang="en-US" dirty="0" smtClean="0"/>
              <a:t>                                          5                           t = t + 1;        // t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g = s;              // g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 (t&lt;n)                       // 1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s = s + t;        // s = 0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t = t + 1;        // t = 1 + 1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5                            g = s;            //  g = 1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4                 (t&lt; n)                       // 2 &lt;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7                 return s;                 // return 1</a:t>
            </a:r>
          </a:p>
          <a:p>
            <a:pPr marL="342900" indent="-342900">
              <a:buAutoNum type="arabicPlain" startAt="13"/>
            </a:pPr>
            <a:r>
              <a:rPr lang="en-US" sz="2400" dirty="0" smtClean="0">
                <a:solidFill>
                  <a:srgbClr val="FF0000"/>
                </a:solidFill>
              </a:rPr>
              <a:t>    x = </a:t>
            </a:r>
            <a:r>
              <a:rPr lang="en-US" sz="2000" dirty="0" smtClean="0"/>
              <a:t>sum(y);          // x = 1</a:t>
            </a:r>
            <a:endParaRPr lang="en-US" dirty="0" smtClean="0"/>
          </a:p>
          <a:p>
            <a:pPr marL="342900" indent="-342900">
              <a:buAutoNum type="arabicPlain" startAt="13"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(“%d”, x);</a:t>
            </a:r>
            <a:br>
              <a:rPr lang="en-US" dirty="0" smtClean="0"/>
            </a:br>
            <a:r>
              <a:rPr lang="en-US" dirty="0" smtClean="0"/>
              <a:t>                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406" y="5520817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32405" y="5999119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6686" y="5592887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66686" y="6016704"/>
            <a:ext cx="3994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5489" y="5550654"/>
            <a:ext cx="354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89396" y="6064126"/>
            <a:ext cx="3016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46389" y="591069"/>
            <a:ext cx="791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   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53429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908847" y="63473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7937770" y="0"/>
            <a:ext cx="4254230" cy="1378634"/>
          </a:xfrm>
          <a:prstGeom prst="bentConnector3">
            <a:avLst>
              <a:gd name="adj1" fmla="val -762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27171" y="5048641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 ??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5084" y="1322362"/>
            <a:ext cx="1336430" cy="2336774"/>
          </a:xfrm>
          <a:prstGeom prst="roundRect">
            <a:avLst/>
          </a:prstGeom>
          <a:gradFill flip="none" rotWithShape="1">
            <a:gsLst>
              <a:gs pos="67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5084" y="3866270"/>
            <a:ext cx="1336430" cy="1911282"/>
          </a:xfrm>
          <a:prstGeom prst="roundRect">
            <a:avLst/>
          </a:prstGeom>
          <a:gradFill flip="none" rotWithShape="1">
            <a:gsLst>
              <a:gs pos="74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37954" y="984631"/>
            <a:ext cx="1970674" cy="351918"/>
          </a:xfrm>
          <a:prstGeom prst="roundRect">
            <a:avLst/>
          </a:prstGeom>
          <a:gradFill>
            <a:gsLst>
              <a:gs pos="61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32406" y="3477480"/>
            <a:ext cx="759651" cy="513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32404" y="3955782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2402" y="4434084"/>
            <a:ext cx="759655" cy="478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animBg="1"/>
      <p:bldP spid="23" grpId="0" uiExpand="1" animBg="1"/>
      <p:bldP spid="24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 variables organized in memory?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en-US" dirty="0" smtClean="0"/>
              <a:t>Static variables sit in pre-assigned address locations</a:t>
            </a:r>
          </a:p>
          <a:p>
            <a:r>
              <a:rPr lang="en-US" dirty="0" smtClean="0"/>
              <a:t>Automatic variables are logically organized in a stack</a:t>
            </a:r>
          </a:p>
          <a:p>
            <a:pPr lvl="1"/>
            <a:r>
              <a:rPr lang="en-US" dirty="0" smtClean="0"/>
              <a:t>Grows when a function is called</a:t>
            </a:r>
          </a:p>
          <a:p>
            <a:pPr lvl="2"/>
            <a:r>
              <a:rPr lang="en-US" dirty="0" smtClean="0"/>
              <a:t>Also when a block is entered</a:t>
            </a:r>
          </a:p>
          <a:p>
            <a:pPr lvl="2"/>
            <a:r>
              <a:rPr lang="en-US" dirty="0" smtClean="0"/>
              <a:t>New variables are created</a:t>
            </a:r>
          </a:p>
          <a:p>
            <a:pPr lvl="1"/>
            <a:r>
              <a:rPr lang="en-US" dirty="0" smtClean="0"/>
              <a:t>Shrinks when a function returns</a:t>
            </a:r>
          </a:p>
          <a:p>
            <a:pPr lvl="2"/>
            <a:r>
              <a:rPr lang="en-US" dirty="0" smtClean="0"/>
              <a:t>Also when a block terminates</a:t>
            </a:r>
          </a:p>
          <a:p>
            <a:pPr lvl="2"/>
            <a:r>
              <a:rPr lang="en-US" dirty="0" smtClean="0"/>
              <a:t>Variables are removed (unavailable)</a:t>
            </a:r>
          </a:p>
          <a:p>
            <a:pPr lvl="1"/>
            <a:r>
              <a:rPr lang="en-US" dirty="0" smtClean="0"/>
              <a:t>It is called a </a:t>
            </a:r>
            <a:r>
              <a:rPr lang="en-US" b="1" dirty="0" smtClean="0"/>
              <a:t>call-stack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85383" y="4811150"/>
            <a:ext cx="534572" cy="1022255"/>
            <a:chOff x="9085383" y="4811150"/>
            <a:chExt cx="534572" cy="1022255"/>
          </a:xfrm>
        </p:grpSpPr>
        <p:sp>
          <p:nvSpPr>
            <p:cNvPr id="6" name="Rectangle 5"/>
            <p:cNvSpPr/>
            <p:nvPr/>
          </p:nvSpPr>
          <p:spPr>
            <a:xfrm>
              <a:off x="9085383" y="481115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5383" y="5146433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85383" y="5495780"/>
              <a:ext cx="534572" cy="337625"/>
            </a:xfrm>
            <a:prstGeom prst="rect">
              <a:avLst/>
            </a:prstGeom>
            <a:noFill/>
            <a:ln w="412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50104" y="5833405"/>
            <a:ext cx="1336431" cy="117229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085383" y="4335305"/>
            <a:ext cx="534572" cy="337625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085383" y="3470339"/>
            <a:ext cx="534572" cy="698495"/>
            <a:chOff x="9085383" y="3470339"/>
            <a:chExt cx="534572" cy="698495"/>
          </a:xfrm>
        </p:grpSpPr>
        <p:sp>
          <p:nvSpPr>
            <p:cNvPr id="13" name="Rectangle 12"/>
            <p:cNvSpPr/>
            <p:nvPr/>
          </p:nvSpPr>
          <p:spPr>
            <a:xfrm>
              <a:off x="9085383" y="3831209"/>
              <a:ext cx="534572" cy="33762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85383" y="3470339"/>
              <a:ext cx="534572" cy="33762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9085383" y="2958040"/>
            <a:ext cx="534572" cy="33762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444347" y="3370450"/>
            <a:ext cx="0" cy="220587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245012" y="3470339"/>
            <a:ext cx="15978" cy="2105987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7959440" y="4024819"/>
            <a:ext cx="60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9921811" y="4177219"/>
            <a:ext cx="974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recursion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a useful function call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calling itself is called a recursive function call.</a:t>
            </a:r>
          </a:p>
          <a:p>
            <a:r>
              <a:rPr lang="en-US" dirty="0" smtClean="0"/>
              <a:t>The body of the function has a call to the function itself.</a:t>
            </a:r>
          </a:p>
          <a:p>
            <a:r>
              <a:rPr lang="en-US" dirty="0" smtClean="0"/>
              <a:t>It turns out to be extremely powerful as a programming pattern.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FA10-D6A3-41FF-B12E-2A6DAFE9C5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3797</Words>
  <Application>Microsoft Office PowerPoint</Application>
  <PresentationFormat>Widescreen</PresentationFormat>
  <Paragraphs>738</Paragraphs>
  <Slides>24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Examples to see how call works Also see how variables change</vt:lpstr>
      <vt:lpstr>An example execution – See how memory locations(variables) change as execution progresses</vt:lpstr>
      <vt:lpstr>An example execution – See how memory locations(variables) change as execution progresses</vt:lpstr>
      <vt:lpstr>An example execution with a global</vt:lpstr>
      <vt:lpstr>An example execution with a global</vt:lpstr>
      <vt:lpstr>An example execution with a global                    … and a local with same name</vt:lpstr>
      <vt:lpstr>How are the variables organized in memory?</vt:lpstr>
      <vt:lpstr>A bit about recursion</vt:lpstr>
      <vt:lpstr>Recursion – a useful function call pattern</vt:lpstr>
      <vt:lpstr>Recursion –  an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  <vt:lpstr>Visualizing the factorial 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42</cp:revision>
  <dcterms:created xsi:type="dcterms:W3CDTF">2022-11-30T04:47:41Z</dcterms:created>
  <dcterms:modified xsi:type="dcterms:W3CDTF">2023-07-06T12:56:17Z</dcterms:modified>
</cp:coreProperties>
</file>