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FF8C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6251-F058-45BE-A50E-F2C67990E4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75983" y="4761881"/>
            <a:ext cx="6049593" cy="1837062"/>
          </a:xfrm>
          <a:prstGeom prst="roundRect">
            <a:avLst/>
          </a:prstGeom>
          <a:gradFill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b="1" dirty="0" smtClean="0"/>
              <a:t>calls</a:t>
            </a:r>
            <a:r>
              <a:rPr lang="en-US" dirty="0" smtClean="0"/>
              <a:t> are quite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997612"/>
            <a:ext cx="4839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a=1.0,b=2.0,c=1.0;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loat d = b *b - 4 * a * c 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d &lt; 0 )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 real roots\n");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r1 = (-b -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)/(2*a);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r2 = (-b -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)/(2*a);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0806" y="1896005"/>
            <a:ext cx="6696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 does not have operators for </a:t>
            </a:r>
            <a:r>
              <a:rPr lang="en-US" sz="2000" i="1" dirty="0" smtClean="0">
                <a:latin typeface="Garamond" panose="02020404030301010803" pitchFamily="18" charset="0"/>
              </a:rPr>
              <a:t>square root</a:t>
            </a:r>
            <a:r>
              <a:rPr lang="en-US" sz="2000" dirty="0" smtClean="0"/>
              <a:t>  or  </a:t>
            </a:r>
            <a:r>
              <a:rPr lang="en-US" sz="2000" i="1" dirty="0" smtClean="0">
                <a:latin typeface="Garamond" panose="02020404030301010803" pitchFamily="18" charset="0"/>
              </a:rPr>
              <a:t>power of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>Similarly no operator for </a:t>
            </a:r>
            <a:r>
              <a:rPr lang="en-US" sz="2000" i="1" dirty="0" smtClean="0">
                <a:latin typeface="Garamond" panose="02020404030301010803" pitchFamily="18" charset="0"/>
              </a:rPr>
              <a:t>trigonometric</a:t>
            </a:r>
            <a:r>
              <a:rPr lang="en-US" sz="2000" dirty="0" smtClean="0"/>
              <a:t> functions.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math library </a:t>
            </a:r>
            <a:r>
              <a:rPr lang="en-US" sz="2000" dirty="0" smtClean="0"/>
              <a:t>has a number of</a:t>
            </a:r>
            <a:r>
              <a:rPr lang="en-US" sz="2000" b="1" dirty="0" smtClean="0"/>
              <a:t> functions </a:t>
            </a:r>
            <a:r>
              <a:rPr lang="en-US" sz="2000" dirty="0" smtClean="0"/>
              <a:t>written and compiled. All you need to do is </a:t>
            </a:r>
            <a:r>
              <a:rPr lang="en-US" sz="2000" b="1" dirty="0" smtClean="0"/>
              <a:t>call</a:t>
            </a:r>
            <a:r>
              <a:rPr lang="en-US" sz="2000" dirty="0" smtClean="0"/>
              <a:t> them with appropriate </a:t>
            </a:r>
            <a:r>
              <a:rPr lang="en-US" sz="2000" b="1" dirty="0" smtClean="0"/>
              <a:t>parameter values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79441" y="4859160"/>
            <a:ext cx="5671106" cy="1715271"/>
            <a:chOff x="379763" y="4859160"/>
            <a:chExt cx="5671106" cy="1715271"/>
          </a:xfrm>
        </p:grpSpPr>
        <p:cxnSp>
          <p:nvCxnSpPr>
            <p:cNvPr id="10" name="Straight Arrow Connector 9"/>
            <p:cNvCxnSpPr>
              <a:stCxn id="11" idx="0"/>
            </p:cNvCxnSpPr>
            <p:nvPr/>
          </p:nvCxnSpPr>
          <p:spPr>
            <a:xfrm flipV="1">
              <a:off x="2370423" y="5464071"/>
              <a:ext cx="13626" cy="741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84818" y="4895536"/>
              <a:ext cx="2332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sz="28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qrt</a:t>
              </a:r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 d ) 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88799" y="6205099"/>
              <a:ext cx="1563248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r>
                <a:rPr lang="en-US" b="1" dirty="0" smtClean="0"/>
                <a:t>unction name</a:t>
              </a:r>
              <a:endParaRPr lang="en-US" b="1" dirty="0"/>
            </a:p>
          </p:txBody>
        </p: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3516924" y="5289455"/>
              <a:ext cx="1325153" cy="545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33284" y="5834585"/>
              <a:ext cx="2417585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Actual parameter value</a:t>
              </a:r>
              <a:endParaRPr lang="en-US" b="1" dirty="0"/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1426707" y="5016466"/>
              <a:ext cx="497843" cy="24231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9763" y="4859160"/>
              <a:ext cx="1090211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Return</a:t>
              </a:r>
              <a:br>
                <a:rPr lang="en-US" b="1" dirty="0" smtClean="0"/>
              </a:br>
              <a:r>
                <a:rPr lang="en-US" b="1" dirty="0" smtClean="0"/>
                <a:t>value</a:t>
              </a:r>
              <a:endParaRPr lang="en-US" b="1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252365" y="4684542"/>
            <a:ext cx="5416912" cy="281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2520" y="4675959"/>
            <a:ext cx="455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are also function calls most of your programs will  probably have.`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5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a function call like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)</a:t>
            </a:r>
            <a:r>
              <a:rPr lang="en-US" dirty="0" smtClean="0"/>
              <a:t> is in an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Say we are at this statement:</a:t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r1 = (-b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(d))/(2*a);       </a:t>
            </a:r>
            <a:r>
              <a:rPr lang="en-US" dirty="0" smtClean="0"/>
              <a:t>Here is what happens: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values are evaluated, here it is the value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current expression evaluation is kept pending.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call causes instructions of the named function to execute, </a:t>
            </a:r>
            <a:r>
              <a:rPr lang="en-US" dirty="0" err="1" smtClean="0"/>
              <a:t>ie</a:t>
            </a:r>
            <a:r>
              <a:rPr lang="en-US" dirty="0" smtClean="0"/>
              <a:t> all the instructions corresponding to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.    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is that?</a:t>
            </a:r>
            <a:endParaRPr lang="en-US" b="1" i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that function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) finishes, control </a:t>
            </a:r>
            <a:r>
              <a:rPr lang="en-US" b="1" dirty="0" smtClean="0"/>
              <a:t>returns</a:t>
            </a:r>
            <a:r>
              <a:rPr lang="en-US" dirty="0" smtClean="0"/>
              <a:t> back to the earlier statement </a:t>
            </a:r>
            <a:r>
              <a:rPr lang="en-US" b="1" dirty="0" smtClean="0"/>
              <a:t>with a value (return value</a:t>
            </a:r>
            <a:r>
              <a:rPr lang="en-US" dirty="0" smtClean="0"/>
              <a:t> of the function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With that value </a:t>
            </a:r>
            <a:r>
              <a:rPr lang="en-US" dirty="0" smtClean="0"/>
              <a:t>the pending expression (in step 2) is evaluated.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80052" cy="1325563"/>
          </a:xfrm>
        </p:spPr>
        <p:txBody>
          <a:bodyPr/>
          <a:lstStyle/>
          <a:p>
            <a:r>
              <a:rPr lang="en-US" dirty="0" smtClean="0"/>
              <a:t>Defining your own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4634133" cy="2197734"/>
          </a:xfrm>
          <a:gradFill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 &amp;a, &amp;b);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(“Max = %d\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0670" y="4586068"/>
            <a:ext cx="3854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description of </a:t>
            </a:r>
            <a:r>
              <a:rPr lang="en-US" i="1" dirty="0" smtClean="0"/>
              <a:t>the instructions to execute</a:t>
            </a:r>
            <a:r>
              <a:rPr lang="en-US" dirty="0" smtClean="0"/>
              <a:t> when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called,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That description is called: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smtClean="0"/>
              <a:t>function definition.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2345" y="227648"/>
            <a:ext cx="3854547" cy="3693319"/>
          </a:xfrm>
          <a:prstGeom prst="rect">
            <a:avLst/>
          </a:prstGeom>
          <a:gradFill>
            <a:gsLst>
              <a:gs pos="0">
                <a:srgbClr val="2DFF8C"/>
              </a:gs>
              <a:gs pos="94000">
                <a:schemeClr val="bg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function definition for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b="1" dirty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(x &gt; y 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m = x;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m = y;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m;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97943" y="2789555"/>
            <a:ext cx="2533206" cy="1752818"/>
            <a:chOff x="3419464" y="168583"/>
            <a:chExt cx="2533206" cy="1752818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19464" y="168583"/>
              <a:ext cx="1208810" cy="1522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824431" y="303521"/>
              <a:ext cx="967105" cy="1115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42982" y="1275070"/>
              <a:ext cx="190968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Actual parameter values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22345" y="3893571"/>
            <a:ext cx="3854547" cy="286232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94000">
                <a:schemeClr val="bg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An alternate definition:</a:t>
            </a:r>
          </a:p>
          <a:p>
            <a:endParaRPr lang="en-US" b="1" dirty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(x &gt; y 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x;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y;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06873" y="1027906"/>
            <a:ext cx="4981410" cy="1616428"/>
            <a:chOff x="5606873" y="1027906"/>
            <a:chExt cx="4981410" cy="1616428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6478174" y="1027906"/>
              <a:ext cx="3071444" cy="129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252793" y="1058645"/>
              <a:ext cx="3335490" cy="112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06873" y="1998003"/>
              <a:ext cx="191320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Formal parameter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7622344" y="716025"/>
            <a:ext cx="471069" cy="412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841884" y="659022"/>
            <a:ext cx="1780460" cy="646331"/>
            <a:chOff x="5841884" y="659022"/>
            <a:chExt cx="1780460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5841884" y="659022"/>
              <a:ext cx="127636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type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24" idx="2"/>
            </p:cNvCxnSpPr>
            <p:nvPr/>
          </p:nvCxnSpPr>
          <p:spPr>
            <a:xfrm flipV="1">
              <a:off x="6754524" y="922217"/>
              <a:ext cx="867820" cy="10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654019" y="3121427"/>
            <a:ext cx="2770134" cy="369332"/>
            <a:chOff x="5654019" y="3121427"/>
            <a:chExt cx="2770134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5654019" y="3121427"/>
              <a:ext cx="178574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eturn statement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 flipV="1">
              <a:off x="7439764" y="3121427"/>
              <a:ext cx="98438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5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p</a:t>
            </a:r>
            <a:r>
              <a:rPr lang="en-US" dirty="0" smtClean="0"/>
              <a:t>arameter </a:t>
            </a:r>
            <a:r>
              <a:rPr lang="en-US" dirty="0"/>
              <a:t>v</a:t>
            </a:r>
            <a:r>
              <a:rPr lang="en-US" dirty="0" smtClean="0"/>
              <a:t>ariables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639"/>
          </a:xfrm>
        </p:spPr>
        <p:txBody>
          <a:bodyPr/>
          <a:lstStyle/>
          <a:p>
            <a:r>
              <a:rPr lang="en-US" b="1" dirty="0" smtClean="0"/>
              <a:t>They are the variables </a:t>
            </a:r>
            <a:r>
              <a:rPr lang="en-US" dirty="0" smtClean="0"/>
              <a:t>in the parameters of the function definition.</a:t>
            </a:r>
          </a:p>
          <a:p>
            <a:r>
              <a:rPr lang="en-US" b="1" dirty="0" smtClean="0"/>
              <a:t>They always get their values when the function is called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return</a:t>
            </a:r>
            <a:r>
              <a:rPr lang="en-US" dirty="0" smtClean="0"/>
              <a:t> statement, when it gets executed </a:t>
            </a:r>
            <a:r>
              <a:rPr lang="en-US" b="1" dirty="0" smtClean="0"/>
              <a:t>does two things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b="1" dirty="0" smtClean="0"/>
              <a:t>stops/ terminates the function execution </a:t>
            </a:r>
            <a:r>
              <a:rPr lang="en-US" dirty="0" smtClean="0"/>
              <a:t>so that control goes back to where the function call happened.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b="1" dirty="0" smtClean="0"/>
              <a:t>returns the expression value </a:t>
            </a:r>
            <a:r>
              <a:rPr lang="en-US" dirty="0" smtClean="0"/>
              <a:t>and that is the value of the function call.</a:t>
            </a:r>
            <a:endParaRPr lang="en-US" dirty="0"/>
          </a:p>
          <a:p>
            <a:r>
              <a:rPr lang="en-US" b="1" dirty="0" smtClean="0"/>
              <a:t>In C we only pass values and return values </a:t>
            </a:r>
            <a:r>
              <a:rPr lang="en-US" sz="3200" i="1" dirty="0" smtClean="0">
                <a:latin typeface="Garamond" panose="02020404030301010803" pitchFamily="18" charset="0"/>
              </a:rPr>
              <a:t>not variables</a:t>
            </a:r>
            <a:r>
              <a:rPr lang="en-US" b="1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74729" y="2782110"/>
            <a:ext cx="3871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a, b)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100   25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 max(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5977123" y="3338039"/>
            <a:ext cx="3677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3747" y="3185080"/>
            <a:ext cx="350195" cy="28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67336" y="3638144"/>
            <a:ext cx="175104" cy="38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52559" y="3694032"/>
            <a:ext cx="321013" cy="31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52559" y="2983013"/>
            <a:ext cx="25000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90429" y="2830104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862160" y="4229943"/>
            <a:ext cx="1690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09890" y="40272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0037099" y="6041001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6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test on parameter passing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4434191" cy="1501234"/>
          </a:xfrm>
          <a:gradFill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a * 100;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38801"/>
            <a:ext cx="4434191" cy="313548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bg1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 = foo(n);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%d\n”,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r,n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5508" y="1593413"/>
            <a:ext cx="6089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are a and n related?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if we called the variable in foo() as r ,   or   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is printed?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9319" y="3334851"/>
            <a:ext cx="6452681" cy="31085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Variables with the same name in different functions are different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dirty="0" smtClean="0"/>
              <a:t> statement itself does not change the value of any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Only one value can ever be returned.</a:t>
            </a:r>
          </a:p>
        </p:txBody>
      </p:sp>
      <p:sp>
        <p:nvSpPr>
          <p:cNvPr id="8" name="Freeform 7"/>
          <p:cNvSpPr/>
          <p:nvPr/>
        </p:nvSpPr>
        <p:spPr>
          <a:xfrm>
            <a:off x="11487794" y="3516698"/>
            <a:ext cx="477227" cy="444205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Functions without using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Functions with parameters, but nothing to return: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Functions with return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discrimininant.c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function call, function definition, 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</a:t>
            </a:r>
            <a:r>
              <a:rPr lang="en-US" i="1" dirty="0" smtClean="0">
                <a:latin typeface="Garamond" panose="02020404030301010803" pitchFamily="18" charset="0"/>
              </a:rPr>
              <a:t> C </a:t>
            </a:r>
            <a:r>
              <a:rPr lang="en-US" dirty="0" smtClean="0"/>
              <a:t>Language has a rule that is good to follow:</a:t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lang="en-US" i="1" dirty="0" smtClean="0">
                <a:latin typeface="Garamond" panose="02020404030301010803" pitchFamily="18" charset="0"/>
              </a:rPr>
              <a:t>Declare </a:t>
            </a:r>
            <a:r>
              <a:rPr lang="en-US" b="1" i="1" u="dbl" dirty="0" smtClean="0">
                <a:uFill>
                  <a:solidFill>
                    <a:srgbClr val="FF0000"/>
                  </a:solidFill>
                </a:uFill>
                <a:latin typeface="Garamond" panose="02020404030301010803" pitchFamily="18" charset="0"/>
              </a:rPr>
              <a:t>before</a:t>
            </a:r>
            <a:r>
              <a:rPr lang="en-US" i="1" dirty="0" smtClean="0">
                <a:latin typeface="Garamond" panose="02020404030301010803" pitchFamily="18" charset="0"/>
              </a:rPr>
              <a:t> Use,   always!</a:t>
            </a:r>
          </a:p>
          <a:p>
            <a:r>
              <a:rPr lang="en-US" dirty="0" smtClean="0"/>
              <a:t>We already know variables need to be declared before use. </a:t>
            </a:r>
            <a:br>
              <a:rPr lang="en-US" dirty="0" smtClean="0"/>
            </a:br>
            <a:r>
              <a:rPr lang="en-US" dirty="0" smtClean="0"/>
              <a:t>     Same holds for functions too!</a:t>
            </a:r>
          </a:p>
          <a:p>
            <a:r>
              <a:rPr lang="en-US" dirty="0" smtClean="0"/>
              <a:t>We have two options:</a:t>
            </a:r>
          </a:p>
          <a:p>
            <a:pPr lvl="1"/>
            <a:r>
              <a:rPr lang="en-US" b="1" dirty="0" smtClean="0"/>
              <a:t>Write function definition before </a:t>
            </a:r>
            <a:r>
              <a:rPr lang="en-US" dirty="0" smtClean="0"/>
              <a:t>the other function where it is used.  </a:t>
            </a:r>
          </a:p>
          <a:p>
            <a:pPr lvl="2"/>
            <a:r>
              <a:rPr lang="en-US" dirty="0" smtClean="0"/>
              <a:t>This is why main() appears as the last function in the file in many examples.</a:t>
            </a:r>
          </a:p>
          <a:p>
            <a:pPr lvl="1"/>
            <a:r>
              <a:rPr lang="en-US" dirty="0" smtClean="0"/>
              <a:t>Write a </a:t>
            </a:r>
            <a:r>
              <a:rPr lang="en-US" b="1" dirty="0"/>
              <a:t>prototype</a:t>
            </a:r>
            <a:r>
              <a:rPr lang="en-US" dirty="0" smtClean="0"/>
              <a:t> declaration before the other function where it is used. </a:t>
            </a:r>
            <a:r>
              <a:rPr lang="en-US" i="1" dirty="0" smtClean="0">
                <a:latin typeface="Garamond" panose="02020404030301010803" pitchFamily="18" charset="0"/>
              </a:rPr>
              <a:t>This is the preferred way especially in large programs.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prototype</a:t>
            </a:r>
            <a:r>
              <a:rPr lang="en-US" dirty="0" smtClean="0"/>
              <a:t> looks exactly like a function definition, but has no body.</a:t>
            </a:r>
          </a:p>
          <a:p>
            <a:pPr lvl="2"/>
            <a:r>
              <a:rPr lang="en-US" dirty="0" smtClean="0"/>
              <a:t>Notice the prototypes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Prototypes are usually declared at the beginning of the file.</a:t>
            </a:r>
          </a:p>
        </p:txBody>
      </p:sp>
    </p:spTree>
    <p:extLst>
      <p:ext uri="{BB962C8B-B14F-4D97-AF65-F5344CB8AC3E}">
        <p14:creationId xmlns:p14="http://schemas.microsoft.com/office/powerpoint/2010/main" val="24752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436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Functions in C</vt:lpstr>
      <vt:lpstr>Function calls are quite common</vt:lpstr>
      <vt:lpstr>What happens when a function call like  sqrt( d ) is in an expression?</vt:lpstr>
      <vt:lpstr>Defining your own function</vt:lpstr>
      <vt:lpstr>Formal parameter variables and return values</vt:lpstr>
      <vt:lpstr>A little test on parameter passing</vt:lpstr>
      <vt:lpstr>Revisit function examples</vt:lpstr>
      <vt:lpstr>Functions – function call, function definition, function prototypes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</dc:title>
  <dc:creator>Badrinath R</dc:creator>
  <cp:lastModifiedBy>Badrinath R</cp:lastModifiedBy>
  <cp:revision>26</cp:revision>
  <dcterms:created xsi:type="dcterms:W3CDTF">2023-07-05T05:44:56Z</dcterms:created>
  <dcterms:modified xsi:type="dcterms:W3CDTF">2023-08-25T09:37:44Z</dcterms:modified>
</cp:coreProperties>
</file>