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79" r:id="rId10"/>
    <p:sldId id="28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0" r:id="rId20"/>
    <p:sldId id="271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drinath R" initials="BR" lastIdx="0" clrIdx="0">
    <p:extLst>
      <p:ext uri="{19B8F6BF-5375-455C-9EA6-DF929625EA0E}">
        <p15:presenceInfo xmlns:p15="http://schemas.microsoft.com/office/powerpoint/2012/main" userId="Badrinath 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188" y="72"/>
      </p:cViewPr>
      <p:guideLst/>
    </p:cSldViewPr>
  </p:slideViewPr>
  <p:outlineViewPr>
    <p:cViewPr>
      <p:scale>
        <a:sx n="33" d="100"/>
        <a:sy n="33" d="100"/>
      </p:scale>
      <p:origin x="0" y="-90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n=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n=4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2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n=1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fact(4)  : n 4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fact(3)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fact(2)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6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fact(4)  : n 4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fact(3)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n*6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24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fact(2)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6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main():  n 5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14 calls fact(5)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fact(5)  : n 5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fact(4)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n*24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120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main(): n 5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14 calls fact(5)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14 v = 120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15 </a:t>
          </a:r>
          <a:r>
            <a:rPr lang="en-US" sz="2000" b="1" dirty="0" err="1" smtClean="0">
              <a:solidFill>
                <a:schemeClr val="tx1"/>
              </a:solidFill>
            </a:rPr>
            <a:t>printf</a:t>
          </a:r>
          <a:r>
            <a:rPr lang="en-US" sz="2000" b="1" dirty="0" smtClean="0">
              <a:solidFill>
                <a:schemeClr val="tx1"/>
              </a:solidFill>
            </a:rPr>
            <a:t>(“ _________ );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16 }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fact(3)  : n=5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fact(4)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n*5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120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n=4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 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 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 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 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 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 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 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n=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n=4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2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n=1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fact(4)  : n 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fact(3)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fact(2)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6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fact(4)  : n 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n*6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24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fact(2)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6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main():  n 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fact(5)  : n 5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n*24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120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main(): n 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14 calls fact(5)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14 v = 120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15 </a:t>
          </a:r>
          <a:r>
            <a:rPr lang="en-US" sz="2000" b="1" kern="1200" dirty="0" err="1" smtClean="0">
              <a:solidFill>
                <a:schemeClr val="tx1"/>
              </a:solidFill>
            </a:rPr>
            <a:t>printf</a:t>
          </a:r>
          <a:r>
            <a:rPr lang="en-US" sz="2000" b="1" kern="1200" dirty="0" smtClean="0">
              <a:solidFill>
                <a:schemeClr val="tx1"/>
              </a:solidFill>
            </a:rPr>
            <a:t>(“ _________ );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16 }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fact(3)  : n=5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120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n=4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 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 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 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</dsp:txBody>
      <dsp:txXfrm>
        <a:off x="6302367" y="5913948"/>
        <a:ext cx="1404491" cy="9521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 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 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 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 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694E-C81C-44AE-B789-490986ED34B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9772-DEB2-46A2-B3E7-05362663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C68C-B423-4CEE-9946-5421498023C5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865-4AE4-434F-8D36-AE2DADD36DE9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9733-7643-41B9-ADC0-26CEE33AAC2C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5E1F-9D99-4223-8F3E-4D8BDCC64810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6192-A9C0-4355-985E-A4FA20CE9CC1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73FB-2C1A-46A1-BABB-298363600A88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3D83-08D4-4F4C-848F-7E26950FE58D}" type="datetime1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586D-F49E-44E6-88D0-A62D56973130}" type="datetime1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53BC-8773-4767-840E-022C83F0C205}" type="datetime1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A8F9-F4B4-40C9-9BFD-F1A366B6A8DC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44D6-6A3B-49AF-8150-7292EFEDD5EE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FE34-4A17-4650-9B1A-53E56B7B18FC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to see how call works</a:t>
            </a:r>
            <a:br>
              <a:rPr lang="en-US" dirty="0" smtClean="0"/>
            </a:br>
            <a:r>
              <a:rPr lang="en-US" dirty="0" smtClean="0"/>
              <a:t>Also see how variables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</a:t>
            </a:r>
            <a:br>
              <a:rPr lang="en-US" dirty="0" smtClean="0"/>
            </a:br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348065" y="533648"/>
            <a:ext cx="7005735" cy="55504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 1 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2</a:t>
            </a:r>
          </a:p>
          <a:p>
            <a:r>
              <a:rPr lang="en-US" sz="1800" dirty="0" smtClean="0"/>
              <a:t> 3 </a:t>
            </a:r>
            <a:r>
              <a:rPr lang="en-US" sz="1800" dirty="0" err="1" smtClean="0"/>
              <a:t>int</a:t>
            </a:r>
            <a:r>
              <a:rPr lang="en-US" sz="1800" dirty="0" smtClean="0"/>
              <a:t> fact(</a:t>
            </a:r>
            <a:r>
              <a:rPr lang="en-US" sz="1800" dirty="0" err="1" smtClean="0"/>
              <a:t>int</a:t>
            </a:r>
            <a:r>
              <a:rPr lang="en-US" sz="1800" dirty="0" smtClean="0"/>
              <a:t> n){</a:t>
            </a:r>
          </a:p>
          <a:p>
            <a:r>
              <a:rPr lang="en-US" sz="1800" dirty="0" smtClean="0"/>
              <a:t> 4      if (n == 0 )</a:t>
            </a:r>
          </a:p>
          <a:p>
            <a:r>
              <a:rPr lang="en-US" sz="1800" dirty="0" smtClean="0"/>
              <a:t> 5              // we call this the base case or *non*-recursive case</a:t>
            </a:r>
          </a:p>
          <a:p>
            <a:r>
              <a:rPr lang="en-US" sz="1800" dirty="0" smtClean="0"/>
              <a:t> 6              return 1;</a:t>
            </a:r>
          </a:p>
          <a:p>
            <a:r>
              <a:rPr lang="en-US" sz="1800" dirty="0" smtClean="0"/>
              <a:t> 7      else</a:t>
            </a:r>
          </a:p>
          <a:p>
            <a:r>
              <a:rPr lang="en-US" sz="1800" dirty="0" smtClean="0"/>
              <a:t> 8              // we call this the recursive case</a:t>
            </a:r>
          </a:p>
          <a:p>
            <a:r>
              <a:rPr lang="en-US" sz="1800" dirty="0" smtClean="0"/>
              <a:t> 9              return n*</a:t>
            </a:r>
            <a:r>
              <a:rPr lang="en-US" sz="1800" b="1" dirty="0" smtClean="0">
                <a:solidFill>
                  <a:srgbClr val="FF0000"/>
                </a:solidFill>
              </a:rPr>
              <a:t>fact(n-1)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10 }    </a:t>
            </a:r>
          </a:p>
          <a:p>
            <a:r>
              <a:rPr lang="en-US" sz="1800" dirty="0" smtClean="0"/>
              <a:t>11 </a:t>
            </a:r>
            <a:r>
              <a:rPr lang="en-US" sz="1800" dirty="0" err="1" smtClean="0"/>
              <a:t>int</a:t>
            </a:r>
            <a:r>
              <a:rPr lang="en-US" sz="1800" dirty="0" smtClean="0"/>
              <a:t> main(){</a:t>
            </a:r>
          </a:p>
          <a:p>
            <a:r>
              <a:rPr lang="en-US" sz="1800" dirty="0" smtClean="0"/>
              <a:t>12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n=0;</a:t>
            </a:r>
          </a:p>
          <a:p>
            <a:r>
              <a:rPr lang="en-US" sz="1800" dirty="0" smtClean="0"/>
              <a:t>13   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d",&amp;n</a:t>
            </a:r>
            <a:r>
              <a:rPr lang="en-US" sz="1800" dirty="0" smtClean="0"/>
              <a:t>);</a:t>
            </a:r>
          </a:p>
          <a:p>
            <a:r>
              <a:rPr lang="en-US" sz="1800" b="1" dirty="0" smtClean="0">
                <a:solidFill>
                  <a:schemeClr val="accent5"/>
                </a:solidFill>
              </a:rPr>
              <a:t>14      v = fact(n); </a:t>
            </a:r>
          </a:p>
          <a:p>
            <a:r>
              <a:rPr lang="en-US" sz="1800" dirty="0" smtClean="0"/>
              <a:t>15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 main has n = %d ,  v = %d\n",</a:t>
            </a:r>
            <a:r>
              <a:rPr lang="en-US" sz="1800" dirty="0" err="1" smtClean="0"/>
              <a:t>n,v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16 } </a:t>
            </a:r>
            <a:endParaRPr lang="en-US" sz="1800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4019849" y="4187804"/>
            <a:ext cx="389717" cy="4159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66946" y="5575640"/>
            <a:ext cx="534572" cy="686972"/>
            <a:chOff x="1466946" y="5575640"/>
            <a:chExt cx="534572" cy="686972"/>
          </a:xfrm>
        </p:grpSpPr>
        <p:sp>
          <p:nvSpPr>
            <p:cNvPr id="8" name="Rectangle 7"/>
            <p:cNvSpPr/>
            <p:nvPr/>
          </p:nvSpPr>
          <p:spPr>
            <a:xfrm>
              <a:off x="1466946" y="5575640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v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66946" y="5924987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n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080345" y="6262612"/>
            <a:ext cx="1336431" cy="11722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6946" y="5081505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4588" y="3799657"/>
            <a:ext cx="0" cy="220587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75253" y="3899546"/>
            <a:ext cx="15978" cy="210598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89681" y="4454026"/>
            <a:ext cx="600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252052" y="4606426"/>
            <a:ext cx="97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66946" y="4580763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66946" y="4061362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n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81274" y="2879659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442" y="306802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92913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788432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33082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2098778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8178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3288964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9628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4470064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78658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5661128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11286" y="4515729"/>
            <a:ext cx="2780714" cy="23422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197553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18469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0854" y="4417255"/>
            <a:ext cx="5641145" cy="3854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174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40011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110723" y="308597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978795" y="4366133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24850" y="3263702"/>
            <a:ext cx="17292" cy="64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5" idx="3"/>
          </p:cNvCxnSpPr>
          <p:nvPr/>
        </p:nvCxnSpPr>
        <p:spPr>
          <a:xfrm rot="16200000" flipV="1">
            <a:off x="9119342" y="1907140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449392" y="3249634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420837"/>
            <a:ext cx="619330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passed value is 2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4                  (t&lt;n)                       // 0 &lt; 2 </a:t>
            </a:r>
          </a:p>
          <a:p>
            <a:r>
              <a:rPr lang="en-US" dirty="0" smtClean="0"/>
              <a:t>                              5                          s = s + t;         // s = 0 + 0</a:t>
            </a:r>
          </a:p>
          <a:p>
            <a:r>
              <a:rPr lang="en-US" dirty="0" smtClean="0"/>
              <a:t>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// x = 1     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returned value is 1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</a:p>
          <a:p>
            <a:pPr marL="342900" indent="-342900">
              <a:buAutoNum type="arabicPlain" startAt="13"/>
            </a:pPr>
            <a:r>
              <a:rPr lang="en-US" dirty="0"/>
              <a:t> </a:t>
            </a:r>
            <a:r>
              <a:rPr lang="en-US" dirty="0" smtClean="0"/>
              <a:t>  }                                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halts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31363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600966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1930" y="3883274"/>
            <a:ext cx="830131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1932" y="4361576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1930" y="4839878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55661" y="3948304"/>
            <a:ext cx="576664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83453" y="3715408"/>
            <a:ext cx="3450605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084" y="1392702"/>
            <a:ext cx="1336430" cy="2336774"/>
          </a:xfrm>
          <a:prstGeom prst="roundRect">
            <a:avLst/>
          </a:prstGeom>
          <a:gradFill flip="none" rotWithShape="1">
            <a:gsLst>
              <a:gs pos="67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25084" y="4105422"/>
            <a:ext cx="1336430" cy="1911282"/>
          </a:xfrm>
          <a:prstGeom prst="roundRect">
            <a:avLst/>
          </a:prstGeom>
          <a:gradFill flip="none" rotWithShape="1">
            <a:gsLst>
              <a:gs pos="74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84210" y="5432891"/>
            <a:ext cx="1908925" cy="1125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45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474271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7656575" y="68567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2300" y="2109216"/>
            <a:ext cx="7912100" cy="6057900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86450" y="968375"/>
            <a:ext cx="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6658844" y="-343427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43817" y="998802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821743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110723" y="308597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8795" y="4366133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24850" y="3387725"/>
            <a:ext cx="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9050353" y="1977744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35326" y="3319973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67039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7611236" y="524780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2300" y="2038350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42490" y="968375"/>
            <a:ext cx="23738" cy="60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V="1">
            <a:off x="6658844" y="-357495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43817" y="984734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7560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204559" y="2810780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699000" y="4382016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496300" y="3273425"/>
            <a:ext cx="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V="1">
            <a:off x="9122808" y="1939994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55879" y="3282223"/>
            <a:ext cx="320091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298431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204559" y="2810780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2300" y="2090166"/>
            <a:ext cx="7759699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88591" y="968375"/>
            <a:ext cx="23260" cy="97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 rot="16200000">
            <a:off x="7822945" y="66662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120</a:t>
            </a:r>
            <a:endParaRPr lang="en-US" sz="2800" dirty="0"/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5681475" y="1137753"/>
            <a:ext cx="2688805" cy="100204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75386" y="1005747"/>
            <a:ext cx="435008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2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1" cy="513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4"/>
            <a:ext cx="4288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6586" y="3683462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5084" y="1392702"/>
            <a:ext cx="1336430" cy="2336774"/>
          </a:xfrm>
          <a:prstGeom prst="roundRect">
            <a:avLst/>
          </a:prstGeom>
          <a:gradFill flip="none" rotWithShape="1">
            <a:gsLst>
              <a:gs pos="67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25084" y="4105422"/>
            <a:ext cx="1336430" cy="1911282"/>
          </a:xfrm>
          <a:prstGeom prst="roundRect">
            <a:avLst/>
          </a:prstGeom>
          <a:gradFill flip="none" rotWithShape="1">
            <a:gsLst>
              <a:gs pos="74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954" y="984631"/>
            <a:ext cx="1970674" cy="351918"/>
          </a:xfrm>
          <a:prstGeom prst="roundRect">
            <a:avLst/>
          </a:prstGeom>
          <a:gradFill>
            <a:gsLst>
              <a:gs pos="61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27" grpId="0"/>
      <p:bldP spid="28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4693" y="3675185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… and a local with same name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y,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27171" y="5048641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 ??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5084" y="1322362"/>
            <a:ext cx="1336430" cy="2336774"/>
          </a:xfrm>
          <a:prstGeom prst="roundRect">
            <a:avLst/>
          </a:prstGeom>
          <a:gradFill flip="none" rotWithShape="1">
            <a:gsLst>
              <a:gs pos="67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5084" y="3866270"/>
            <a:ext cx="1336430" cy="1911282"/>
          </a:xfrm>
          <a:prstGeom prst="roundRect">
            <a:avLst/>
          </a:prstGeom>
          <a:gradFill flip="none" rotWithShape="1">
            <a:gsLst>
              <a:gs pos="74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37954" y="984631"/>
            <a:ext cx="1970674" cy="351918"/>
          </a:xfrm>
          <a:prstGeom prst="roundRect">
            <a:avLst/>
          </a:prstGeom>
          <a:gradFill>
            <a:gsLst>
              <a:gs pos="61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32406" y="3477480"/>
            <a:ext cx="759651" cy="513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32404" y="3955782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32402" y="4434084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animBg="1"/>
      <p:bldP spid="23" grpId="0" uiExpand="1" animBg="1"/>
      <p:bldP spid="24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 variables organized in memory?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/>
          <a:lstStyle/>
          <a:p>
            <a:r>
              <a:rPr lang="en-US" dirty="0" smtClean="0"/>
              <a:t>Static variables sit in pre-assigned address locations</a:t>
            </a:r>
          </a:p>
          <a:p>
            <a:r>
              <a:rPr lang="en-US" dirty="0" smtClean="0"/>
              <a:t>Automatic variables are logically organized in a stack</a:t>
            </a:r>
          </a:p>
          <a:p>
            <a:pPr lvl="1"/>
            <a:r>
              <a:rPr lang="en-US" dirty="0" smtClean="0"/>
              <a:t>Grows when a function is called</a:t>
            </a:r>
          </a:p>
          <a:p>
            <a:pPr lvl="2"/>
            <a:r>
              <a:rPr lang="en-US" dirty="0" smtClean="0"/>
              <a:t>Also when a block is entered</a:t>
            </a:r>
          </a:p>
          <a:p>
            <a:pPr lvl="2"/>
            <a:r>
              <a:rPr lang="en-US" dirty="0" smtClean="0"/>
              <a:t>New variables are created</a:t>
            </a:r>
          </a:p>
          <a:p>
            <a:pPr lvl="1"/>
            <a:r>
              <a:rPr lang="en-US" dirty="0" smtClean="0"/>
              <a:t>Shrinks when a function returns</a:t>
            </a:r>
          </a:p>
          <a:p>
            <a:pPr lvl="2"/>
            <a:r>
              <a:rPr lang="en-US" dirty="0" smtClean="0"/>
              <a:t>Also when a block terminates</a:t>
            </a:r>
          </a:p>
          <a:p>
            <a:pPr lvl="2"/>
            <a:r>
              <a:rPr lang="en-US" dirty="0" smtClean="0"/>
              <a:t>Variables are removed (unavailable)</a:t>
            </a:r>
          </a:p>
          <a:p>
            <a:pPr lvl="1"/>
            <a:r>
              <a:rPr lang="en-US" dirty="0" smtClean="0"/>
              <a:t>It is called a </a:t>
            </a:r>
            <a:r>
              <a:rPr lang="en-US" b="1" dirty="0" smtClean="0"/>
              <a:t>call-stack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085383" y="4811150"/>
            <a:ext cx="534572" cy="1022255"/>
            <a:chOff x="9085383" y="4811150"/>
            <a:chExt cx="534572" cy="1022255"/>
          </a:xfrm>
        </p:grpSpPr>
        <p:sp>
          <p:nvSpPr>
            <p:cNvPr id="6" name="Rectangle 5"/>
            <p:cNvSpPr/>
            <p:nvPr/>
          </p:nvSpPr>
          <p:spPr>
            <a:xfrm>
              <a:off x="9085383" y="4811150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5383" y="5146433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085383" y="5495780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750104" y="5833405"/>
            <a:ext cx="1336431" cy="11722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5383" y="4335305"/>
            <a:ext cx="534572" cy="337625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085383" y="3470339"/>
            <a:ext cx="534572" cy="698495"/>
            <a:chOff x="9085383" y="3470339"/>
            <a:chExt cx="534572" cy="698495"/>
          </a:xfrm>
        </p:grpSpPr>
        <p:sp>
          <p:nvSpPr>
            <p:cNvPr id="13" name="Rectangle 12"/>
            <p:cNvSpPr/>
            <p:nvPr/>
          </p:nvSpPr>
          <p:spPr>
            <a:xfrm>
              <a:off x="9085383" y="3831209"/>
              <a:ext cx="534572" cy="33762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085383" y="3470339"/>
              <a:ext cx="534572" cy="33762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085383" y="2958040"/>
            <a:ext cx="534572" cy="33762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444347" y="3370450"/>
            <a:ext cx="0" cy="220587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245012" y="3470339"/>
            <a:ext cx="15978" cy="210598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7959440" y="4024819"/>
            <a:ext cx="600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9921811" y="4177219"/>
            <a:ext cx="97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</a:t>
            </a:r>
            <a:endParaRPr lang="en-US" sz="24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recursion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a useful function call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calling itself is called a recursive function call.</a:t>
            </a:r>
          </a:p>
          <a:p>
            <a:r>
              <a:rPr lang="en-US" dirty="0" smtClean="0"/>
              <a:t>The body of the function has a call to the function itself.</a:t>
            </a:r>
          </a:p>
          <a:p>
            <a:r>
              <a:rPr lang="en-US" dirty="0" smtClean="0"/>
              <a:t>It turns out to be extremely powerful as a programming pattern.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3797</Words>
  <Application>Microsoft Office PowerPoint</Application>
  <PresentationFormat>Widescreen</PresentationFormat>
  <Paragraphs>738</Paragraphs>
  <Slides>24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Examples to see how call works Also see how variables change</vt:lpstr>
      <vt:lpstr>An example execution – See how memory locations(variables) change as execution progresses</vt:lpstr>
      <vt:lpstr>An example execution – See how memory locations(variables) change as execution progresses</vt:lpstr>
      <vt:lpstr>An example execution with a global</vt:lpstr>
      <vt:lpstr>An example execution with a global</vt:lpstr>
      <vt:lpstr>An example execution with a global                    … and a local with same name</vt:lpstr>
      <vt:lpstr>How are the variables organized in memory?</vt:lpstr>
      <vt:lpstr>A bit about recursion</vt:lpstr>
      <vt:lpstr>Recursion – a useful function call pattern</vt:lpstr>
      <vt:lpstr>Recursion –  an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44</cp:revision>
  <dcterms:created xsi:type="dcterms:W3CDTF">2022-11-30T04:47:41Z</dcterms:created>
  <dcterms:modified xsi:type="dcterms:W3CDTF">2023-09-01T08:22:20Z</dcterms:modified>
</cp:coreProperties>
</file>