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58" r:id="rId5"/>
    <p:sldId id="257" r:id="rId6"/>
    <p:sldId id="260" r:id="rId7"/>
    <p:sldId id="272" r:id="rId8"/>
    <p:sldId id="261" r:id="rId9"/>
    <p:sldId id="262" r:id="rId10"/>
    <p:sldId id="273" r:id="rId11"/>
    <p:sldId id="263" r:id="rId12"/>
    <p:sldId id="259" r:id="rId13"/>
    <p:sldId id="274" r:id="rId14"/>
    <p:sldId id="264" r:id="rId15"/>
    <p:sldId id="267" r:id="rId16"/>
    <p:sldId id="265" r:id="rId17"/>
    <p:sldId id="266" r:id="rId18"/>
    <p:sldId id="269" r:id="rId19"/>
    <p:sldId id="270" r:id="rId20"/>
    <p:sldId id="271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F9D3-754D-4F6F-AF4C-CDDDE1194DA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DF9B-7DE0-4646-AE0C-53885185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Sorting with Three Basic Sorts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Selection sort : </a:t>
            </a:r>
            <a:r>
              <a:rPr lang="en-US" dirty="0" smtClean="0">
                <a:latin typeface="Gabriola" panose="04040605051002020D02" pitchFamily="82" charset="0"/>
              </a:rPr>
              <a:t>Trying to write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4351338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First focus on modifying the “bubble loop” we had for bubble sort: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Find the position of the maximum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Swap it with the highest position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Now, try writing the outer loop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16260" y="2771334"/>
            <a:ext cx="5092503" cy="118168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Selection sort : Code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9545" cy="3077115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 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i="1" dirty="0" smtClean="0">
                <a:cs typeface="Courier New" panose="02070309020205020404" pitchFamily="49" charset="0"/>
              </a:rPr>
              <a:t>// note small important change in array 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 a[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a[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lang="en-US" sz="1800" i="1" dirty="0" smtClean="0">
                <a:cs typeface="Courier New" panose="02070309020205020404" pitchFamily="49" charset="0"/>
              </a:rPr>
              <a:t>// no swapping just remember the position p</a:t>
            </a:r>
            <a:br>
              <a:rPr lang="en-US" sz="1800" i="1" dirty="0" smtClean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  <a:r>
              <a:rPr lang="en-US" sz="1800" i="1" dirty="0" smtClean="0">
                <a:solidFill>
                  <a:prstClr val="black"/>
                </a:solidFill>
                <a:cs typeface="Courier New" panose="02070309020205020404" pitchFamily="49" charset="0"/>
              </a:rPr>
              <a:t>// now the swap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738116"/>
                <a:ext cx="10515600" cy="246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Observations:</a:t>
                </a:r>
              </a:p>
              <a:p>
                <a:pPr lvl="1"/>
                <a:r>
                  <a:rPr lang="en-US" dirty="0" smtClean="0">
                    <a:cs typeface="Courier New" panose="02070309020205020404" pitchFamily="49" charset="0"/>
                  </a:rPr>
                  <a:t>The only operations on the elements are compare and swap(move)</a:t>
                </a:r>
              </a:p>
              <a:p>
                <a:pPr lvl="1"/>
                <a:r>
                  <a:rPr lang="en-US" dirty="0" smtClean="0">
                    <a:cs typeface="Courier New" panose="02070309020205020404" pitchFamily="49" charset="0"/>
                  </a:rPr>
                  <a:t>#compares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</m:oMath>
                </a14:m>
                <a:r>
                  <a:rPr lang="en-US" dirty="0" smtClean="0">
                    <a:cs typeface="Courier New" panose="02070309020205020404" pitchFamily="49" charset="0"/>
                  </a:rPr>
                  <a:t> #swaps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Question: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Can you find the # compares? …. # moves ?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8116"/>
                <a:ext cx="10515600" cy="2465021"/>
              </a:xfrm>
              <a:prstGeom prst="rect">
                <a:avLst/>
              </a:prstGeom>
              <a:blipFill>
                <a:blip r:embed="rId2"/>
                <a:stretch>
                  <a:fillRect l="-1217" t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838199" y="4805465"/>
            <a:ext cx="10515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0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Sorting by successive insertions,  insertion sort ; Concept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5636"/>
          </a:xfrm>
        </p:spPr>
        <p:txBody>
          <a:bodyPr>
            <a:normAutofit/>
          </a:bodyPr>
          <a:lstStyle/>
          <a:p>
            <a:r>
              <a:rPr lang="en-US" dirty="0" smtClean="0"/>
              <a:t>Think of the slightly modified problem called </a:t>
            </a:r>
            <a:r>
              <a:rPr lang="en-US" b="1" dirty="0" smtClean="0">
                <a:solidFill>
                  <a:schemeClr val="accent1"/>
                </a:solidFill>
                <a:latin typeface="Gabriola" panose="04040605051002020D02" pitchFamily="82" charset="0"/>
              </a:rPr>
              <a:t>sorted insertion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Given items in a[0]… a[p-1] </a:t>
            </a:r>
            <a:r>
              <a:rPr lang="en-US" i="1" u="sng" dirty="0" smtClean="0"/>
              <a:t>are sorted</a:t>
            </a:r>
            <a:r>
              <a:rPr lang="en-US" dirty="0" smtClean="0"/>
              <a:t>, how to make a[0]...a[p] sorted ?</a:t>
            </a:r>
          </a:p>
          <a:p>
            <a:pPr lvl="1"/>
            <a:r>
              <a:rPr lang="en-US" dirty="0" smtClean="0"/>
              <a:t>The idea is to </a:t>
            </a:r>
            <a:r>
              <a:rPr lang="en-US" b="1" dirty="0" smtClean="0"/>
              <a:t>compare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find where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value v in a[p] belongs</a:t>
            </a:r>
          </a:p>
          <a:p>
            <a:pPr lvl="1"/>
            <a:r>
              <a:rPr lang="en-US" dirty="0" smtClean="0"/>
              <a:t>Then insert it there by </a:t>
            </a:r>
            <a:r>
              <a:rPr lang="en-US" b="1" dirty="0" smtClean="0"/>
              <a:t>moving</a:t>
            </a:r>
            <a:r>
              <a:rPr lang="en-US" dirty="0" smtClean="0"/>
              <a:t> other items to the higher side.</a:t>
            </a:r>
          </a:p>
          <a:p>
            <a:r>
              <a:rPr lang="en-US" dirty="0" smtClean="0"/>
              <a:t>Then apply this idea starting with p as 1, then 2, then 3 …  </a:t>
            </a:r>
            <a:r>
              <a:rPr lang="en-US" dirty="0" err="1" smtClean="0"/>
              <a:t>upto</a:t>
            </a:r>
            <a:r>
              <a:rPr lang="en-US" dirty="0" smtClean="0"/>
              <a:t> n-1</a:t>
            </a:r>
          </a:p>
          <a:p>
            <a:pPr lvl="1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68940" y="4038028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6          0               2              23         5           1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681240" y="403802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487787" y="403802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294334" y="403802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00881" y="403802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907428" y="403802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68940" y="4929729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         6               2              23         5           1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681240" y="492972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487787" y="492972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94334" y="492972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00881" y="492972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907428" y="492972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8200" y="3942001"/>
            <a:ext cx="876564" cy="7117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8783" y="4733006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1321316" y="4453527"/>
            <a:ext cx="194554" cy="3501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618585" y="5586446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1882654" y="5306737"/>
            <a:ext cx="194554" cy="3501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087875" y="5821431"/>
            <a:ext cx="4352778" cy="576776"/>
            <a:chOff x="1087875" y="5821431"/>
            <a:chExt cx="4352778" cy="576776"/>
          </a:xfrm>
        </p:grpSpPr>
        <p:sp>
          <p:nvSpPr>
            <p:cNvPr id="34" name="Rectangle 33"/>
            <p:cNvSpPr/>
            <p:nvPr/>
          </p:nvSpPr>
          <p:spPr>
            <a:xfrm>
              <a:off x="1087875" y="5821431"/>
              <a:ext cx="4352778" cy="5627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  <a:r>
                <a:rPr lang="en-US" dirty="0" smtClean="0">
                  <a:solidFill>
                    <a:schemeClr val="tx1"/>
                  </a:solidFill>
                </a:rPr>
                <a:t>          2          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         23          5          1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600175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06722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13269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019816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826363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3354642" y="6497603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3494204" y="6276262"/>
            <a:ext cx="194554" cy="3501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746133" y="4028298"/>
            <a:ext cx="4352778" cy="576776"/>
            <a:chOff x="1087875" y="5821431"/>
            <a:chExt cx="4352778" cy="576776"/>
          </a:xfrm>
        </p:grpSpPr>
        <p:sp>
          <p:nvSpPr>
            <p:cNvPr id="44" name="Rectangle 43"/>
            <p:cNvSpPr/>
            <p:nvPr/>
          </p:nvSpPr>
          <p:spPr>
            <a:xfrm>
              <a:off x="1087875" y="5821431"/>
              <a:ext cx="4352778" cy="5627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  <a:r>
                <a:rPr lang="en-US" dirty="0" smtClean="0">
                  <a:solidFill>
                    <a:schemeClr val="tx1"/>
                  </a:solidFill>
                </a:rPr>
                <a:t>          2          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         23         5          1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1600175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406722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213269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019816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826363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9813809" y="4707715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8308350" y="4447465"/>
            <a:ext cx="194554" cy="3501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752270" y="4922694"/>
            <a:ext cx="4352778" cy="576776"/>
            <a:chOff x="1087875" y="5821431"/>
            <a:chExt cx="4352778" cy="576776"/>
          </a:xfrm>
        </p:grpSpPr>
        <p:sp>
          <p:nvSpPr>
            <p:cNvPr id="53" name="Rectangle 52"/>
            <p:cNvSpPr/>
            <p:nvPr/>
          </p:nvSpPr>
          <p:spPr>
            <a:xfrm>
              <a:off x="1087875" y="5821431"/>
              <a:ext cx="4352778" cy="5627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  <a:r>
                <a:rPr lang="en-US" dirty="0" smtClean="0">
                  <a:solidFill>
                    <a:schemeClr val="tx1"/>
                  </a:solidFill>
                </a:rPr>
                <a:t>          2               5              6          23          1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600175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406722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213269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019816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826363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0510959" y="5599418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>
            <a:off x="7521452" y="5322952"/>
            <a:ext cx="194554" cy="35019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6746133" y="5814396"/>
            <a:ext cx="4352778" cy="576776"/>
            <a:chOff x="1087875" y="5821431"/>
            <a:chExt cx="4352778" cy="576776"/>
          </a:xfrm>
        </p:grpSpPr>
        <p:sp>
          <p:nvSpPr>
            <p:cNvPr id="62" name="Rectangle 61"/>
            <p:cNvSpPr/>
            <p:nvPr/>
          </p:nvSpPr>
          <p:spPr>
            <a:xfrm>
              <a:off x="1087875" y="5821431"/>
              <a:ext cx="4352778" cy="5627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0</a:t>
              </a:r>
              <a:r>
                <a:rPr lang="en-US" dirty="0" smtClean="0">
                  <a:solidFill>
                    <a:schemeClr val="tx1"/>
                  </a:solidFill>
                </a:rPr>
                <a:t>          1              2          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           6         23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1600175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406722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213269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19816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826363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>
            <a:off x="2501855" y="3907324"/>
            <a:ext cx="0" cy="81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35187" y="4805961"/>
            <a:ext cx="0" cy="81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55035" y="5713422"/>
            <a:ext cx="0" cy="81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514201" y="3904082"/>
            <a:ext cx="0" cy="81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1114072" y="4795783"/>
            <a:ext cx="0" cy="81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38200" y="4911525"/>
            <a:ext cx="1651529" cy="7454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8200" y="5821431"/>
            <a:ext cx="2424363" cy="6322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674891" y="3970493"/>
            <a:ext cx="2991842" cy="6710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655818" y="4837077"/>
            <a:ext cx="3864556" cy="6710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744878" y="5731101"/>
            <a:ext cx="4386607" cy="6710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3" grpId="0" animBg="1"/>
      <p:bldP spid="42" grpId="0" animBg="1"/>
      <p:bldP spid="51" grpId="0" animBg="1"/>
      <p:bldP spid="60" grpId="0" animBg="1"/>
      <p:bldP spid="68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Insertion sort: </a:t>
            </a:r>
            <a:r>
              <a:rPr lang="en-US" dirty="0" smtClean="0">
                <a:latin typeface="Gabriola" panose="04040605051002020D02" pitchFamily="82" charset="0"/>
              </a:rPr>
              <a:t>Trying to write the </a:t>
            </a:r>
            <a:r>
              <a:rPr lang="en-US" dirty="0">
                <a:latin typeface="Gabriola" panose="04040605051002020D02" pitchFamily="82" charset="0"/>
              </a:rPr>
              <a:t>c</a:t>
            </a:r>
            <a:r>
              <a:rPr lang="en-US" dirty="0" smtClean="0">
                <a:latin typeface="Gabriola" panose="04040605051002020D02" pitchFamily="82" charset="0"/>
              </a:rPr>
              <a:t>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184" y="1845334"/>
            <a:ext cx="11211951" cy="3939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</a:rPr>
              <a:t>First write the code for inserting a[p] into a[0]… a[p-1]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</a:rPr>
              <a:t>Find the position</a:t>
            </a:r>
            <a:r>
              <a:rPr lang="en-US" sz="3200" b="1" i="1" dirty="0" smtClean="0">
                <a:solidFill>
                  <a:srgbClr val="FF0000"/>
                </a:solidFill>
              </a:rPr>
              <a:t> r </a:t>
            </a:r>
            <a:r>
              <a:rPr lang="en-US" sz="3200" dirty="0" smtClean="0">
                <a:solidFill>
                  <a:schemeClr val="accent1"/>
                </a:solidFill>
              </a:rPr>
              <a:t>where a[p] belongs in a[0]… a[p-1] which you should assume is sorted.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</a:rPr>
              <a:t>Then move all elements from </a:t>
            </a:r>
            <a:r>
              <a:rPr lang="en-US" sz="3200" i="1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>
                <a:solidFill>
                  <a:schemeClr val="accent1"/>
                </a:solidFill>
              </a:rPr>
              <a:t> to p-1 right by one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</a:rPr>
              <a:t>Now set a[</a:t>
            </a:r>
            <a:r>
              <a:rPr lang="en-US" sz="3200" b="1" i="1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>
                <a:solidFill>
                  <a:schemeClr val="accent1"/>
                </a:solidFill>
              </a:rPr>
              <a:t>] to be what was in a[p] earlier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</a:rPr>
              <a:t>Now repeat the above using the highest point p being 1,2, … n-1</a:t>
            </a:r>
          </a:p>
        </p:txBody>
      </p:sp>
    </p:spTree>
    <p:extLst>
      <p:ext uri="{BB962C8B-B14F-4D97-AF65-F5344CB8AC3E}">
        <p14:creationId xmlns:p14="http://schemas.microsoft.com/office/powerpoint/2010/main" val="33559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2222" y="3317300"/>
            <a:ext cx="4547681" cy="149578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Insertion sort: Code 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42" y="2333675"/>
            <a:ext cx="6301902" cy="31925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=a[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among a[0]..a[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1 all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]..a[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20155" y="1027906"/>
            <a:ext cx="7139291" cy="3748543"/>
            <a:chOff x="5620155" y="1027906"/>
            <a:chExt cx="7139291" cy="374854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6457544" y="1027906"/>
              <a:ext cx="6301902" cy="3018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6000">
                  <a:schemeClr val="accent6">
                    <a:alpha val="30000"/>
                  </a:schemeClr>
                </a:gs>
              </a:gsLst>
              <a:lin ang="10800000" scaled="1"/>
              <a:tileRect/>
            </a:gra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for( </a:t>
              </a:r>
              <a:r>
                <a:rPr lang="en-US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=0; </a:t>
              </a:r>
              <a:r>
                <a:rPr lang="en-US" sz="24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 p ; </a:t>
              </a:r>
              <a:r>
                <a:rPr lang="en-US" sz="24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</a:t>
              </a:r>
              <a:r>
                <a:rPr lang="en-US" sz="2400" b="1" i="1" dirty="0" smtClean="0">
                  <a:solidFill>
                    <a:srgbClr val="FF0000"/>
                  </a:solidFill>
                  <a:cs typeface="Courier New" panose="02070309020205020404" pitchFamily="49" charset="0"/>
                </a:rPr>
                <a:t>  // set 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(a[r] &lt; v )</a:t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else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break;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for(k=p-1;k&gt;=r ;k++) </a:t>
              </a:r>
              <a:r>
                <a:rPr lang="en-US" sz="2400" b="1" i="1" dirty="0" smtClean="0">
                  <a:cs typeface="Courier New" panose="02070309020205020404" pitchFamily="49" charset="0"/>
                </a:rPr>
                <a:t>// move right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a[k+1]=a[k];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620155" y="3317300"/>
              <a:ext cx="0" cy="700391"/>
            </a:xfrm>
            <a:prstGeom prst="line">
              <a:avLst/>
            </a:prstGeom>
            <a:ln w="28321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639611" y="2527746"/>
              <a:ext cx="815501" cy="1159205"/>
            </a:xfrm>
            <a:prstGeom prst="straightConnector1">
              <a:avLst/>
            </a:prstGeom>
            <a:ln w="28321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834164" y="3929973"/>
              <a:ext cx="523672" cy="535672"/>
            </a:xfrm>
            <a:prstGeom prst="straightConnector1">
              <a:avLst/>
            </a:prstGeom>
            <a:ln w="28321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ket 11"/>
            <p:cNvSpPr/>
            <p:nvPr/>
          </p:nvSpPr>
          <p:spPr>
            <a:xfrm>
              <a:off x="6517533" y="1027906"/>
              <a:ext cx="116732" cy="1929303"/>
            </a:xfrm>
            <a:prstGeom prst="leftBracket">
              <a:avLst/>
            </a:prstGeom>
            <a:ln w="28321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Left Bracket 12"/>
            <p:cNvSpPr/>
            <p:nvPr/>
          </p:nvSpPr>
          <p:spPr>
            <a:xfrm>
              <a:off x="6575898" y="3116907"/>
              <a:ext cx="93221" cy="910343"/>
            </a:xfrm>
            <a:prstGeom prst="leftBracket">
              <a:avLst/>
            </a:prstGeom>
            <a:ln w="28321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ket 13"/>
            <p:cNvSpPr/>
            <p:nvPr/>
          </p:nvSpPr>
          <p:spPr>
            <a:xfrm>
              <a:off x="5796875" y="4154841"/>
              <a:ext cx="45719" cy="621608"/>
            </a:xfrm>
            <a:prstGeom prst="rightBracket">
              <a:avLst/>
            </a:prstGeom>
            <a:ln w="28321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6494833" y="4257377"/>
            <a:ext cx="6264613" cy="2537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chemeClr val="accent6">
                  <a:alpha val="30000"/>
                </a:schemeClr>
              </a:gs>
            </a:gsLst>
            <a:lin ang="10800000" scaled="1"/>
          </a:gradFill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for(k=p-1;k&gt;=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;k--)</a:t>
            </a:r>
            <a:r>
              <a:rPr lang="en-US" sz="24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 // </a:t>
            </a:r>
            <a:r>
              <a:rPr lang="en-US" sz="2400" b="1" i="1" dirty="0" smtClean="0">
                <a:cs typeface="Courier New" panose="02070309020205020404" pitchFamily="49" charset="0"/>
              </a:rPr>
              <a:t>move</a:t>
            </a:r>
            <a:r>
              <a:rPr lang="en-US" sz="24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br>
              <a:rPr lang="en-US" sz="24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</a:br>
            <a:r>
              <a:rPr lang="en-US" sz="24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                                                      // as you set 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(a[k]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a[k+1]=a[k];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=k+1;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5653" y="5456070"/>
            <a:ext cx="5656633" cy="1264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cs typeface="Courier New" panose="02070309020205020404" pitchFamily="49" charset="0"/>
              </a:rPr>
              <a:t>Question: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cs typeface="Courier New" panose="02070309020205020404" pitchFamily="49" charset="0"/>
              </a:rPr>
              <a:t>Can you find # compares? # moves 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34840" y="5347185"/>
            <a:ext cx="126547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Alternate</a:t>
            </a:r>
            <a:br>
              <a:rPr lang="en-US" dirty="0" smtClean="0"/>
            </a:br>
            <a:r>
              <a:rPr lang="en-US" b="1" dirty="0" smtClean="0"/>
              <a:t>move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0219" y="1423605"/>
            <a:ext cx="4352778" cy="576776"/>
            <a:chOff x="1087875" y="5821431"/>
            <a:chExt cx="4352778" cy="576776"/>
          </a:xfrm>
        </p:grpSpPr>
        <p:sp>
          <p:nvSpPr>
            <p:cNvPr id="17" name="Rectangle 16"/>
            <p:cNvSpPr/>
            <p:nvPr/>
          </p:nvSpPr>
          <p:spPr>
            <a:xfrm>
              <a:off x="1087875" y="5821431"/>
              <a:ext cx="4352778" cy="5627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600175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406722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213269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19816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826363" y="5821431"/>
              <a:ext cx="14068" cy="576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flipH="1">
            <a:off x="1331658" y="14308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49490" y="1430864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20970" y="1423605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151718" y="142360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03030" y="139457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820862" y="139458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6297" y="1369445"/>
            <a:ext cx="2567999" cy="6710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accent6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94790" y="1350275"/>
            <a:ext cx="296759" cy="673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378851" y="1901375"/>
            <a:ext cx="43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0                                      p-1     p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 rot="10800000" flipH="1" flipV="1">
            <a:off x="9980907" y="5993516"/>
            <a:ext cx="2221131" cy="752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Resembles something?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988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uiExpand="1" build="p" animBg="1"/>
      <p:bldP spid="2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US" dirty="0" err="1" smtClean="0"/>
              <a:t>Github</a:t>
            </a:r>
            <a:r>
              <a:rPr lang="en-US" dirty="0" smtClean="0"/>
              <a:t>: FCP/</a:t>
            </a:r>
            <a:r>
              <a:rPr lang="en-US" dirty="0" err="1" smtClean="0"/>
              <a:t>basic_sorts.c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complexity of an 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introduction to analysis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Concept  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Complexity is a measure (count) of how much resources an algorithm uses.</a:t>
                </a:r>
              </a:p>
              <a:p>
                <a:r>
                  <a:rPr lang="en-US" dirty="0" smtClean="0"/>
                  <a:t>Common resource terminology used are:  </a:t>
                </a:r>
                <a:r>
                  <a:rPr lang="en-US" b="1" dirty="0" smtClean="0"/>
                  <a:t>time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space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Time</a:t>
                </a:r>
                <a:r>
                  <a:rPr lang="en-US" dirty="0" smtClean="0"/>
                  <a:t> is </a:t>
                </a:r>
                <a:r>
                  <a:rPr lang="en-US" b="1" i="1" dirty="0" smtClean="0"/>
                  <a:t>not</a:t>
                </a:r>
                <a:r>
                  <a:rPr lang="en-US" dirty="0" smtClean="0"/>
                  <a:t> wall clock time, it is a count of the number of </a:t>
                </a:r>
                <a:r>
                  <a:rPr lang="en-US" b="1" i="1" dirty="0" smtClean="0"/>
                  <a:t>basic operations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Since it is a count, it is measured as a function of the input size(often written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 smtClean="0"/>
                  <a:t>, if there is only one parameter characterizing the size).</a:t>
                </a:r>
              </a:p>
              <a:p>
                <a:pPr lvl="1"/>
                <a:r>
                  <a:rPr lang="en-US" dirty="0" smtClean="0"/>
                  <a:t>For example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may be the </a:t>
                </a:r>
                <a:r>
                  <a:rPr lang="en-US" b="1" dirty="0" smtClean="0"/>
                  <a:t>number of items in the array </a:t>
                </a:r>
                <a:r>
                  <a:rPr lang="en-US" dirty="0" smtClean="0"/>
                  <a:t>to sort.</a:t>
                </a:r>
              </a:p>
              <a:p>
                <a:pPr lvl="1"/>
                <a:r>
                  <a:rPr lang="en-US" b="1" dirty="0" smtClean="0"/>
                  <a:t>Time</a:t>
                </a:r>
                <a:r>
                  <a:rPr lang="en-US" dirty="0" smtClean="0"/>
                  <a:t> may be a function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For example here is a complexity question: what is the time complexity of bubble sort?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9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Concept  </a:t>
            </a:r>
            <a:r>
              <a:rPr lang="en-US" dirty="0" smtClean="0"/>
              <a:t>2/2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exact count may depend on the input.</a:t>
                </a:r>
              </a:p>
              <a:p>
                <a:r>
                  <a:rPr lang="en-US" dirty="0"/>
                  <a:t>To compare algorithms, the exact count is not always interesting, we are often interested in how the Times differ in </a:t>
                </a:r>
                <a:r>
                  <a:rPr lang="en-US" dirty="0" smtClean="0"/>
                  <a:t>some broad sense.</a:t>
                </a:r>
              </a:p>
              <a:p>
                <a:r>
                  <a:rPr lang="en-US" dirty="0" smtClean="0"/>
                  <a:t> Thus </a:t>
                </a:r>
                <a:r>
                  <a:rPr lang="en-US" dirty="0"/>
                  <a:t>we need some input-independent way of characterizing the algorithm’s </a:t>
                </a:r>
                <a:r>
                  <a:rPr lang="en-US" dirty="0" smtClean="0"/>
                  <a:t>complexity while distinguishing their complexity in a broad sense.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measure we </a:t>
                </a:r>
                <a:r>
                  <a:rPr lang="en-US" dirty="0" smtClean="0"/>
                  <a:t>often use </a:t>
                </a:r>
                <a:r>
                  <a:rPr lang="en-US" dirty="0"/>
                  <a:t>is </a:t>
                </a:r>
                <a:r>
                  <a:rPr lang="en-US" dirty="0" smtClean="0"/>
                  <a:t>called asymptotic </a:t>
                </a:r>
                <a:r>
                  <a:rPr lang="en-US" dirty="0"/>
                  <a:t>(worst-case) complexity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“Asymptotic” emphasizes that we are interested in the complexity measure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dirty="0" smtClean="0"/>
                  <a:t>  (large inputs)</a:t>
                </a:r>
              </a:p>
              <a:p>
                <a:r>
                  <a:rPr lang="en-US" dirty="0" smtClean="0"/>
                  <a:t>“</a:t>
                </a:r>
                <a:r>
                  <a:rPr lang="en-US" dirty="0"/>
                  <a:t>W</a:t>
                </a:r>
                <a:r>
                  <a:rPr lang="en-US" dirty="0" smtClean="0"/>
                  <a:t>orst case” emphasizes that we are looking at the maximum resources taken (making it input independent).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159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7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upper bound measure: </a:t>
            </a:r>
            <a:r>
              <a:rPr lang="en-US" dirty="0" smtClean="0">
                <a:latin typeface="Gabriola" panose="04040605051002020D02" pitchFamily="82" charset="0"/>
              </a:rPr>
              <a:t>“Big-Oh” notation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63514" cy="48364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This notation is used to denote that a function is an </a:t>
                </a:r>
                <a:r>
                  <a:rPr lang="en-US" u="sng" dirty="0" smtClean="0"/>
                  <a:t>upper bound on the complexity function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Further it does so by simplifying a function as belonging to a class.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 smtClean="0"/>
                  <a:t> is a class of functions</a:t>
                </a:r>
              </a:p>
              <a:p>
                <a:r>
                  <a:rPr lang="en-US" dirty="0" smtClean="0"/>
                  <a:t>For any two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some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By convention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write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>
                    <a:ea typeface="Cambria Math" panose="02040503050406030204" pitchFamily="18" charset="0"/>
                  </a:rPr>
                  <a:t>Eg</a:t>
                </a:r>
                <a:r>
                  <a:rPr lang="en-US" dirty="0" smtClean="0"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>
                    <a:ea typeface="Cambria Math" panose="02040503050406030204" pitchFamily="18" charset="0"/>
                  </a:rPr>
                  <a:t>Eg</a:t>
                </a:r>
                <a:r>
                  <a:rPr lang="en-US" dirty="0" smtClean="0">
                    <a:ea typeface="Cambria Math" panose="02040503050406030204" pitchFamily="18" charset="0"/>
                  </a:rPr>
                  <a:t>. The simple algorithm the find the maximum of an array of n elements is, say,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basic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operations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 Then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>
                    <a:ea typeface="Cambria Math" panose="02040503050406030204" pitchFamily="18" charset="0"/>
                  </a:rPr>
                  <a:t>Eg</a:t>
                </a:r>
                <a:r>
                  <a:rPr lang="en-US" dirty="0" smtClean="0">
                    <a:ea typeface="Cambria Math" panose="02040503050406030204" pitchFamily="18" charset="0"/>
                  </a:rPr>
                  <a:t>. We talk about the complexity being linear or quadratic in the input size.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63514" cy="4836432"/>
              </a:xfrm>
              <a:blipFill>
                <a:blip r:embed="rId2"/>
                <a:stretch>
                  <a:fillRect l="-882" t="-2519" r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9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you are fairly comfortable with</a:t>
            </a:r>
          </a:p>
          <a:p>
            <a:pPr lvl="1"/>
            <a:r>
              <a:rPr lang="en-US" dirty="0" smtClean="0"/>
              <a:t>Array definition, reading into and printing out array contents</a:t>
            </a:r>
          </a:p>
          <a:p>
            <a:pPr lvl="1"/>
            <a:r>
              <a:rPr lang="en-US" dirty="0" smtClean="0"/>
              <a:t>Functions with arrays as parameters</a:t>
            </a:r>
          </a:p>
          <a:p>
            <a:pPr lvl="1"/>
            <a:r>
              <a:rPr lang="en-US" dirty="0" smtClean="0"/>
              <a:t>Searching for </a:t>
            </a:r>
            <a:r>
              <a:rPr lang="en-US" dirty="0" smtClean="0"/>
              <a:t>a given </a:t>
            </a:r>
            <a:r>
              <a:rPr lang="en-US" dirty="0" smtClean="0"/>
              <a:t>item in an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Finding the position of the maximum value element in an array</a:t>
            </a:r>
          </a:p>
          <a:p>
            <a:pPr lvl="1"/>
            <a:r>
              <a:rPr lang="en-US" dirty="0" smtClean="0"/>
              <a:t>Swapping elements at two positions in an array</a:t>
            </a:r>
            <a:endParaRPr lang="en-US" dirty="0" smtClean="0"/>
          </a:p>
          <a:p>
            <a:pPr lvl="1"/>
            <a:r>
              <a:rPr lang="en-US" dirty="0" smtClean="0"/>
              <a:t>Inserting an item into an array at a given </a:t>
            </a:r>
            <a:r>
              <a:rPr lang="en-US" dirty="0" smtClean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467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three sorts, what are the basic operations?</a:t>
            </a:r>
          </a:p>
          <a:p>
            <a:r>
              <a:rPr lang="en-US" dirty="0" smtClean="0"/>
              <a:t>Counting the total basic operations, what is the time complexity of each of them?</a:t>
            </a:r>
          </a:p>
          <a:p>
            <a:r>
              <a:rPr lang="en-US" dirty="0" smtClean="0"/>
              <a:t>What is the time complexity of matrix multiplication?</a:t>
            </a:r>
          </a:p>
          <a:p>
            <a:r>
              <a:rPr lang="en-US" dirty="0" smtClean="0"/>
              <a:t>What is the time complexity of checking if a given string is a palindrome?</a:t>
            </a:r>
            <a:endParaRPr lang="en-US" dirty="0"/>
          </a:p>
          <a:p>
            <a:r>
              <a:rPr lang="en-US" dirty="0" smtClean="0"/>
              <a:t>What is the time complexity of finding if a number is in an array?</a:t>
            </a:r>
          </a:p>
          <a:p>
            <a:pPr lvl="1"/>
            <a:r>
              <a:rPr lang="en-US" dirty="0" smtClean="0"/>
              <a:t>What if the array is already sorted?</a:t>
            </a:r>
          </a:p>
          <a:p>
            <a:r>
              <a:rPr lang="en-US" dirty="0" smtClean="0"/>
              <a:t>What is the time complexity for finding the maximum number in an array?</a:t>
            </a:r>
          </a:p>
          <a:p>
            <a:r>
              <a:rPr lang="en-US" dirty="0" smtClean="0"/>
              <a:t>What is the time complexity for finding some number in the array which is not the maximum?</a:t>
            </a:r>
          </a:p>
          <a:p>
            <a:pPr lvl="1"/>
            <a:r>
              <a:rPr lang="en-US" dirty="0" smtClean="0"/>
              <a:t>What about not the second maximum?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A </a:t>
            </a:r>
            <a:r>
              <a:rPr lang="en-US" dirty="0"/>
              <a:t>s</a:t>
            </a:r>
            <a:r>
              <a:rPr lang="en-US" dirty="0" smtClean="0"/>
              <a:t>imple array rearrangement 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 ]   has  n elements, each of which is 0 or 1</a:t>
            </a:r>
          </a:p>
          <a:p>
            <a:r>
              <a:rPr lang="en-US" dirty="0" smtClean="0"/>
              <a:t>Rearrange them so that it has all the zeros, and then all the ones.</a:t>
            </a:r>
          </a:p>
          <a:p>
            <a:r>
              <a:rPr lang="en-US" dirty="0" smtClean="0"/>
              <a:t>Discussion: What are the different ways to do this?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can be thought of as sorting the array</a:t>
            </a:r>
          </a:p>
          <a:p>
            <a:r>
              <a:rPr lang="en-US" dirty="0" smtClean="0"/>
              <a:t>It can also be thought of as splitting the </a:t>
            </a:r>
            <a:r>
              <a:rPr lang="en-US" dirty="0" smtClean="0"/>
              <a:t>array – This idea is very useful!</a:t>
            </a:r>
            <a:endParaRPr lang="en-US" dirty="0" smtClean="0"/>
          </a:p>
          <a:p>
            <a:pPr lvl="1"/>
            <a:r>
              <a:rPr lang="en-US" dirty="0" smtClean="0"/>
              <a:t>0s   followed by 1s</a:t>
            </a:r>
          </a:p>
          <a:p>
            <a:pPr lvl="1"/>
            <a:r>
              <a:rPr lang="en-US" dirty="0" smtClean="0"/>
              <a:t>All 5s in the end, others before it</a:t>
            </a:r>
          </a:p>
          <a:p>
            <a:pPr lvl="1"/>
            <a:r>
              <a:rPr lang="en-US" dirty="0" smtClean="0"/>
              <a:t>Negative values followed by positive values</a:t>
            </a:r>
          </a:p>
          <a:p>
            <a:pPr lvl="1"/>
            <a:r>
              <a:rPr lang="en-US" dirty="0" smtClean="0"/>
              <a:t>All numbers less than 7 followed by the rest</a:t>
            </a:r>
          </a:p>
        </p:txBody>
      </p:sp>
    </p:spTree>
    <p:extLst>
      <p:ext uri="{BB962C8B-B14F-4D97-AF65-F5344CB8AC3E}">
        <p14:creationId xmlns:p14="http://schemas.microsoft.com/office/powerpoint/2010/main" val="4013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The sorting problem</a:t>
            </a:r>
            <a:endParaRPr lang="en-US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are given an array of items to rearrange</a:t>
                </a:r>
              </a:p>
              <a:p>
                <a:r>
                  <a:rPr lang="en-US" dirty="0" smtClean="0"/>
                  <a:t>We are given a way to compare elements,  like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sz="2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strcmp</a:t>
                </a:r>
                <a:r>
                  <a:rPr lang="en-US" dirty="0" smtClean="0"/>
                  <a:t>, etc.</a:t>
                </a:r>
              </a:p>
              <a:p>
                <a:r>
                  <a:rPr lang="en-US" dirty="0" smtClean="0"/>
                  <a:t>We are also told what order to rearrange,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 after sorting:</a:t>
                </a:r>
              </a:p>
              <a:p>
                <a:pPr lvl="1"/>
                <a:r>
                  <a:rPr lang="en-US" dirty="0" smtClean="0"/>
                  <a:t>Non-descending: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Non-ascending: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look for a method to rearrange the elements</a:t>
                </a:r>
              </a:p>
              <a:p>
                <a:r>
                  <a:rPr lang="en-US" dirty="0" smtClean="0"/>
                  <a:t>The two important operations on the elements are:</a:t>
                </a:r>
              </a:p>
              <a:p>
                <a:pPr lvl="1"/>
                <a:r>
                  <a:rPr lang="en-US" dirty="0" smtClean="0"/>
                  <a:t>[Compare] The comparison operation,     typically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[Move] The element assignment operation,   typically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want an easy to program and reasonably efficient method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1693" y="3221500"/>
            <a:ext cx="11408898" cy="294254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The simple bubble sort : Concept</a:t>
            </a:r>
            <a:endParaRPr lang="en-US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489"/>
                <a:ext cx="10515600" cy="146621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Say we want to sort an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 smtClean="0"/>
                  <a:t> integer array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a[]</a:t>
                </a:r>
                <a:r>
                  <a:rPr lang="en-US" sz="2600" dirty="0" smtClean="0"/>
                  <a:t> in non-descending order.</a:t>
                </a:r>
              </a:p>
              <a:p>
                <a:r>
                  <a:rPr lang="en-US" sz="2600" dirty="0" smtClean="0"/>
                  <a:t>We know that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largest</a:t>
                </a:r>
                <a:r>
                  <a:rPr lang="en-US" sz="2600" dirty="0" smtClean="0"/>
                  <a:t> must go to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highest position </a:t>
                </a:r>
              </a:p>
              <a:p>
                <a:r>
                  <a:rPr lang="en-US" sz="2600" dirty="0" smtClean="0"/>
                  <a:t>Here is one way </a:t>
                </a:r>
                <a:r>
                  <a:rPr lang="en-US" sz="2600" dirty="0"/>
                  <a:t> (</a:t>
                </a:r>
                <a:r>
                  <a:rPr lang="en-US" sz="2600" u="sng" dirty="0">
                    <a:latin typeface="Gabriola" panose="04040605051002020D02" pitchFamily="82" charset="0"/>
                  </a:rPr>
                  <a:t>bubble up </a:t>
                </a:r>
                <a:r>
                  <a:rPr lang="en-US" sz="2600" dirty="0">
                    <a:latin typeface="Gabriola" panose="04040605051002020D02" pitchFamily="82" charset="0"/>
                  </a:rPr>
                  <a:t>the maximum</a:t>
                </a:r>
                <a:r>
                  <a:rPr lang="en-US" sz="2600" dirty="0"/>
                  <a:t>) to </a:t>
                </a:r>
                <a:r>
                  <a:rPr lang="en-US" sz="2600" dirty="0" smtClean="0"/>
                  <a:t>do this for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a[0]..a[n-1]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489"/>
                <a:ext cx="10515600" cy="1466215"/>
              </a:xfrm>
              <a:blipFill>
                <a:blip r:embed="rId2"/>
                <a:stretch>
                  <a:fillRect l="-928" t="-62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3337638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350500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57047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63594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70141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76688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8200" y="4294242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         </a:t>
            </a:r>
            <a:r>
              <a:rPr lang="en-US" dirty="0" smtClean="0">
                <a:solidFill>
                  <a:srgbClr val="FF0000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50500" y="429424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57047" y="429424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63594" y="429424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770141" y="429424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76688" y="429424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06349" y="3956618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04005" y="4924948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49919" y="5164099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         2              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362219" y="516409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68766" y="516409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75313" y="516409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781860" y="516409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588407" y="516409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15724" y="5794805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17677" y="3337638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0          2               6             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  <a:r>
              <a:rPr lang="en-US" dirty="0" smtClean="0">
                <a:solidFill>
                  <a:schemeClr val="tx1"/>
                </a:solidFill>
              </a:rPr>
              <a:t>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7129977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936524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743071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549618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0356165" y="333763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283482" y="3968344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17677" y="4263767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0          2               6              10         </a:t>
            </a:r>
            <a:r>
              <a:rPr lang="en-US" dirty="0" smtClean="0">
                <a:solidFill>
                  <a:srgbClr val="FF0000"/>
                </a:solidFill>
              </a:rPr>
              <a:t>23 </a:t>
            </a:r>
            <a:r>
              <a:rPr lang="en-US" dirty="0" smtClean="0">
                <a:solidFill>
                  <a:schemeClr val="tx1"/>
                </a:solidFill>
              </a:rPr>
              <a:t>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29977" y="426376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936524" y="426376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743071" y="426376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549618" y="426376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0356165" y="426376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283482" y="4894473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399" y="5189890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0          2               6              10          1         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7141699" y="518989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948246" y="518989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754793" y="518989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561340" y="518989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0367887" y="518989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295204" y="5820596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20258" y="4008208"/>
            <a:ext cx="118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54123" y="4960129"/>
            <a:ext cx="118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395021" y="5827645"/>
            <a:ext cx="118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76360" y="3982434"/>
            <a:ext cx="118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733667" y="4964829"/>
            <a:ext cx="1188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51692" y="3801871"/>
            <a:ext cx="618979" cy="4618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4206" y="6206249"/>
            <a:ext cx="100656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Now repeat this for the array a[0]..a[n-2], then a[0]..a[n-3] and so on….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113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31" grpId="0" animBg="1"/>
      <p:bldP spid="38" grpId="0" animBg="1"/>
      <p:bldP spid="45" grpId="0" animBg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4903" y="3123028"/>
            <a:ext cx="8074857" cy="95660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The simple bubble sort : Concept</a:t>
            </a:r>
            <a:endParaRPr lang="en-US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600" dirty="0" smtClean="0"/>
                  <a:t>Say we want to sort an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 smtClean="0"/>
                  <a:t> integer array </a:t>
                </a:r>
                <a:r>
                  <a:rPr lang="en-US" sz="2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a[]</a:t>
                </a:r>
                <a:r>
                  <a:rPr lang="en-US" sz="2600" dirty="0" smtClean="0"/>
                  <a:t> in non-descending order.</a:t>
                </a:r>
              </a:p>
              <a:p>
                <a:r>
                  <a:rPr lang="en-US" sz="2600" dirty="0" smtClean="0"/>
                  <a:t>We know that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largest</a:t>
                </a:r>
                <a:r>
                  <a:rPr lang="en-US" sz="2600" dirty="0" smtClean="0"/>
                  <a:t> must go to 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highest position </a:t>
                </a:r>
              </a:p>
              <a:p>
                <a:r>
                  <a:rPr lang="en-US" sz="2600" dirty="0" smtClean="0"/>
                  <a:t>Here is one way </a:t>
                </a:r>
                <a:r>
                  <a:rPr lang="en-US" sz="2600" dirty="0"/>
                  <a:t>(</a:t>
                </a:r>
                <a:r>
                  <a:rPr lang="en-US" sz="2600" u="sng" dirty="0">
                    <a:latin typeface="Gabriola" panose="04040605051002020D02" pitchFamily="82" charset="0"/>
                  </a:rPr>
                  <a:t>bubble up </a:t>
                </a:r>
                <a:r>
                  <a:rPr lang="en-US" sz="2600" dirty="0">
                    <a:latin typeface="Gabriola" panose="04040605051002020D02" pitchFamily="82" charset="0"/>
                  </a:rPr>
                  <a:t>the maximum</a:t>
                </a:r>
                <a:r>
                  <a:rPr lang="en-US" sz="2600" dirty="0"/>
                  <a:t>)</a:t>
                </a:r>
                <a:r>
                  <a:rPr lang="en-US" sz="2600" dirty="0" smtClean="0"/>
                  <a:t> to do this for </a:t>
                </a:r>
                <a:r>
                  <a:rPr lang="en-US" sz="260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a[0]..a[</a:t>
                </a:r>
                <a:r>
                  <a:rPr lang="en-US" sz="2600" u="sng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n-1</a:t>
                </a:r>
                <a:r>
                  <a:rPr lang="en-US" sz="260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2600" u="sng" dirty="0" smtClean="0"/>
              </a:p>
              <a:p>
                <a:pPr lvl="1">
                  <a:buClr>
                    <a:srgbClr val="FF0000"/>
                  </a:buClr>
                  <a:buSzPct val="106000"/>
                  <a:buFont typeface="Calibri" panose="020F0502020204030204" pitchFamily="34" charset="0"/>
                  <a:buChar char="→"/>
                </a:pPr>
                <a:r>
                  <a:rPr lang="en-US" dirty="0" smtClean="0"/>
                  <a:t>For every position p </a:t>
                </a:r>
                <a:r>
                  <a:rPr lang="en-US" b="1" dirty="0" smtClean="0"/>
                  <a:t>in order </a:t>
                </a:r>
                <a:r>
                  <a:rPr lang="en-US" dirty="0" smtClean="0"/>
                  <a:t>from 0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n-2</a:t>
                </a:r>
                <a:r>
                  <a:rPr lang="en-US" dirty="0" smtClean="0"/>
                  <a:t> do the following  – </a:t>
                </a:r>
              </a:p>
              <a:p>
                <a:pPr lvl="2"/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Compare</a:t>
                </a:r>
                <a:r>
                  <a:rPr lang="en-US" dirty="0" smtClean="0"/>
                  <a:t> a[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dirty="0" smtClean="0"/>
                  <a:t>]and a[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p+1</a:t>
                </a:r>
                <a:r>
                  <a:rPr lang="en-US" dirty="0" smtClean="0"/>
                  <a:t>] </a:t>
                </a:r>
                <a:endParaRPr lang="en-US" dirty="0"/>
              </a:p>
              <a:p>
                <a:pPr lvl="2"/>
                <a:r>
                  <a:rPr lang="en-US" dirty="0" smtClean="0"/>
                  <a:t>If required 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swap</a:t>
                </a:r>
                <a:r>
                  <a:rPr lang="en-US" dirty="0" smtClean="0"/>
                  <a:t> a[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dirty="0" smtClean="0"/>
                  <a:t>] and a[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p+1</a:t>
                </a:r>
                <a:r>
                  <a:rPr lang="en-US" dirty="0" smtClean="0"/>
                  <a:t>] so that </a:t>
                </a:r>
                <a:r>
                  <a:rPr lang="en-US" dirty="0"/>
                  <a:t>a[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p+1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/>
                  <a:t>a[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 smtClean="0"/>
                  <a:t>This ensures that after the above loop, a[n-1] is indeed the maximum of all the elements in the range a[0]..a[n-1]</a:t>
                </a:r>
              </a:p>
              <a:p>
                <a:pPr lvl="1"/>
                <a:r>
                  <a:rPr lang="en-US" dirty="0" smtClean="0"/>
                  <a:t>Also, no elements are lost, just rearranged.</a:t>
                </a:r>
              </a:p>
              <a:p>
                <a:r>
                  <a:rPr lang="en-US" dirty="0" smtClean="0">
                    <a:cs typeface="Courier New" panose="02070309020205020404" pitchFamily="49" charset="0"/>
                  </a:rPr>
                  <a:t>So redo the </a:t>
                </a:r>
                <a:r>
                  <a:rPr lang="en-US" u="sng" dirty="0" smtClean="0">
                    <a:latin typeface="Gabriola" panose="04040605051002020D02" pitchFamily="82" charset="0"/>
                    <a:cs typeface="Courier New" panose="02070309020205020404" pitchFamily="49" charset="0"/>
                  </a:rPr>
                  <a:t>bubble up</a:t>
                </a:r>
                <a:r>
                  <a:rPr lang="en-US" dirty="0" smtClean="0">
                    <a:cs typeface="Courier New" panose="02070309020205020404" pitchFamily="49" charset="0"/>
                  </a:rPr>
                  <a:t> loop (</a:t>
                </a:r>
                <a:r>
                  <a:rPr lang="en-US" b="1" dirty="0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→</a:t>
                </a:r>
                <a:r>
                  <a:rPr lang="en-US" dirty="0" smtClean="0">
                    <a:cs typeface="Courier New" panose="02070309020205020404" pitchFamily="49" charset="0"/>
                  </a:rPr>
                  <a:t>)  for </a:t>
                </a:r>
                <a:r>
                  <a:rPr lang="en-US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a[0]..a[</a:t>
                </a:r>
                <a:r>
                  <a:rPr lang="en-US" u="sng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n-2</a:t>
                </a:r>
                <a:r>
                  <a:rPr lang="en-US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dirty="0" smtClean="0">
                    <a:cs typeface="Courier New" panose="02070309020205020404" pitchFamily="49" charset="0"/>
                  </a:rPr>
                  <a:t>, then </a:t>
                </a:r>
                <a:r>
                  <a:rPr lang="en-US" dirty="0" err="1" smtClean="0">
                    <a:cs typeface="Courier New" panose="02070309020205020404" pitchFamily="49" charset="0"/>
                  </a:rPr>
                  <a:t>upto</a:t>
                </a:r>
                <a:r>
                  <a:rPr lang="en-US" dirty="0" smtClean="0">
                    <a:cs typeface="Courier New" panose="02070309020205020404" pitchFamily="49" charset="0"/>
                  </a:rPr>
                  <a:t> </a:t>
                </a:r>
                <a:r>
                  <a:rPr lang="en-US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n-3</a:t>
                </a:r>
                <a:r>
                  <a:rPr lang="en-US" dirty="0" smtClean="0">
                    <a:cs typeface="Courier New" panose="02070309020205020404" pitchFamily="49" charset="0"/>
                  </a:rPr>
                  <a:t>, then</a:t>
                </a:r>
                <a:r>
                  <a:rPr lang="en-US" u="sng" dirty="0" smtClean="0">
                    <a:cs typeface="Courier New" panose="02070309020205020404" pitchFamily="49" charset="0"/>
                  </a:rPr>
                  <a:t> </a:t>
                </a:r>
                <a:r>
                  <a:rPr lang="en-US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n-4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 </a:t>
                </a:r>
                <a:r>
                  <a:rPr lang="en-US" i="1" dirty="0" err="1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i.e.,</a:t>
                </a:r>
                <a:r>
                  <a:rPr lang="en-US" dirty="0" err="1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highest</a:t>
                </a:r>
                <a:r>
                  <a:rPr lang="en-US" dirty="0" smtClean="0">
                    <a:solidFill>
                      <a:srgbClr val="FF0000"/>
                    </a:solidFill>
                    <a:cs typeface="Courier New" panose="02070309020205020404" pitchFamily="49" charset="0"/>
                  </a:rPr>
                  <a:t> position </a:t>
                </a:r>
                <a:r>
                  <a:rPr lang="en-US" dirty="0" smtClean="0">
                    <a:cs typeface="Courier New" panose="02070309020205020404" pitchFamily="49" charset="0"/>
                  </a:rPr>
                  <a:t>goes from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n-1</a:t>
                </a:r>
                <a:r>
                  <a:rPr lang="en-US" dirty="0" smtClean="0">
                    <a:cs typeface="Courier New" panose="02070309020205020404" pitchFamily="49" charset="0"/>
                  </a:rPr>
                  <a:t>  </a:t>
                </a:r>
                <a:r>
                  <a:rPr lang="en-US" i="1" dirty="0" smtClean="0">
                    <a:cs typeface="Courier New" panose="02070309020205020404" pitchFamily="49" charset="0"/>
                  </a:rPr>
                  <a:t>down to </a:t>
                </a:r>
                <a:r>
                  <a:rPr lang="en-US" dirty="0" smtClean="0"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The simple bubble sort </a:t>
            </a:r>
            <a:r>
              <a:rPr lang="en-US" dirty="0" smtClean="0">
                <a:latin typeface="Gabriola" panose="04040605051002020D02" pitchFamily="82" charset="0"/>
              </a:rPr>
              <a:t>: Trying to write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Try out writing the code yourself!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First, focus on the shaded box -&gt; the bubble loop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for(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p++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a[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a[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swap(a,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Next, focus on the outer loop to repeat the bubble loop</a:t>
            </a:r>
          </a:p>
        </p:txBody>
      </p:sp>
    </p:spTree>
    <p:extLst>
      <p:ext uri="{BB962C8B-B14F-4D97-AF65-F5344CB8AC3E}">
        <p14:creationId xmlns:p14="http://schemas.microsoft.com/office/powerpoint/2010/main" val="37378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02191" y="2518118"/>
            <a:ext cx="6414867" cy="157558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The simple bubble sort : Code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5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 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 ;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 a[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swap(a,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4959" y="4365226"/>
            <a:ext cx="10499385" cy="2456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784">
                <a:srgbClr val="F2F2F2"/>
              </a:gs>
              <a:gs pos="76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290646"/>
                <a:ext cx="10515600" cy="246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Observations:</a:t>
                </a:r>
              </a:p>
              <a:p>
                <a:pPr lvl="1"/>
                <a:r>
                  <a:rPr lang="en-US" dirty="0" smtClean="0">
                    <a:cs typeface="Courier New" panose="02070309020205020404" pitchFamily="49" charset="0"/>
                  </a:rPr>
                  <a:t>The only operations on the elements are compare and swap(move)</a:t>
                </a:r>
              </a:p>
              <a:p>
                <a:pPr lvl="1"/>
                <a:r>
                  <a:rPr lang="en-US" dirty="0" smtClean="0">
                    <a:cs typeface="Courier New" panose="02070309020205020404" pitchFamily="49" charset="0"/>
                  </a:rPr>
                  <a:t>#compares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</m:oMath>
                </a14:m>
                <a:r>
                  <a:rPr lang="en-US" dirty="0" smtClean="0">
                    <a:cs typeface="Courier New" panose="02070309020205020404" pitchFamily="49" charset="0"/>
                  </a:rPr>
                  <a:t> #swaps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Question: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cs typeface="Courier New" panose="02070309020205020404" pitchFamily="49" charset="0"/>
                  </a:rPr>
                  <a:t>Can you find the number of compares?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0646"/>
                <a:ext cx="10515600" cy="2465021"/>
              </a:xfrm>
              <a:prstGeom prst="rect">
                <a:avLst/>
              </a:prstGeom>
              <a:blipFill>
                <a:blip r:embed="rId2"/>
                <a:stretch>
                  <a:fillRect l="-1217" t="-4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68423" y="3105462"/>
            <a:ext cx="11408898" cy="305172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briola" panose="04040605051002020D02" pitchFamily="82" charset="0"/>
              </a:rPr>
              <a:t>Similar, but slightly more efficient,  selection sort: Concept</a:t>
            </a: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238"/>
            <a:ext cx="10515600" cy="18458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 idea</a:t>
            </a:r>
            <a:r>
              <a:rPr lang="en-US" dirty="0" smtClean="0"/>
              <a:t>: similar scan as bubble sort, but only do the relevant swap to get the </a:t>
            </a:r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element to the </a:t>
            </a:r>
            <a:r>
              <a:rPr lang="en-US" dirty="0" smtClean="0">
                <a:solidFill>
                  <a:srgbClr val="FF0000"/>
                </a:solidFill>
              </a:rPr>
              <a:t>highest position</a:t>
            </a:r>
            <a:r>
              <a:rPr lang="en-US" dirty="0" smtClean="0"/>
              <a:t>. Don’t do any other swaps.</a:t>
            </a:r>
          </a:p>
          <a:p>
            <a:r>
              <a:rPr lang="en-US" dirty="0" smtClean="0"/>
              <a:t>To do this, traverse the array very much like in bubble sort, except, just </a:t>
            </a:r>
            <a:r>
              <a:rPr lang="en-US" dirty="0" smtClean="0">
                <a:solidFill>
                  <a:srgbClr val="FF0000"/>
                </a:solidFill>
              </a:rPr>
              <a:t>remember the position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value, then swap that position with the </a:t>
            </a:r>
            <a:r>
              <a:rPr lang="en-US" dirty="0" smtClean="0">
                <a:solidFill>
                  <a:srgbClr val="FF0000"/>
                </a:solidFill>
              </a:rPr>
              <a:t>highest position </a:t>
            </a:r>
            <a:r>
              <a:rPr lang="en-US" dirty="0" smtClean="0"/>
              <a:t>element, initially it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931" y="3240358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67231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273778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080325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86872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693419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4931" y="4196962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467231" y="41969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273778" y="41969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080325" y="41969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86872" y="41969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93419" y="419696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23080" y="3859338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20736" y="4827668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6650" y="5066819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478950" y="506681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285497" y="506681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092044" y="506681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98591" y="506681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705138" y="506681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32455" y="5697525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34408" y="3240358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46708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053255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859802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66349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472896" y="3240358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0213" y="3871064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34408" y="4166487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246708" y="416648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053255" y="416648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859802" y="416648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666349" y="416648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0472896" y="4166487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0213" y="4797193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746130" y="5092610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258430" y="509261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064977" y="509261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871524" y="509261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678071" y="509261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484618" y="5092610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411935" y="5723316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66649" y="391092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12592" y="4888645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53490" y="5756161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934829" y="3910950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692136" y="4893345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8423" y="3704591"/>
            <a:ext cx="618979" cy="4618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-Point Star 52"/>
          <p:cNvSpPr/>
          <p:nvPr/>
        </p:nvSpPr>
        <p:spPr>
          <a:xfrm>
            <a:off x="1103814" y="4630721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1103814" y="3676457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9047372" y="3616697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1063356" y="5498232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9082540" y="4627234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067299" y="5556844"/>
            <a:ext cx="253218" cy="22508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9373273" y="5786610"/>
            <a:ext cx="1322363" cy="323583"/>
          </a:xfrm>
          <a:custGeom>
            <a:avLst/>
            <a:gdLst>
              <a:gd name="connsiteX0" fmla="*/ 0 w 1322363"/>
              <a:gd name="connsiteY0" fmla="*/ 14068 h 323583"/>
              <a:gd name="connsiteX1" fmla="*/ 689316 w 1322363"/>
              <a:gd name="connsiteY1" fmla="*/ 323557 h 323583"/>
              <a:gd name="connsiteX2" fmla="*/ 1322363 w 1322363"/>
              <a:gd name="connsiteY2" fmla="*/ 0 h 32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363" h="323583">
                <a:moveTo>
                  <a:pt x="0" y="14068"/>
                </a:moveTo>
                <a:cubicBezTo>
                  <a:pt x="234461" y="169985"/>
                  <a:pt x="468922" y="325902"/>
                  <a:pt x="689316" y="323557"/>
                </a:cubicBezTo>
                <a:cubicBezTo>
                  <a:pt x="909710" y="321212"/>
                  <a:pt x="1116036" y="160606"/>
                  <a:pt x="1322363" y="0"/>
                </a:cubicBezTo>
              </a:path>
            </a:pathLst>
          </a:custGeom>
          <a:noFill/>
          <a:ln w="63500" cmpd="dbl"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508065" y="5610774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9338" y="6143968"/>
            <a:ext cx="9247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Now repeat this for the </a:t>
            </a:r>
            <a:r>
              <a:rPr lang="en-US" sz="2800" dirty="0">
                <a:solidFill>
                  <a:srgbClr val="FF0000"/>
                </a:solidFill>
              </a:rPr>
              <a:t>highest position </a:t>
            </a:r>
            <a:r>
              <a:rPr lang="en-US" sz="2800" dirty="0" smtClean="0"/>
              <a:t>from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800" dirty="0" smtClean="0"/>
              <a:t> down to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 smtClean="0"/>
              <a:t>….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35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1422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Cambria Math</vt:lpstr>
      <vt:lpstr>Courier New</vt:lpstr>
      <vt:lpstr>Gabriola</vt:lpstr>
      <vt:lpstr>Times New Roman</vt:lpstr>
      <vt:lpstr>Office Theme</vt:lpstr>
      <vt:lpstr>Sorting with Three Basic Sorts</vt:lpstr>
      <vt:lpstr>Assumption</vt:lpstr>
      <vt:lpstr>Motivation: A simple array rearrangement exercise:</vt:lpstr>
      <vt:lpstr>The sorting problem</vt:lpstr>
      <vt:lpstr>The simple bubble sort : Concept</vt:lpstr>
      <vt:lpstr>The simple bubble sort : Concept</vt:lpstr>
      <vt:lpstr>The simple bubble sort : Trying to write the code</vt:lpstr>
      <vt:lpstr>The simple bubble sort : Code</vt:lpstr>
      <vt:lpstr>Similar, but slightly more efficient,  selection sort: Concept</vt:lpstr>
      <vt:lpstr>Selection sort : Trying to write the Code</vt:lpstr>
      <vt:lpstr>Selection sort : Code</vt:lpstr>
      <vt:lpstr>Sorting by successive insertions,  insertion sort ; Concept</vt:lpstr>
      <vt:lpstr>Insertion sort: Trying to write the code </vt:lpstr>
      <vt:lpstr>Insertion sort: Code </vt:lpstr>
      <vt:lpstr>See implementations</vt:lpstr>
      <vt:lpstr>Notion of complexity of an algorithm</vt:lpstr>
      <vt:lpstr>Complexity Concept  1/2</vt:lpstr>
      <vt:lpstr>Complexity Concept  2/2</vt:lpstr>
      <vt:lpstr>The upper bound measure: “Big-Oh” notation.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with Three Basic Sorts</dc:title>
  <dc:creator>Badrinath R</dc:creator>
  <cp:lastModifiedBy>Badrinath R</cp:lastModifiedBy>
  <cp:revision>48</cp:revision>
  <dcterms:created xsi:type="dcterms:W3CDTF">2023-07-22T06:03:07Z</dcterms:created>
  <dcterms:modified xsi:type="dcterms:W3CDTF">2023-10-05T13:38:46Z</dcterms:modified>
</cp:coreProperties>
</file>