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63" r:id="rId10"/>
    <p:sldId id="264" r:id="rId11"/>
    <p:sldId id="265" r:id="rId12"/>
    <p:sldId id="262" r:id="rId13"/>
    <p:sldId id="266" r:id="rId14"/>
    <p:sldId id="269" r:id="rId15"/>
    <p:sldId id="267" r:id="rId16"/>
    <p:sldId id="268" r:id="rId17"/>
    <p:sldId id="27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0E4-0BE9-46B2-B913-37DA2C3229A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2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0E4-0BE9-46B2-B913-37DA2C3229A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3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0E4-0BE9-46B2-B913-37DA2C3229A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0E4-0BE9-46B2-B913-37DA2C3229A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4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0E4-0BE9-46B2-B913-37DA2C3229A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7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0E4-0BE9-46B2-B913-37DA2C3229A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9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0E4-0BE9-46B2-B913-37DA2C3229A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4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0E4-0BE9-46B2-B913-37DA2C3229A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4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0E4-0BE9-46B2-B913-37DA2C3229A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8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0E4-0BE9-46B2-B913-37DA2C3229A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6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0E4-0BE9-46B2-B913-37DA2C3229A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4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E90E4-0BE9-46B2-B913-37DA2C3229A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7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About constants, values and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-1 – getting familiarity with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4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Statements and expressions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>
                <a:latin typeface="Garamond" panose="02020404030301010803" pitchFamily="18" charset="0"/>
              </a:rPr>
              <a:t>Expressions</a:t>
            </a:r>
            <a:r>
              <a:rPr lang="en-US" dirty="0" smtClean="0"/>
              <a:t> give values:       125 + 5   </a:t>
            </a:r>
            <a:r>
              <a:rPr lang="en-US" dirty="0" smtClean="0">
                <a:sym typeface="Wingdings" panose="05000000000000000000" pitchFamily="2" charset="2"/>
              </a:rPr>
              <a:t>   130</a:t>
            </a:r>
            <a:endParaRPr lang="en-US" dirty="0" smtClean="0"/>
          </a:p>
          <a:p>
            <a:pPr lvl="1"/>
            <a:r>
              <a:rPr lang="en-US" dirty="0" smtClean="0"/>
              <a:t>Arithmetic operators are used in </a:t>
            </a:r>
            <a:r>
              <a:rPr lang="en-US" sz="2800" i="1" dirty="0">
                <a:latin typeface="Garamond" panose="02020404030301010803" pitchFamily="18" charset="0"/>
              </a:rPr>
              <a:t>arithmetic</a:t>
            </a:r>
            <a:r>
              <a:rPr lang="en-US" dirty="0" smtClean="0"/>
              <a:t> </a:t>
            </a:r>
            <a:r>
              <a:rPr lang="en-US" sz="2800" i="1" dirty="0">
                <a:latin typeface="Garamond" panose="02020404030301010803" pitchFamily="18" charset="0"/>
              </a:rPr>
              <a:t>expressions</a:t>
            </a:r>
          </a:p>
          <a:p>
            <a:pPr lvl="1"/>
            <a:r>
              <a:rPr lang="en-US" dirty="0" smtClean="0"/>
              <a:t>Relational operators are used in </a:t>
            </a:r>
            <a:r>
              <a:rPr lang="en-US" sz="2800" i="1" dirty="0">
                <a:latin typeface="Garamond" panose="02020404030301010803" pitchFamily="18" charset="0"/>
              </a:rPr>
              <a:t>comparison</a:t>
            </a:r>
            <a:r>
              <a:rPr lang="en-US" dirty="0" smtClean="0"/>
              <a:t> </a:t>
            </a:r>
            <a:r>
              <a:rPr lang="en-US" sz="2800" i="1" dirty="0">
                <a:latin typeface="Garamond" panose="02020404030301010803" pitchFamily="18" charset="0"/>
              </a:rPr>
              <a:t>expressions</a:t>
            </a:r>
          </a:p>
          <a:p>
            <a:pPr lvl="1"/>
            <a:r>
              <a:rPr lang="en-US" dirty="0" smtClean="0"/>
              <a:t>Logical operators are used in </a:t>
            </a:r>
            <a:r>
              <a:rPr lang="en-US" sz="2800" i="1" dirty="0">
                <a:latin typeface="Garamond" panose="02020404030301010803" pitchFamily="18" charset="0"/>
              </a:rPr>
              <a:t>logical</a:t>
            </a:r>
            <a:r>
              <a:rPr lang="en-US" dirty="0" smtClean="0"/>
              <a:t> </a:t>
            </a:r>
            <a:r>
              <a:rPr lang="en-US" sz="2800" i="1" dirty="0">
                <a:latin typeface="Garamond" panose="02020404030301010803" pitchFamily="18" charset="0"/>
              </a:rPr>
              <a:t>expressions</a:t>
            </a:r>
          </a:p>
          <a:p>
            <a:r>
              <a:rPr lang="en-US" dirty="0"/>
              <a:t> </a:t>
            </a:r>
            <a:r>
              <a:rPr lang="en-US" dirty="0" smtClean="0"/>
              <a:t>125 + 5 ;      with the semi colon is a valid statement, but useless.</a:t>
            </a:r>
          </a:p>
          <a:p>
            <a:r>
              <a:rPr lang="en-US" dirty="0" smtClean="0"/>
              <a:t>But x = 125 + 5 ;       is useful!        ... Why ?</a:t>
            </a:r>
          </a:p>
          <a:p>
            <a:r>
              <a:rPr lang="en-US" b="1" dirty="0" smtClean="0"/>
              <a:t>Left side is a variable </a:t>
            </a:r>
            <a:r>
              <a:rPr lang="en-US" dirty="0" smtClean="0"/>
              <a:t>who’s value changes as an effect of the statement. We also call in an </a:t>
            </a:r>
            <a:r>
              <a:rPr lang="en-US" b="1" i="1" dirty="0" err="1" smtClean="0">
                <a:latin typeface="Garamond" panose="02020404030301010803" pitchFamily="18" charset="0"/>
              </a:rPr>
              <a:t>lvalue</a:t>
            </a:r>
            <a:r>
              <a:rPr lang="en-US" dirty="0" smtClean="0"/>
              <a:t>.  The new value is computed from the right side, that’s called an </a:t>
            </a:r>
            <a:r>
              <a:rPr lang="en-US" b="1" i="1" dirty="0" err="1" smtClean="0">
                <a:latin typeface="Garamond" panose="02020404030301010803" pitchFamily="18" charset="0"/>
              </a:rPr>
              <a:t>rvalue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125 = x + 5 ;           is meaningless</a:t>
            </a:r>
          </a:p>
          <a:p>
            <a:r>
              <a:rPr lang="en-US" dirty="0" smtClean="0"/>
              <a:t>y = x = 125 + 5 ;     is meaningful too.   ‘=‘ works from right to left.</a:t>
            </a:r>
          </a:p>
        </p:txBody>
      </p:sp>
      <p:pic>
        <p:nvPicPr>
          <p:cNvPr id="6" name="Picture 5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6176963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758462" y="6176963"/>
            <a:ext cx="3695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simple_expressions.c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45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983144" y="1563521"/>
            <a:ext cx="4156958" cy="25026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assignment operator works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1522" y="2548646"/>
            <a:ext cx="1378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      = 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23097" y="2548646"/>
            <a:ext cx="146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dirty="0" smtClean="0"/>
              <a:t>    =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98979" y="2509416"/>
            <a:ext cx="2031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125 + 5         ;</a:t>
            </a:r>
            <a:endParaRPr lang="en-US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435814" y="1888834"/>
            <a:ext cx="1828800" cy="1340749"/>
            <a:chOff x="4435814" y="1888834"/>
            <a:chExt cx="1828800" cy="1340749"/>
          </a:xfrm>
        </p:grpSpPr>
        <p:sp>
          <p:nvSpPr>
            <p:cNvPr id="9" name="Oval 8"/>
            <p:cNvSpPr/>
            <p:nvPr/>
          </p:nvSpPr>
          <p:spPr>
            <a:xfrm>
              <a:off x="4435814" y="2101174"/>
              <a:ext cx="1828800" cy="112840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830109" y="1888834"/>
              <a:ext cx="434505" cy="46166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1</a:t>
              </a:r>
              <a:endParaRPr lang="en-US" sz="2000" b="1" dirty="0"/>
            </a:p>
          </p:txBody>
        </p:sp>
      </p:grpSp>
      <p:sp>
        <p:nvSpPr>
          <p:cNvPr id="11" name="Down Arrow 10"/>
          <p:cNvSpPr/>
          <p:nvPr/>
        </p:nvSpPr>
        <p:spPr>
          <a:xfrm rot="5400000">
            <a:off x="3723695" y="2729805"/>
            <a:ext cx="490380" cy="933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Down Arrow 11"/>
          <p:cNvSpPr/>
          <p:nvPr/>
        </p:nvSpPr>
        <p:spPr>
          <a:xfrm rot="5400000">
            <a:off x="2004303" y="2795496"/>
            <a:ext cx="822791" cy="1134888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3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3939" y="4664394"/>
            <a:ext cx="4938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call  ‘=‘ the assignment</a:t>
            </a:r>
            <a:r>
              <a:rPr lang="en-US" sz="2400" b="1" dirty="0" smtClean="0"/>
              <a:t> operator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and it creates an </a:t>
            </a:r>
            <a:r>
              <a:rPr lang="en-US" sz="2400" b="1" dirty="0" smtClean="0"/>
              <a:t>assignment expression</a:t>
            </a:r>
            <a:r>
              <a:rPr lang="en-US" sz="2400" dirty="0" smtClean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42954" y="4110396"/>
            <a:ext cx="53210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gives interesting possibilities: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 = 5 + (x = 128 + 2) 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89268" y="1843629"/>
            <a:ext cx="4474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b="1" i="1" dirty="0" err="1" smtClean="0">
                <a:latin typeface="+mj-lt"/>
              </a:rPr>
              <a:t>rvalue</a:t>
            </a:r>
            <a:r>
              <a:rPr lang="en-US" sz="2400" dirty="0" smtClean="0"/>
              <a:t> of the assignment operator is the value that got put into the variable on it’s left.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668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  <p:bldP spid="16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usage in </a:t>
            </a:r>
            <a:r>
              <a:rPr lang="en-US" b="1" dirty="0" smtClean="0">
                <a:solidFill>
                  <a:schemeClr val="accent5"/>
                </a:solidFill>
              </a:rPr>
              <a:t>assignment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y=42;      float z=9.81; // variables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x</a:t>
            </a: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x </a:t>
            </a: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+ 012 +0x10 ;   // numbers starting with a zero – octal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// numbers starting with 0x -- hexadecimal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x = x + y;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1.5;     // x gets 1 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cs typeface="Courier New" panose="02070309020205020404" pitchFamily="49" charset="0"/>
              </a:rPr>
              <a:t>explicit type casting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;      // x gets 9 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cs typeface="Courier New" panose="02070309020205020404" pitchFamily="49" charset="0"/>
              </a:rPr>
              <a:t>explicit type casting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z   ;           // works the same – </a:t>
            </a:r>
            <a:r>
              <a:rPr lang="en-US" sz="2000" b="1" dirty="0" smtClean="0">
                <a:solidFill>
                  <a:schemeClr val="accent2"/>
                </a:solidFill>
                <a:cs typeface="Courier New" panose="02070309020205020404" pitchFamily="49" charset="0"/>
              </a:rPr>
              <a:t>auto type cast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 = 1.5;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 = x = z ;         // What is z now ?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7665396" y="5193348"/>
            <a:ext cx="477227" cy="45016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7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Numerical Operators and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INTEGER OPERATORS</a:t>
            </a:r>
          </a:p>
          <a:p>
            <a:pPr marL="457200" lvl="1" indent="0">
              <a:buNone/>
            </a:pPr>
            <a:r>
              <a:rPr lang="en-US" sz="2800" dirty="0" smtClean="0"/>
              <a:t>+   -  *  /  %                  - (</a:t>
            </a:r>
            <a:r>
              <a:rPr lang="en-US" sz="2800" i="1" dirty="0" smtClean="0">
                <a:latin typeface="Garamond" panose="02020404030301010803" pitchFamily="18" charset="0"/>
              </a:rPr>
              <a:t>minus</a:t>
            </a:r>
            <a:r>
              <a:rPr lang="en-US" sz="2800" dirty="0" smtClean="0"/>
              <a:t>) is also a unary operator</a:t>
            </a:r>
          </a:p>
          <a:p>
            <a:r>
              <a:rPr lang="en-US" dirty="0" smtClean="0"/>
              <a:t>FLOATING POINT OPERATORS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+  -   *  /  </a:t>
            </a:r>
          </a:p>
          <a:p>
            <a:pPr marL="0" indent="0">
              <a:buNone/>
            </a:pPr>
            <a:r>
              <a:rPr lang="en-US" dirty="0" smtClean="0"/>
              <a:t>But they behave a bit differently, </a:t>
            </a:r>
            <a:r>
              <a:rPr lang="en-US" b="1" dirty="0" smtClean="0">
                <a:solidFill>
                  <a:schemeClr val="accent2"/>
                </a:solidFill>
              </a:rPr>
              <a:t>so be careful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the expression   6.8 / 2   evaluates to  3.4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the expression   6 / 2      evaluates to  3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the expression   7 / 2      evaluates to  3        </a:t>
            </a:r>
          </a:p>
          <a:p>
            <a:r>
              <a:rPr lang="en-US" dirty="0" smtClean="0"/>
              <a:t>How does the program decide integer division or real number division ?</a:t>
            </a:r>
          </a:p>
        </p:txBody>
      </p:sp>
      <p:sp>
        <p:nvSpPr>
          <p:cNvPr id="4" name="Freeform 3"/>
          <p:cNvSpPr/>
          <p:nvPr/>
        </p:nvSpPr>
        <p:spPr>
          <a:xfrm>
            <a:off x="6887182" y="4818418"/>
            <a:ext cx="680937" cy="64852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4842" y="6050290"/>
            <a:ext cx="5227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u="sng" dirty="0" err="1" smtClean="0"/>
              <a:t>Ans</a:t>
            </a:r>
            <a:r>
              <a:rPr lang="en-US" sz="2800" dirty="0" smtClean="0"/>
              <a:t> : Based on the </a:t>
            </a:r>
            <a:r>
              <a:rPr lang="en-US" sz="2800" b="1" dirty="0" smtClean="0">
                <a:solidFill>
                  <a:schemeClr val="accent2"/>
                </a:solidFill>
              </a:rPr>
              <a:t>operand types</a:t>
            </a:r>
            <a:r>
              <a:rPr lang="en-US" sz="28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7653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variable and function </a:t>
            </a:r>
            <a:r>
              <a:rPr lang="en-US" b="1" u="sng" dirty="0" smtClean="0"/>
              <a:t>names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names are also called </a:t>
            </a:r>
            <a:r>
              <a:rPr lang="en-US" b="1" u="sng" dirty="0" smtClean="0"/>
              <a:t>identifiers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 identifiers in C must use only characters which are</a:t>
            </a:r>
          </a:p>
          <a:p>
            <a:pPr lvl="1"/>
            <a:r>
              <a:rPr lang="en-US" dirty="0" smtClean="0"/>
              <a:t>Alphabets</a:t>
            </a:r>
          </a:p>
          <a:p>
            <a:pPr lvl="1"/>
            <a:r>
              <a:rPr lang="en-US" dirty="0" smtClean="0"/>
              <a:t>Numerals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underscore   _                </a:t>
            </a:r>
            <a:r>
              <a:rPr lang="en-US" b="1" dirty="0" smtClean="0">
                <a:solidFill>
                  <a:srgbClr val="FF0000"/>
                </a:solidFill>
              </a:rPr>
              <a:t>! </a:t>
            </a:r>
            <a:r>
              <a:rPr lang="en-US" b="1" i="1" dirty="0" smtClean="0">
                <a:solidFill>
                  <a:srgbClr val="FF0000"/>
                </a:solidFill>
              </a:rPr>
              <a:t>cannot  use the hyphen – and other symbols . $ : …</a:t>
            </a:r>
          </a:p>
          <a:p>
            <a:r>
              <a:rPr lang="en-US" dirty="0" smtClean="0"/>
              <a:t>Identifier names must not start with a numeral.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Valid</a:t>
            </a:r>
            <a:r>
              <a:rPr lang="en-US" dirty="0" smtClean="0"/>
              <a:t>:  x     y1     </a:t>
            </a:r>
            <a:r>
              <a:rPr lang="en-US" dirty="0" err="1" smtClean="0"/>
              <a:t>Add_nums</a:t>
            </a:r>
            <a:r>
              <a:rPr lang="en-US" dirty="0" smtClean="0"/>
              <a:t>    _</a:t>
            </a:r>
            <a:r>
              <a:rPr lang="en-US" dirty="0" err="1" smtClean="0"/>
              <a:t>helpme</a:t>
            </a:r>
            <a:r>
              <a:rPr lang="en-US" dirty="0" smtClean="0"/>
              <a:t>         (we’ll avoid starting with underscore, stick to lowercase mostly)</a:t>
            </a:r>
          </a:p>
          <a:p>
            <a:r>
              <a:rPr lang="en-US" i="1" dirty="0">
                <a:latin typeface="Garamond" panose="02020404030301010803" pitchFamily="18" charset="0"/>
              </a:rPr>
              <a:t>Invalid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x   y</a:t>
            </a:r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en-US" dirty="0" smtClean="0"/>
              <a:t>1  Add</a:t>
            </a:r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en-US" dirty="0" err="1" smtClean="0"/>
              <a:t>nums</a:t>
            </a:r>
            <a:endParaRPr lang="en-US" dirty="0" smtClean="0"/>
          </a:p>
          <a:p>
            <a:r>
              <a:rPr lang="en-US" dirty="0" smtClean="0"/>
              <a:t>Lastly: You cant use the name of a C language </a:t>
            </a:r>
            <a:r>
              <a:rPr lang="en-US" i="1" dirty="0" smtClean="0">
                <a:latin typeface="Garamond" panose="02020404030301010803" pitchFamily="18" charset="0"/>
              </a:rPr>
              <a:t>keyword</a:t>
            </a:r>
            <a:r>
              <a:rPr lang="en-US" dirty="0" smtClean="0"/>
              <a:t>. That is reserved already!  E.g.,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as identifier: 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   float    char  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b="1" dirty="0" smtClean="0">
                <a:solidFill>
                  <a:srgbClr val="FF0000"/>
                </a:solidFill>
              </a:rPr>
              <a:t>   double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We’ll mention more such exceptions.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5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ket 3"/>
          <p:cNvSpPr/>
          <p:nvPr/>
        </p:nvSpPr>
        <p:spPr>
          <a:xfrm>
            <a:off x="2405575" y="281355"/>
            <a:ext cx="478302" cy="630232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 PROGRAM</a:t>
            </a:r>
            <a:endParaRPr lang="en-US" dirty="0"/>
          </a:p>
        </p:txBody>
      </p:sp>
      <p:sp>
        <p:nvSpPr>
          <p:cNvPr id="5" name="Left Bracket 4"/>
          <p:cNvSpPr/>
          <p:nvPr/>
        </p:nvSpPr>
        <p:spPr>
          <a:xfrm>
            <a:off x="3151163" y="548640"/>
            <a:ext cx="239151" cy="211015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Function1()</a:t>
            </a:r>
            <a:endParaRPr lang="en-US" dirty="0"/>
          </a:p>
        </p:txBody>
      </p:sp>
      <p:sp>
        <p:nvSpPr>
          <p:cNvPr id="6" name="Left Bracket 5"/>
          <p:cNvSpPr/>
          <p:nvPr/>
        </p:nvSpPr>
        <p:spPr>
          <a:xfrm>
            <a:off x="3151163" y="2980006"/>
            <a:ext cx="239151" cy="191555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Function2()</a:t>
            </a:r>
            <a:endParaRPr lang="en-US" dirty="0"/>
          </a:p>
        </p:txBody>
      </p:sp>
      <p:sp>
        <p:nvSpPr>
          <p:cNvPr id="7" name="Left Bracket 6"/>
          <p:cNvSpPr/>
          <p:nvPr/>
        </p:nvSpPr>
        <p:spPr>
          <a:xfrm>
            <a:off x="3151163" y="5249594"/>
            <a:ext cx="241495" cy="139035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Function3()</a:t>
            </a:r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3559126" y="886264"/>
            <a:ext cx="1392702" cy="1575582"/>
          </a:xfrm>
          <a:prstGeom prst="foldedCorner">
            <a:avLst/>
          </a:prstGeom>
          <a:pattFill prst="lt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And statements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3559126" y="3149990"/>
            <a:ext cx="1392702" cy="1575582"/>
          </a:xfrm>
          <a:prstGeom prst="foldedCorner">
            <a:avLst/>
          </a:prstGeom>
          <a:pattFill prst="lt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Variables and statements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3627119" y="5413716"/>
            <a:ext cx="1392702" cy="1180514"/>
          </a:xfrm>
          <a:prstGeom prst="foldedCorner">
            <a:avLst/>
          </a:prstGeom>
          <a:pattFill prst="lt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Variables and statements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31987" y="0"/>
            <a:ext cx="5960013" cy="6463308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// This is about arrays pointers and functions</a:t>
            </a:r>
          </a:p>
          <a:p>
            <a:endParaRPr lang="en-US" dirty="0" smtClean="0"/>
          </a:p>
          <a:p>
            <a:r>
              <a:rPr lang="en-US" dirty="0" smtClean="0"/>
              <a:t>void f1( </a:t>
            </a:r>
            <a:r>
              <a:rPr lang="en-US" dirty="0" err="1" smtClean="0"/>
              <a:t>int</a:t>
            </a:r>
            <a:r>
              <a:rPr lang="en-US" dirty="0" smtClean="0"/>
              <a:t> x ){</a:t>
            </a:r>
          </a:p>
          <a:p>
            <a:r>
              <a:rPr lang="en-US" dirty="0" smtClean="0"/>
              <a:t>	x = 55;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void f2( </a:t>
            </a:r>
            <a:r>
              <a:rPr lang="en-US" dirty="0" err="1" smtClean="0"/>
              <a:t>int</a:t>
            </a:r>
            <a:r>
              <a:rPr lang="en-US" dirty="0" smtClean="0"/>
              <a:t> *p ){</a:t>
            </a:r>
          </a:p>
          <a:p>
            <a:r>
              <a:rPr lang="en-US" dirty="0" smtClean="0"/>
              <a:t>	*p = 55;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void f3( </a:t>
            </a:r>
            <a:r>
              <a:rPr lang="en-US" dirty="0" err="1" smtClean="0"/>
              <a:t>int</a:t>
            </a:r>
            <a:r>
              <a:rPr lang="en-US" dirty="0" smtClean="0"/>
              <a:t> *p ){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	for(</a:t>
            </a:r>
            <a:r>
              <a:rPr lang="en-US" dirty="0" err="1" smtClean="0"/>
              <a:t>i</a:t>
            </a:r>
            <a:r>
              <a:rPr lang="en-US" dirty="0" smtClean="0"/>
              <a:t>=0;i&lt;10;i++)</a:t>
            </a:r>
          </a:p>
          <a:p>
            <a:r>
              <a:rPr lang="en-US" dirty="0" smtClean="0"/>
              <a:t>		*(</a:t>
            </a:r>
            <a:r>
              <a:rPr lang="en-US" dirty="0" err="1" smtClean="0"/>
              <a:t>p+i</a:t>
            </a:r>
            <a:r>
              <a:rPr lang="en-US" dirty="0" smtClean="0"/>
              <a:t>)=i+55; // </a:t>
            </a:r>
            <a:r>
              <a:rPr lang="en-US" dirty="0" err="1" smtClean="0"/>
              <a:t>alernately</a:t>
            </a:r>
            <a:r>
              <a:rPr lang="en-US" dirty="0" smtClean="0"/>
              <a:t> p[</a:t>
            </a:r>
            <a:r>
              <a:rPr lang="en-US" dirty="0" err="1" smtClean="0"/>
              <a:t>i</a:t>
            </a:r>
            <a:r>
              <a:rPr lang="en-US" dirty="0" smtClean="0"/>
              <a:t>]=i+55 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void f4( </a:t>
            </a:r>
            <a:r>
              <a:rPr lang="en-US" dirty="0" err="1" smtClean="0"/>
              <a:t>int</a:t>
            </a:r>
            <a:r>
              <a:rPr lang="en-US" dirty="0" smtClean="0"/>
              <a:t> *p , </a:t>
            </a:r>
            <a:r>
              <a:rPr lang="en-US" dirty="0" err="1" smtClean="0"/>
              <a:t>int</a:t>
            </a:r>
            <a:r>
              <a:rPr lang="en-US" dirty="0" smtClean="0"/>
              <a:t> n){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	for(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		p[</a:t>
            </a:r>
            <a:r>
              <a:rPr lang="en-US" dirty="0" err="1" smtClean="0"/>
              <a:t>i</a:t>
            </a:r>
            <a:r>
              <a:rPr lang="en-US" dirty="0" smtClean="0"/>
              <a:t>]=i+5;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474398" y="6485206"/>
            <a:ext cx="16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apnf.c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36666" y="1225680"/>
            <a:ext cx="3113866" cy="203132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Felix Titling" panose="04060505060202020A04" pitchFamily="82" charset="0"/>
              </a:rPr>
              <a:t>DON’T  TRY   TO</a:t>
            </a:r>
            <a:br>
              <a:rPr lang="en-US" dirty="0" smtClean="0">
                <a:solidFill>
                  <a:schemeClr val="accent2"/>
                </a:solidFill>
                <a:latin typeface="Felix Titling" panose="04060505060202020A04" pitchFamily="82" charset="0"/>
              </a:rPr>
            </a:br>
            <a:r>
              <a:rPr lang="en-US" dirty="0" smtClean="0">
                <a:solidFill>
                  <a:schemeClr val="accent2"/>
                </a:solidFill>
                <a:latin typeface="Felix Titling" panose="04060505060202020A04" pitchFamily="82" charset="0"/>
              </a:rPr>
              <a:t>UNDERSTAND THIS CODE</a:t>
            </a:r>
            <a:br>
              <a:rPr lang="en-US" dirty="0" smtClean="0">
                <a:solidFill>
                  <a:schemeClr val="accent2"/>
                </a:solidFill>
                <a:latin typeface="Felix Titling" panose="04060505060202020A04" pitchFamily="82" charset="0"/>
              </a:rPr>
            </a:br>
            <a:r>
              <a:rPr lang="en-US" dirty="0" smtClean="0">
                <a:solidFill>
                  <a:schemeClr val="accent2"/>
                </a:solidFill>
                <a:latin typeface="Felix Titling" panose="04060505060202020A04" pitchFamily="82" charset="0"/>
              </a:rPr>
              <a:t>AS YET !</a:t>
            </a:r>
          </a:p>
          <a:p>
            <a:endParaRPr lang="en-US" dirty="0">
              <a:solidFill>
                <a:schemeClr val="accent2"/>
              </a:solidFill>
              <a:latin typeface="Felix Titling" panose="04060505060202020A04" pitchFamily="82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Felix Titling" panose="04060505060202020A04" pitchFamily="82" charset="0"/>
              </a:rPr>
              <a:t>Just to illustrate the </a:t>
            </a:r>
          </a:p>
          <a:p>
            <a:r>
              <a:rPr lang="en-US" dirty="0" smtClean="0">
                <a:solidFill>
                  <a:schemeClr val="accent2"/>
                </a:solidFill>
                <a:latin typeface="Felix Titling" panose="04060505060202020A04" pitchFamily="82" charset="0"/>
              </a:rPr>
              <a:t>appearance of our </a:t>
            </a:r>
          </a:p>
          <a:p>
            <a:r>
              <a:rPr lang="en-US" dirty="0" smtClean="0">
                <a:solidFill>
                  <a:schemeClr val="accent2"/>
                </a:solidFill>
                <a:latin typeface="Felix Titling" panose="04060505060202020A04" pitchFamily="82" charset="0"/>
              </a:rPr>
              <a:t>C programs</a:t>
            </a:r>
            <a:endParaRPr lang="en-US" dirty="0">
              <a:solidFill>
                <a:schemeClr val="accent2"/>
              </a:solidFill>
              <a:latin typeface="Felix Titling" panose="04060505060202020A04" pitchFamily="82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5396725" y="3432518"/>
            <a:ext cx="1163657" cy="107962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128130" y="2693854"/>
            <a:ext cx="22188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Garamond" panose="02020404030301010803" pitchFamily="18" charset="0"/>
              </a:rPr>
              <a:t>Lets now write some functions using arithmetic expressions</a:t>
            </a:r>
            <a:endParaRPr lang="en-US" sz="2800" b="1" dirty="0">
              <a:solidFill>
                <a:schemeClr val="accent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3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ways to use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first_examples.c</a:t>
            </a:r>
            <a:r>
              <a:rPr lang="en-US" dirty="0" smtClean="0"/>
              <a:t>    - </a:t>
            </a:r>
            <a:r>
              <a:rPr lang="en-US" dirty="0" err="1" smtClean="0"/>
              <a:t>parameterless</a:t>
            </a:r>
            <a:r>
              <a:rPr lang="en-US" dirty="0" smtClean="0"/>
              <a:t> function usage</a:t>
            </a:r>
          </a:p>
          <a:p>
            <a:pPr lvl="1"/>
            <a:r>
              <a:rPr lang="en-US" dirty="0" smtClean="0"/>
              <a:t>Just grouping statements</a:t>
            </a:r>
          </a:p>
          <a:p>
            <a:pPr lvl="1"/>
            <a:r>
              <a:rPr lang="en-US" dirty="0" smtClean="0"/>
              <a:t>Repeatedly calling the function repeats the statements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repeating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print_triangle1()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funcs_params.c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cs typeface="Courier New" panose="02070309020205020404" pitchFamily="49" charset="0"/>
              </a:rPr>
              <a:t> - parameterized functions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Do something different based on the parameter. Very much like </a:t>
            </a:r>
            <a:r>
              <a:rPr lang="en-US" dirty="0" err="1" smtClean="0">
                <a:cs typeface="Courier New" panose="02070309020205020404" pitchFamily="49" charset="0"/>
              </a:rPr>
              <a:t>printf</a:t>
            </a:r>
            <a:r>
              <a:rPr lang="en-US" dirty="0" smtClean="0">
                <a:cs typeface="Courier New" panose="02070309020205020404" pitchFamily="49" charset="0"/>
              </a:rPr>
              <a:t>  is different for different values of the parameter.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discriminant.c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/>
              <a:t> - parameterized function usage with function value</a:t>
            </a:r>
          </a:p>
          <a:p>
            <a:pPr lvl="1"/>
            <a:r>
              <a:rPr lang="en-US" dirty="0" smtClean="0"/>
              <a:t>Here the function call is gives us a new value which we can use in an assignment statement or </a:t>
            </a:r>
            <a:r>
              <a:rPr lang="en-US" dirty="0" err="1" smtClean="0"/>
              <a:t>printf</a:t>
            </a:r>
            <a:r>
              <a:rPr lang="en-US" dirty="0" smtClean="0"/>
              <a:t> or elsewhere.</a:t>
            </a:r>
          </a:p>
          <a:p>
            <a:r>
              <a:rPr lang="en-US" dirty="0" smtClean="0"/>
              <a:t>This is the reason we refer the function call as a </a:t>
            </a:r>
            <a:r>
              <a:rPr lang="en-US" b="1" dirty="0" smtClean="0"/>
              <a:t>function call expression</a:t>
            </a:r>
            <a:r>
              <a:rPr lang="en-US" dirty="0" smtClean="0"/>
              <a:t>. Remember that </a:t>
            </a:r>
            <a:r>
              <a:rPr lang="en-US" b="1" dirty="0" smtClean="0"/>
              <a:t>expressions is how we get values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1690688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3179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 as control flow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48591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Execution always begins at </a:t>
            </a:r>
            <a:r>
              <a:rPr lang="en-US" b="1" dirty="0" smtClean="0"/>
              <a:t>main().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Order of writing the </a:t>
            </a:r>
            <a:r>
              <a:rPr lang="en-US" i="1" dirty="0" smtClean="0"/>
              <a:t>instructions within a function </a:t>
            </a:r>
            <a:r>
              <a:rPr lang="en-US" dirty="0" smtClean="0"/>
              <a:t>is critically important.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Functions themselves can be written in any relative order.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call</a:t>
            </a:r>
            <a:r>
              <a:rPr lang="en-US" dirty="0" smtClean="0"/>
              <a:t> leads to a jump of instructions from one function, the calling function,  to the called function.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the called function ends, control is back in the calling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28815" y="3035031"/>
            <a:ext cx="1848256" cy="258532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5000">
                <a:schemeClr val="bg2"/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void main()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…</a:t>
            </a:r>
          </a:p>
          <a:p>
            <a:r>
              <a:rPr lang="en-US" dirty="0"/>
              <a:t> </a:t>
            </a:r>
            <a:r>
              <a:rPr lang="en-US" dirty="0" smtClean="0"/>
              <a:t>  …</a:t>
            </a:r>
          </a:p>
          <a:p>
            <a:r>
              <a:rPr lang="en-US" dirty="0"/>
              <a:t> </a:t>
            </a:r>
            <a:r>
              <a:rPr lang="en-US" dirty="0" smtClean="0"/>
              <a:t>  x = </a:t>
            </a:r>
            <a:r>
              <a:rPr lang="en-US" b="1" dirty="0">
                <a:solidFill>
                  <a:schemeClr val="accent5"/>
                </a:solidFill>
              </a:rPr>
              <a:t>g</a:t>
            </a:r>
            <a:r>
              <a:rPr lang="en-US" b="1" dirty="0" smtClean="0">
                <a:solidFill>
                  <a:schemeClr val="accent5"/>
                </a:solidFill>
              </a:rPr>
              <a:t>()</a:t>
            </a:r>
            <a:r>
              <a:rPr lang="en-US" dirty="0" smtClean="0"/>
              <a:t>+ x;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x = </a:t>
            </a:r>
            <a:r>
              <a:rPr lang="en-US" b="1" dirty="0" smtClean="0">
                <a:solidFill>
                  <a:srgbClr val="FF0000"/>
                </a:solidFill>
              </a:rPr>
              <a:t>f()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+ x;</a:t>
            </a:r>
            <a:br>
              <a:rPr lang="en-US" dirty="0" smtClean="0"/>
            </a:br>
            <a:r>
              <a:rPr lang="en-US" dirty="0" smtClean="0"/>
              <a:t>   …</a:t>
            </a:r>
            <a:br>
              <a:rPr lang="en-US" dirty="0" smtClean="0"/>
            </a:br>
            <a:r>
              <a:rPr lang="en-US" dirty="0" smtClean="0"/>
              <a:t>   ...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05544" y="1415971"/>
            <a:ext cx="1848256" cy="175432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5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g()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…</a:t>
            </a:r>
          </a:p>
          <a:p>
            <a:r>
              <a:rPr lang="en-US" dirty="0"/>
              <a:t> </a:t>
            </a:r>
            <a:r>
              <a:rPr lang="en-US" dirty="0" smtClean="0"/>
              <a:t>  …</a:t>
            </a:r>
            <a:br>
              <a:rPr lang="en-US" dirty="0" smtClean="0"/>
            </a:br>
            <a:r>
              <a:rPr lang="en-US" dirty="0" smtClean="0"/>
              <a:t>   …</a:t>
            </a:r>
            <a:br>
              <a:rPr lang="en-US" dirty="0" smtClean="0"/>
            </a:br>
            <a:r>
              <a:rPr lang="en-US" dirty="0" smtClean="0"/>
              <a:t>   ...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77009" y="4743191"/>
            <a:ext cx="1848256" cy="175432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5000">
                <a:schemeClr val="accent2">
                  <a:lumMod val="40000"/>
                  <a:lumOff val="6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f()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…</a:t>
            </a:r>
          </a:p>
          <a:p>
            <a:r>
              <a:rPr lang="en-US" dirty="0"/>
              <a:t> </a:t>
            </a:r>
            <a:r>
              <a:rPr lang="en-US" dirty="0" smtClean="0"/>
              <a:t>  …</a:t>
            </a:r>
            <a:br>
              <a:rPr lang="en-US" dirty="0" smtClean="0"/>
            </a:br>
            <a:r>
              <a:rPr lang="en-US" dirty="0" smtClean="0"/>
              <a:t>   …</a:t>
            </a:r>
            <a:br>
              <a:rPr lang="en-US" dirty="0" smtClean="0"/>
            </a:br>
            <a:r>
              <a:rPr lang="en-US" dirty="0" smtClean="0"/>
              <a:t>   ...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7451387" y="1614791"/>
            <a:ext cx="1984443" cy="2334639"/>
          </a:xfrm>
          <a:custGeom>
            <a:avLst/>
            <a:gdLst>
              <a:gd name="connsiteX0" fmla="*/ 0 w 1984443"/>
              <a:gd name="connsiteY0" fmla="*/ 2334639 h 2334639"/>
              <a:gd name="connsiteX1" fmla="*/ 856034 w 1984443"/>
              <a:gd name="connsiteY1" fmla="*/ 953311 h 2334639"/>
              <a:gd name="connsiteX2" fmla="*/ 1206230 w 1984443"/>
              <a:gd name="connsiteY2" fmla="*/ 447473 h 2334639"/>
              <a:gd name="connsiteX3" fmla="*/ 1984443 w 1984443"/>
              <a:gd name="connsiteY3" fmla="*/ 0 h 233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443" h="2334639">
                <a:moveTo>
                  <a:pt x="0" y="2334639"/>
                </a:moveTo>
                <a:cubicBezTo>
                  <a:pt x="327498" y="1801239"/>
                  <a:pt x="654996" y="1267839"/>
                  <a:pt x="856034" y="953311"/>
                </a:cubicBezTo>
                <a:cubicBezTo>
                  <a:pt x="1057072" y="638783"/>
                  <a:pt x="1018162" y="606358"/>
                  <a:pt x="1206230" y="447473"/>
                </a:cubicBezTo>
                <a:cubicBezTo>
                  <a:pt x="1394298" y="288588"/>
                  <a:pt x="1689370" y="144294"/>
                  <a:pt x="1984443" y="0"/>
                </a:cubicBezTo>
              </a:path>
            </a:pathLst>
          </a:custGeom>
          <a:noFill/>
          <a:ln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7665396" y="3073940"/>
            <a:ext cx="2062264" cy="875490"/>
          </a:xfrm>
          <a:custGeom>
            <a:avLst/>
            <a:gdLst>
              <a:gd name="connsiteX0" fmla="*/ 1731524 w 1731524"/>
              <a:gd name="connsiteY0" fmla="*/ 0 h 758758"/>
              <a:gd name="connsiteX1" fmla="*/ 0 w 1731524"/>
              <a:gd name="connsiteY1" fmla="*/ 758758 h 75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1524" h="758758">
                <a:moveTo>
                  <a:pt x="1731524" y="0"/>
                </a:moveTo>
                <a:lnTo>
                  <a:pt x="0" y="758758"/>
                </a:lnTo>
              </a:path>
            </a:pathLst>
          </a:custGeom>
          <a:noFill/>
          <a:ln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626485" y="4708187"/>
            <a:ext cx="1245141" cy="242824"/>
          </a:xfrm>
          <a:custGeom>
            <a:avLst/>
            <a:gdLst>
              <a:gd name="connsiteX0" fmla="*/ 0 w 1245141"/>
              <a:gd name="connsiteY0" fmla="*/ 0 h 242824"/>
              <a:gd name="connsiteX1" fmla="*/ 564204 w 1245141"/>
              <a:gd name="connsiteY1" fmla="*/ 136187 h 242824"/>
              <a:gd name="connsiteX2" fmla="*/ 622570 w 1245141"/>
              <a:gd name="connsiteY2" fmla="*/ 233464 h 242824"/>
              <a:gd name="connsiteX3" fmla="*/ 1245141 w 1245141"/>
              <a:gd name="connsiteY3" fmla="*/ 233464 h 24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141" h="242824">
                <a:moveTo>
                  <a:pt x="0" y="0"/>
                </a:moveTo>
                <a:cubicBezTo>
                  <a:pt x="230221" y="48638"/>
                  <a:pt x="460442" y="97276"/>
                  <a:pt x="564204" y="136187"/>
                </a:cubicBezTo>
                <a:cubicBezTo>
                  <a:pt x="667966" y="175098"/>
                  <a:pt x="509080" y="217251"/>
                  <a:pt x="622570" y="233464"/>
                </a:cubicBezTo>
                <a:cubicBezTo>
                  <a:pt x="736060" y="249677"/>
                  <a:pt x="990600" y="241570"/>
                  <a:pt x="1245141" y="233464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451387" y="4708187"/>
            <a:ext cx="1525623" cy="16342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73046" y="3224673"/>
            <a:ext cx="0" cy="72475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273046" y="4689938"/>
            <a:ext cx="0" cy="72475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273046" y="4124529"/>
            <a:ext cx="3246" cy="3597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21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Variables have location and type. Type gives them size. Size is in units of bytes (8 bits)</a:t>
            </a:r>
          </a:p>
          <a:p>
            <a:r>
              <a:rPr lang="en-US" dirty="0" smtClean="0"/>
              <a:t>We saw numeric (integer and float) constants, how they are written and how they are printed (format specification)</a:t>
            </a:r>
          </a:p>
          <a:p>
            <a:r>
              <a:rPr lang="en-US" dirty="0" smtClean="0"/>
              <a:t>We saw arithmetic operators</a:t>
            </a:r>
          </a:p>
          <a:p>
            <a:r>
              <a:rPr lang="en-US" dirty="0" smtClean="0"/>
              <a:t>We saw the assignment operator</a:t>
            </a:r>
            <a:r>
              <a:rPr lang="en-US" i="1" dirty="0" smtClean="0"/>
              <a:t> </a:t>
            </a:r>
            <a:r>
              <a:rPr lang="en-US" b="1" i="1" dirty="0" err="1" smtClean="0"/>
              <a:t>lvalue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b="1" i="1" dirty="0" err="1" smtClean="0"/>
              <a:t>rvalue</a:t>
            </a:r>
            <a:endParaRPr lang="en-US" b="1" i="1" dirty="0" smtClean="0"/>
          </a:p>
          <a:p>
            <a:r>
              <a:rPr lang="en-US" dirty="0" smtClean="0"/>
              <a:t>We saw how control flow changes due to a function call</a:t>
            </a:r>
          </a:p>
          <a:p>
            <a:r>
              <a:rPr lang="en-US" dirty="0" smtClean="0"/>
              <a:t>We saw how to give values to and get value from a function</a:t>
            </a:r>
          </a:p>
          <a:p>
            <a:r>
              <a:rPr lang="en-US" dirty="0" smtClean="0"/>
              <a:t>Can you write programs with functions to do simple arithmetic? print </a:t>
            </a:r>
            <a:r>
              <a:rPr lang="en-US" dirty="0" err="1" smtClean="0"/>
              <a:t>arith</a:t>
            </a:r>
            <a:r>
              <a:rPr lang="en-US" dirty="0" smtClean="0"/>
              <a:t> mean, geo mean and harmonic mean of two numbers; </a:t>
            </a:r>
            <a:r>
              <a:rPr lang="en-US" dirty="0"/>
              <a:t>c</a:t>
            </a:r>
            <a:r>
              <a:rPr lang="en-US" dirty="0" smtClean="0"/>
              <a:t>onvert given seconds to hours, minutes, seconds;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2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and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7514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constant is the value it represents</a:t>
            </a:r>
          </a:p>
          <a:p>
            <a:pPr lvl="1"/>
            <a:r>
              <a:rPr lang="en-US" dirty="0" smtClean="0"/>
              <a:t>0</a:t>
            </a:r>
            <a:r>
              <a:rPr lang="en-US" dirty="0"/>
              <a:t> </a:t>
            </a:r>
            <a:r>
              <a:rPr lang="en-US" dirty="0" smtClean="0"/>
              <a:t>    256</a:t>
            </a:r>
            <a:r>
              <a:rPr lang="en-US" dirty="0"/>
              <a:t> </a:t>
            </a:r>
            <a:r>
              <a:rPr lang="en-US" dirty="0" smtClean="0"/>
              <a:t>      -127                      </a:t>
            </a:r>
          </a:p>
          <a:p>
            <a:pPr lvl="1"/>
            <a:r>
              <a:rPr lang="en-US" dirty="0" smtClean="0"/>
              <a:t>331.2    9.81  6.023e23</a:t>
            </a:r>
          </a:p>
          <a:p>
            <a:pPr lvl="1"/>
            <a:r>
              <a:rPr lang="en-US" dirty="0" smtClean="0"/>
              <a:t>‘a’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have only three/four basic types in C:</a:t>
            </a:r>
          </a:p>
          <a:p>
            <a:pPr lvl="1"/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Floating point (real) numbers</a:t>
            </a:r>
          </a:p>
          <a:p>
            <a:pPr lvl="1"/>
            <a:r>
              <a:rPr lang="en-US" dirty="0" smtClean="0"/>
              <a:t>Characters</a:t>
            </a:r>
          </a:p>
          <a:p>
            <a:r>
              <a:rPr lang="en-US" dirty="0" smtClean="0"/>
              <a:t>The numeric types have some varieties like like long integers or doubles. We come to that later.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57072" y="1825625"/>
            <a:ext cx="56751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Variables can be assigned values from constants</a:t>
            </a:r>
          </a:p>
          <a:p>
            <a:pPr lvl="1"/>
            <a:r>
              <a:rPr lang="en-US" dirty="0" smtClean="0"/>
              <a:t>x = 0;</a:t>
            </a:r>
          </a:p>
          <a:p>
            <a:pPr lvl="1"/>
            <a:r>
              <a:rPr lang="en-US" dirty="0" err="1" smtClean="0"/>
              <a:t>av</a:t>
            </a:r>
            <a:r>
              <a:rPr lang="en-US" dirty="0" smtClean="0"/>
              <a:t>=6.023 ;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 = ‘a’;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can print them: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(“%d\</a:t>
            </a:r>
            <a:r>
              <a:rPr lang="en-US" dirty="0" err="1" smtClean="0"/>
              <a:t>n”,x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(“%f\n”,</a:t>
            </a:r>
            <a:r>
              <a:rPr lang="en-US" dirty="0" err="1" smtClean="0"/>
              <a:t>av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(“%c\</a:t>
            </a:r>
            <a:r>
              <a:rPr lang="en-US" dirty="0" err="1" smtClean="0"/>
              <a:t>n”,y</a:t>
            </a:r>
            <a:r>
              <a:rPr lang="en-US" dirty="0" smtClean="0"/>
              <a:t>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6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have type and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variable is a place in memory to hold some value</a:t>
            </a:r>
          </a:p>
          <a:p>
            <a:r>
              <a:rPr lang="en-US" dirty="0" smtClean="0"/>
              <a:t>Different types of values need different amount of space</a:t>
            </a:r>
          </a:p>
          <a:p>
            <a:r>
              <a:rPr lang="en-US" dirty="0" smtClean="0"/>
              <a:t>Variable definition says the</a:t>
            </a:r>
            <a:r>
              <a:rPr lang="en-US" b="1" dirty="0" smtClean="0"/>
              <a:t> name </a:t>
            </a:r>
            <a:r>
              <a:rPr lang="en-US" dirty="0" smtClean="0"/>
              <a:t>and the </a:t>
            </a:r>
            <a:r>
              <a:rPr lang="en-US" b="1" dirty="0" smtClean="0"/>
              <a:t>type</a:t>
            </a:r>
            <a:r>
              <a:rPr lang="en-US" dirty="0" smtClean="0"/>
              <a:t> of the variable: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x;             reserves specific space in memory to store an integer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loat </a:t>
            </a:r>
            <a:r>
              <a:rPr lang="en-US" dirty="0" err="1" smtClean="0"/>
              <a:t>av</a:t>
            </a:r>
            <a:r>
              <a:rPr lang="en-US" dirty="0" smtClean="0"/>
              <a:t>;        reserves specific space in memory to store a real number</a:t>
            </a:r>
          </a:p>
          <a:p>
            <a:pPr lvl="1"/>
            <a:r>
              <a:rPr lang="en-US" dirty="0" smtClean="0"/>
              <a:t>char y;           reserves specific space in memory to store a character</a:t>
            </a:r>
          </a:p>
          <a:p>
            <a:r>
              <a:rPr lang="en-US" dirty="0" smtClean="0"/>
              <a:t>The system fixes an address(location) for the variable and some space, depending on the type.</a:t>
            </a:r>
          </a:p>
          <a:p>
            <a:r>
              <a:rPr lang="en-US" dirty="0" smtClean="0"/>
              <a:t>C requires all variables be defined before use. Typically this is at the top of the block.</a:t>
            </a:r>
          </a:p>
        </p:txBody>
      </p:sp>
    </p:spTree>
    <p:extLst>
      <p:ext uri="{BB962C8B-B14F-4D97-AF65-F5344CB8AC3E}">
        <p14:creationId xmlns:p14="http://schemas.microsoft.com/office/powerpoint/2010/main" val="239352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and type(and size) </a:t>
            </a:r>
            <a:br>
              <a:rPr lang="en-US" dirty="0" smtClean="0"/>
            </a:br>
            <a:r>
              <a:rPr lang="en-US" dirty="0" smtClean="0"/>
              <a:t>… of bits and bytes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65690" y="1648150"/>
            <a:ext cx="399296" cy="3877162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07324" y="5525312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</p:txBody>
      </p:sp>
      <p:sp>
        <p:nvSpPr>
          <p:cNvPr id="8" name="Freeform 7"/>
          <p:cNvSpPr/>
          <p:nvPr/>
        </p:nvSpPr>
        <p:spPr>
          <a:xfrm>
            <a:off x="1867709" y="2186081"/>
            <a:ext cx="1011677" cy="596030"/>
          </a:xfrm>
          <a:custGeom>
            <a:avLst/>
            <a:gdLst>
              <a:gd name="connsiteX0" fmla="*/ 0 w 1011677"/>
              <a:gd name="connsiteY0" fmla="*/ 31825 h 596030"/>
              <a:gd name="connsiteX1" fmla="*/ 428017 w 1011677"/>
              <a:gd name="connsiteY1" fmla="*/ 31825 h 596030"/>
              <a:gd name="connsiteX2" fmla="*/ 797668 w 1011677"/>
              <a:gd name="connsiteY2" fmla="*/ 362566 h 596030"/>
              <a:gd name="connsiteX3" fmla="*/ 797668 w 1011677"/>
              <a:gd name="connsiteY3" fmla="*/ 362566 h 596030"/>
              <a:gd name="connsiteX4" fmla="*/ 1011677 w 1011677"/>
              <a:gd name="connsiteY4" fmla="*/ 596030 h 5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1677" h="596030">
                <a:moveTo>
                  <a:pt x="0" y="31825"/>
                </a:moveTo>
                <a:cubicBezTo>
                  <a:pt x="147536" y="4263"/>
                  <a:pt x="295072" y="-23299"/>
                  <a:pt x="428017" y="31825"/>
                </a:cubicBezTo>
                <a:cubicBezTo>
                  <a:pt x="560962" y="86949"/>
                  <a:pt x="797668" y="362566"/>
                  <a:pt x="797668" y="362566"/>
                </a:cubicBezTo>
                <a:lnTo>
                  <a:pt x="797668" y="362566"/>
                </a:lnTo>
                <a:lnTo>
                  <a:pt x="1011677" y="596030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40476" y="2634591"/>
            <a:ext cx="742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82728" y="1561877"/>
            <a:ext cx="5453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00000</a:t>
            </a:r>
            <a:br>
              <a:rPr lang="en-US" sz="1100" dirty="0" smtClean="0"/>
            </a:br>
            <a:r>
              <a:rPr lang="en-US" sz="1100" dirty="0" smtClean="0"/>
              <a:t>00001</a:t>
            </a:r>
          </a:p>
          <a:p>
            <a:r>
              <a:rPr lang="en-US" sz="1100" dirty="0" smtClean="0"/>
              <a:t>00002</a:t>
            </a:r>
          </a:p>
          <a:p>
            <a:r>
              <a:rPr lang="en-US" sz="1100" dirty="0" smtClean="0"/>
              <a:t>00003</a:t>
            </a:r>
          </a:p>
          <a:p>
            <a:r>
              <a:rPr lang="en-US" sz="1100" dirty="0" smtClean="0"/>
              <a:t>00004</a:t>
            </a:r>
          </a:p>
          <a:p>
            <a:r>
              <a:rPr lang="en-US" sz="1100" dirty="0" smtClean="0"/>
              <a:t>00005</a:t>
            </a:r>
          </a:p>
          <a:p>
            <a:r>
              <a:rPr lang="en-US" sz="1100" dirty="0" smtClean="0"/>
              <a:t>00006</a:t>
            </a:r>
          </a:p>
          <a:p>
            <a:r>
              <a:rPr lang="en-US" sz="1100" dirty="0" smtClean="0"/>
              <a:t>00007</a:t>
            </a:r>
          </a:p>
          <a:p>
            <a:r>
              <a:rPr lang="en-US" sz="1100" dirty="0" smtClean="0"/>
              <a:t>00008</a:t>
            </a:r>
          </a:p>
          <a:p>
            <a:r>
              <a:rPr lang="en-US" sz="1100" dirty="0" smtClean="0"/>
              <a:t>00009</a:t>
            </a:r>
          </a:p>
          <a:p>
            <a:r>
              <a:rPr lang="en-US" sz="1100" dirty="0" smtClean="0"/>
              <a:t>00010</a:t>
            </a:r>
          </a:p>
          <a:p>
            <a:r>
              <a:rPr lang="en-US" sz="1100" dirty="0" smtClean="0"/>
              <a:t>00011</a:t>
            </a:r>
          </a:p>
          <a:p>
            <a:r>
              <a:rPr lang="en-US" sz="2800" dirty="0" smtClean="0"/>
              <a:t>.</a:t>
            </a:r>
          </a:p>
          <a:p>
            <a:r>
              <a:rPr lang="en-US" sz="2800" dirty="0" smtClean="0"/>
              <a:t>.</a:t>
            </a:r>
          </a:p>
          <a:p>
            <a:r>
              <a:rPr lang="en-US" sz="2800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37752" y="3101198"/>
            <a:ext cx="1245140" cy="186751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715965" y="3210129"/>
            <a:ext cx="622571" cy="1070042"/>
          </a:xfrm>
          <a:custGeom>
            <a:avLst/>
            <a:gdLst>
              <a:gd name="connsiteX0" fmla="*/ 0 w 208964"/>
              <a:gd name="connsiteY0" fmla="*/ 0 h 1284051"/>
              <a:gd name="connsiteX1" fmla="*/ 194553 w 208964"/>
              <a:gd name="connsiteY1" fmla="*/ 700391 h 1284051"/>
              <a:gd name="connsiteX2" fmla="*/ 194553 w 208964"/>
              <a:gd name="connsiteY2" fmla="*/ 1089498 h 1284051"/>
              <a:gd name="connsiteX3" fmla="*/ 194553 w 208964"/>
              <a:gd name="connsiteY3" fmla="*/ 1284051 h 1284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964" h="1284051">
                <a:moveTo>
                  <a:pt x="0" y="0"/>
                </a:moveTo>
                <a:cubicBezTo>
                  <a:pt x="81064" y="259404"/>
                  <a:pt x="162128" y="518808"/>
                  <a:pt x="194553" y="700391"/>
                </a:cubicBezTo>
                <a:cubicBezTo>
                  <a:pt x="226979" y="881974"/>
                  <a:pt x="194553" y="1089498"/>
                  <a:pt x="194553" y="1089498"/>
                </a:cubicBezTo>
                <a:lnTo>
                  <a:pt x="194553" y="1284051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40944" y="436567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Bit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066160" y="4787935"/>
            <a:ext cx="486383" cy="484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393401" y="3305990"/>
            <a:ext cx="2119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Memory (RAM)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280168" y="1624913"/>
            <a:ext cx="80234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byte is the smallest addressable / accessible memory item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byte has 8 bits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bit is a zero or a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Multiple bytes are often combined and called a word.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976724" y="3860842"/>
            <a:ext cx="629993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ll information is stored as a stream of bits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Integers, real numbers, characters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Instructions too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Encoding is the transformation of information </a:t>
            </a:r>
            <a:br>
              <a:rPr lang="en-US" sz="2400" dirty="0" smtClean="0"/>
            </a:br>
            <a:r>
              <a:rPr lang="en-US" sz="2400" dirty="0" smtClean="0"/>
              <a:t>into binary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There are multiple possibilities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916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and type(and size) </a:t>
            </a:r>
            <a:br>
              <a:rPr lang="en-US" dirty="0" smtClean="0"/>
            </a:br>
            <a:r>
              <a:rPr lang="en-US" dirty="0" smtClean="0"/>
              <a:t>… of bits and bytes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65690" y="1648150"/>
            <a:ext cx="399296" cy="3877162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07324" y="5525312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</p:txBody>
      </p:sp>
      <p:sp>
        <p:nvSpPr>
          <p:cNvPr id="8" name="Freeform 7"/>
          <p:cNvSpPr/>
          <p:nvPr/>
        </p:nvSpPr>
        <p:spPr>
          <a:xfrm>
            <a:off x="1867709" y="2186081"/>
            <a:ext cx="1011677" cy="596030"/>
          </a:xfrm>
          <a:custGeom>
            <a:avLst/>
            <a:gdLst>
              <a:gd name="connsiteX0" fmla="*/ 0 w 1011677"/>
              <a:gd name="connsiteY0" fmla="*/ 31825 h 596030"/>
              <a:gd name="connsiteX1" fmla="*/ 428017 w 1011677"/>
              <a:gd name="connsiteY1" fmla="*/ 31825 h 596030"/>
              <a:gd name="connsiteX2" fmla="*/ 797668 w 1011677"/>
              <a:gd name="connsiteY2" fmla="*/ 362566 h 596030"/>
              <a:gd name="connsiteX3" fmla="*/ 797668 w 1011677"/>
              <a:gd name="connsiteY3" fmla="*/ 362566 h 596030"/>
              <a:gd name="connsiteX4" fmla="*/ 1011677 w 1011677"/>
              <a:gd name="connsiteY4" fmla="*/ 596030 h 5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1677" h="596030">
                <a:moveTo>
                  <a:pt x="0" y="31825"/>
                </a:moveTo>
                <a:cubicBezTo>
                  <a:pt x="147536" y="4263"/>
                  <a:pt x="295072" y="-23299"/>
                  <a:pt x="428017" y="31825"/>
                </a:cubicBezTo>
                <a:cubicBezTo>
                  <a:pt x="560962" y="86949"/>
                  <a:pt x="797668" y="362566"/>
                  <a:pt x="797668" y="362566"/>
                </a:cubicBezTo>
                <a:lnTo>
                  <a:pt x="797668" y="362566"/>
                </a:lnTo>
                <a:lnTo>
                  <a:pt x="1011677" y="596030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40476" y="2634591"/>
            <a:ext cx="742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Byte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82728" y="1561877"/>
            <a:ext cx="5453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00000</a:t>
            </a:r>
            <a:br>
              <a:rPr lang="en-US" sz="1100" dirty="0" smtClean="0"/>
            </a:br>
            <a:r>
              <a:rPr lang="en-US" sz="1100" dirty="0" smtClean="0"/>
              <a:t>00001</a:t>
            </a:r>
          </a:p>
          <a:p>
            <a:r>
              <a:rPr lang="en-US" sz="1100" dirty="0" smtClean="0"/>
              <a:t>00002</a:t>
            </a:r>
          </a:p>
          <a:p>
            <a:r>
              <a:rPr lang="en-US" sz="1100" dirty="0" smtClean="0"/>
              <a:t>00003</a:t>
            </a:r>
          </a:p>
          <a:p>
            <a:r>
              <a:rPr lang="en-US" sz="1100" dirty="0" smtClean="0"/>
              <a:t>00004</a:t>
            </a:r>
          </a:p>
          <a:p>
            <a:r>
              <a:rPr lang="en-US" sz="1100" dirty="0" smtClean="0"/>
              <a:t>00005</a:t>
            </a:r>
          </a:p>
          <a:p>
            <a:r>
              <a:rPr lang="en-US" sz="1100" dirty="0" smtClean="0"/>
              <a:t>00006</a:t>
            </a:r>
          </a:p>
          <a:p>
            <a:r>
              <a:rPr lang="en-US" sz="1100" dirty="0" smtClean="0"/>
              <a:t>00007</a:t>
            </a:r>
          </a:p>
          <a:p>
            <a:r>
              <a:rPr lang="en-US" sz="1100" dirty="0" smtClean="0"/>
              <a:t>00008</a:t>
            </a:r>
          </a:p>
          <a:p>
            <a:r>
              <a:rPr lang="en-US" sz="1100" dirty="0" smtClean="0"/>
              <a:t>00009</a:t>
            </a:r>
          </a:p>
          <a:p>
            <a:r>
              <a:rPr lang="en-US" sz="1100" dirty="0" smtClean="0"/>
              <a:t>00010</a:t>
            </a:r>
          </a:p>
          <a:p>
            <a:r>
              <a:rPr lang="en-US" sz="1100" dirty="0" smtClean="0"/>
              <a:t>00011</a:t>
            </a:r>
          </a:p>
          <a:p>
            <a:r>
              <a:rPr lang="en-US" sz="2800" dirty="0" smtClean="0"/>
              <a:t>.</a:t>
            </a:r>
          </a:p>
          <a:p>
            <a:r>
              <a:rPr lang="en-US" sz="2800" dirty="0" smtClean="0"/>
              <a:t>.</a:t>
            </a:r>
          </a:p>
          <a:p>
            <a:r>
              <a:rPr lang="en-US" sz="2800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37752" y="3101198"/>
            <a:ext cx="1245140" cy="186751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715965" y="3210129"/>
            <a:ext cx="622571" cy="1070042"/>
          </a:xfrm>
          <a:custGeom>
            <a:avLst/>
            <a:gdLst>
              <a:gd name="connsiteX0" fmla="*/ 0 w 208964"/>
              <a:gd name="connsiteY0" fmla="*/ 0 h 1284051"/>
              <a:gd name="connsiteX1" fmla="*/ 194553 w 208964"/>
              <a:gd name="connsiteY1" fmla="*/ 700391 h 1284051"/>
              <a:gd name="connsiteX2" fmla="*/ 194553 w 208964"/>
              <a:gd name="connsiteY2" fmla="*/ 1089498 h 1284051"/>
              <a:gd name="connsiteX3" fmla="*/ 194553 w 208964"/>
              <a:gd name="connsiteY3" fmla="*/ 1284051 h 1284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964" h="1284051">
                <a:moveTo>
                  <a:pt x="0" y="0"/>
                </a:moveTo>
                <a:cubicBezTo>
                  <a:pt x="81064" y="259404"/>
                  <a:pt x="162128" y="518808"/>
                  <a:pt x="194553" y="700391"/>
                </a:cubicBezTo>
                <a:cubicBezTo>
                  <a:pt x="226979" y="881974"/>
                  <a:pt x="194553" y="1089498"/>
                  <a:pt x="194553" y="1089498"/>
                </a:cubicBezTo>
                <a:lnTo>
                  <a:pt x="194553" y="1284051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40944" y="436567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Bit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066160" y="4787935"/>
            <a:ext cx="486383" cy="484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393401" y="3305990"/>
            <a:ext cx="2119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Memory (RAM)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280168" y="1624913"/>
            <a:ext cx="80314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When the program runs a variable’s location is chosen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Depending on the type  </a:t>
            </a:r>
            <a:r>
              <a:rPr lang="en-US" sz="2400" dirty="0" smtClean="0"/>
              <a:t>a certain </a:t>
            </a:r>
            <a:r>
              <a:rPr lang="en-US" sz="2400" b="1" dirty="0" smtClean="0"/>
              <a:t>number of bytes (size)</a:t>
            </a:r>
            <a:br>
              <a:rPr lang="en-US" sz="2400" b="1" dirty="0" smtClean="0"/>
            </a:br>
            <a:r>
              <a:rPr lang="en-US" sz="2400" dirty="0" smtClean="0"/>
              <a:t>are reserved for the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 do not control the location, encoding or the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But we can find out the number of bytes… and the encoding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90617"/>
              </p:ext>
            </p:extLst>
          </p:nvPr>
        </p:nvGraphicFramePr>
        <p:xfrm>
          <a:off x="7985327" y="4453547"/>
          <a:ext cx="3006928" cy="214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464">
                  <a:extLst>
                    <a:ext uri="{9D8B030D-6E8A-4147-A177-3AD203B41FA5}">
                      <a16:colId xmlns:a16="http://schemas.microsoft.com/office/drawing/2014/main" val="1638377058"/>
                    </a:ext>
                  </a:extLst>
                </a:gridCol>
                <a:gridCol w="1503464">
                  <a:extLst>
                    <a:ext uri="{9D8B030D-6E8A-4147-A177-3AD203B41FA5}">
                      <a16:colId xmlns:a16="http://schemas.microsoft.com/office/drawing/2014/main" val="3426921008"/>
                    </a:ext>
                  </a:extLst>
                </a:gridCol>
              </a:tblGrid>
              <a:tr h="428706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088115"/>
                  </a:ext>
                </a:extLst>
              </a:tr>
              <a:tr h="428706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916644"/>
                  </a:ext>
                </a:extLst>
              </a:tr>
              <a:tr h="4287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339366"/>
                  </a:ext>
                </a:extLst>
              </a:tr>
              <a:tr h="428706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726556"/>
                  </a:ext>
                </a:extLst>
              </a:tr>
              <a:tr h="428706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78412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05399" y="5030163"/>
            <a:ext cx="277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 SIZES</a:t>
            </a:r>
          </a:p>
          <a:p>
            <a:r>
              <a:rPr lang="en-US" dirty="0" smtClean="0"/>
              <a:t>See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first_examples.c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5155" y="5986977"/>
            <a:ext cx="3027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 ADDRESS appears like</a:t>
            </a:r>
            <a:br>
              <a:rPr lang="en-US" dirty="0" smtClean="0"/>
            </a:br>
            <a:r>
              <a:rPr lang="en-US" dirty="0" smtClean="0"/>
              <a:t>0x7ffdc3478ad4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188516" y="5272391"/>
            <a:ext cx="4441850" cy="1397948"/>
          </a:xfrm>
          <a:custGeom>
            <a:avLst/>
            <a:gdLst>
              <a:gd name="connsiteX0" fmla="*/ 4441850 w 4441850"/>
              <a:gd name="connsiteY0" fmla="*/ 1167320 h 1397948"/>
              <a:gd name="connsiteX1" fmla="*/ 2262854 w 4441850"/>
              <a:gd name="connsiteY1" fmla="*/ 1361873 h 1397948"/>
              <a:gd name="connsiteX2" fmla="*/ 25493 w 4441850"/>
              <a:gd name="connsiteY2" fmla="*/ 525294 h 1397948"/>
              <a:gd name="connsiteX3" fmla="*/ 1251178 w 4441850"/>
              <a:gd name="connsiteY3" fmla="*/ 0 h 139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1850" h="1397948">
                <a:moveTo>
                  <a:pt x="4441850" y="1167320"/>
                </a:moveTo>
                <a:cubicBezTo>
                  <a:pt x="3720381" y="1318098"/>
                  <a:pt x="2998913" y="1468877"/>
                  <a:pt x="2262854" y="1361873"/>
                </a:cubicBezTo>
                <a:cubicBezTo>
                  <a:pt x="1526795" y="1254869"/>
                  <a:pt x="194106" y="752273"/>
                  <a:pt x="25493" y="525294"/>
                </a:cubicBezTo>
                <a:cubicBezTo>
                  <a:pt x="-143120" y="298315"/>
                  <a:pt x="554029" y="149157"/>
                  <a:pt x="1251178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100915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0453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in C – </a:t>
            </a:r>
            <a:r>
              <a:rPr lang="en-US" b="1" i="1" dirty="0" smtClean="0"/>
              <a:t>some</a:t>
            </a:r>
            <a:r>
              <a:rPr lang="en-US" dirty="0" smtClean="0"/>
              <a:t> </a:t>
            </a:r>
            <a:r>
              <a:rPr lang="en-US" smtClean="0"/>
              <a:t>common ones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71" y="1828799"/>
            <a:ext cx="10515600" cy="3446388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 x; 		         1  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e.g.,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n”,x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    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y;		         4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  </a:t>
            </a:r>
            <a:r>
              <a:rPr lang="en-US" sz="20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%o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%x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         2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xl;	         4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endParaRPr lang="en-US" sz="2000" b="1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short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nsigned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ux2;        4         </a:t>
            </a: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%u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  f1;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4        </a:t>
            </a: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 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ouble  f2;	         8	      </a:t>
            </a:r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%lf %e</a:t>
            </a:r>
            <a:endParaRPr lang="en-US" sz="200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5036037"/>
            <a:ext cx="6096000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address “pointer”</a:t>
            </a:r>
          </a:p>
          <a:p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       “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string” of characters</a:t>
            </a:r>
          </a:p>
          <a:p>
            <a:r>
              <a:rPr lang="en-US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just the percentage sign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i="1" dirty="0"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sz="2000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- we’ll revisit when we go a bit further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5694" y="1429392"/>
            <a:ext cx="8962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 variable declaration                                 size                     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 conversion character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194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qualified 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an initialized variable definition like: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1729;</a:t>
            </a:r>
          </a:p>
          <a:p>
            <a:r>
              <a:rPr lang="en-US" dirty="0" smtClean="0"/>
              <a:t>We can prepend the definition by the keyword </a:t>
            </a:r>
            <a:r>
              <a:rPr lang="en-US" dirty="0" err="1" smtClean="0"/>
              <a:t>const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1729;</a:t>
            </a:r>
          </a:p>
          <a:p>
            <a:r>
              <a:rPr lang="en-US" dirty="0" smtClean="0"/>
              <a:t>This indicates that the value of the variable will never be changed. Otherwise it is treated as any variable would be.  (</a:t>
            </a:r>
            <a:r>
              <a:rPr lang="en-US" i="1" dirty="0">
                <a:latin typeface="Garamond" panose="02020404030301010803" pitchFamily="18" charset="0"/>
              </a:rPr>
              <a:t>Y</a:t>
            </a:r>
            <a:r>
              <a:rPr lang="en-US" i="1" dirty="0" smtClean="0">
                <a:latin typeface="Garamond" panose="02020404030301010803" pitchFamily="18" charset="0"/>
              </a:rPr>
              <a:t>ou could call them variables which are constant!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Why would one do that?</a:t>
            </a:r>
          </a:p>
          <a:p>
            <a:pPr lvl="1"/>
            <a:r>
              <a:rPr lang="en-US" dirty="0" smtClean="0"/>
              <a:t>It turns out to be particularly useful in function definitions.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7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are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determine for variables, how much storage to allocate</a:t>
            </a:r>
          </a:p>
          <a:p>
            <a:r>
              <a:rPr lang="en-US" dirty="0" smtClean="0"/>
              <a:t>They determine how operators will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4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1164</Words>
  <Application>Microsoft Office PowerPoint</Application>
  <PresentationFormat>Widescreen</PresentationFormat>
  <Paragraphs>254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Felix Titling</vt:lpstr>
      <vt:lpstr>Garamond</vt:lpstr>
      <vt:lpstr>Times New Roman</vt:lpstr>
      <vt:lpstr>Wingdings</vt:lpstr>
      <vt:lpstr>Office Theme</vt:lpstr>
      <vt:lpstr>About constants, values and variables</vt:lpstr>
      <vt:lpstr>Constants and values</vt:lpstr>
      <vt:lpstr>Variables have type and address</vt:lpstr>
      <vt:lpstr>Address and type(and size)  … of bits and bytes</vt:lpstr>
      <vt:lpstr>Address and type(and size)  … of bits and bytes</vt:lpstr>
      <vt:lpstr>Types in C – some common ones</vt:lpstr>
      <vt:lpstr>const qualified  variables</vt:lpstr>
      <vt:lpstr>Types are important</vt:lpstr>
      <vt:lpstr>Statements in C</vt:lpstr>
      <vt:lpstr>Assignment Statements and expressions</vt:lpstr>
      <vt:lpstr>How the assignment operator works</vt:lpstr>
      <vt:lpstr>Typical usage in assignment statements</vt:lpstr>
      <vt:lpstr>Basic Numerical Operators and Expressions</vt:lpstr>
      <vt:lpstr>A word about variable and function names</vt:lpstr>
      <vt:lpstr>PowerPoint Presentation</vt:lpstr>
      <vt:lpstr>Different ways to use functions</vt:lpstr>
      <vt:lpstr>Function calls as control flow construct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constants, values and variables</dc:title>
  <dc:creator>Badrinath R</dc:creator>
  <cp:lastModifiedBy>Badrinath R</cp:lastModifiedBy>
  <cp:revision>40</cp:revision>
  <dcterms:created xsi:type="dcterms:W3CDTF">2023-07-03T08:26:56Z</dcterms:created>
  <dcterms:modified xsi:type="dcterms:W3CDTF">2023-07-24T10:38:03Z</dcterms:modified>
</cp:coreProperties>
</file>