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9E1"/>
    <a:srgbClr val="8BF5CD"/>
    <a:srgbClr val="D5E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7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8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8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B6FA-D7B6-4720-A086-537720178F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09B0-3E87-4090-BC2F-7AFDC72C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change </a:t>
            </a:r>
            <a:r>
              <a:rPr lang="en-US" i="1" dirty="0" smtClean="0">
                <a:latin typeface="Garamond" panose="02020404030301010803" pitchFamily="18" charset="0"/>
              </a:rPr>
              <a:t>inside</a:t>
            </a:r>
            <a:r>
              <a:rPr lang="en-US" dirty="0" smtClean="0"/>
              <a:t> a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keywords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 ,</a:t>
            </a:r>
            <a:r>
              <a:rPr lang="en-US" dirty="0" smtClean="0"/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switch-case</a:t>
            </a:r>
            <a:r>
              <a:rPr lang="en-US" dirty="0" smtClean="0"/>
              <a:t>   and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" name="Freeform 3"/>
          <p:cNvSpPr/>
          <p:nvPr/>
        </p:nvSpPr>
        <p:spPr>
          <a:xfrm>
            <a:off x="10058400" y="490151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092645" y="4304728"/>
            <a:ext cx="5337517" cy="936787"/>
          </a:xfrm>
          <a:prstGeom prst="rect">
            <a:avLst/>
          </a:prstGeom>
          <a:gradFill>
            <a:gsLst>
              <a:gs pos="3000">
                <a:schemeClr val="accent4"/>
              </a:gs>
              <a:gs pos="100000">
                <a:schemeClr val="bg1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9" y="1690688"/>
            <a:ext cx="5337517" cy="616414"/>
          </a:xfrm>
          <a:prstGeom prst="rect">
            <a:avLst/>
          </a:prstGeom>
          <a:gradFill flip="none" rotWithShape="1">
            <a:gsLst>
              <a:gs pos="3000">
                <a:srgbClr val="B9F9E1"/>
              </a:gs>
              <a:gs pos="97000">
                <a:schemeClr val="bg1"/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: Creating loops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2101" y="1839692"/>
            <a:ext cx="4995203" cy="339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 </a:t>
            </a:r>
            <a:r>
              <a:rPr lang="en-US" sz="26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condition-expression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endParaRPr lang="en-US" sz="2400" i="1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cs typeface="Courier New" panose="02070309020205020404" pitchFamily="49" charset="0"/>
              </a:rPr>
              <a:t>Keep repeating, statement every time the </a:t>
            </a:r>
            <a:r>
              <a:rPr lang="en-US" sz="26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condition-expression </a:t>
            </a:r>
            <a:r>
              <a:rPr lang="en-US" sz="2600" dirty="0" smtClean="0">
                <a:cs typeface="Courier New" panose="02070309020205020404" pitchFamily="49" charset="0"/>
              </a:rPr>
              <a:t>evaluates to true. When it is false skip the loop</a:t>
            </a:r>
            <a:r>
              <a:rPr lang="en-US" sz="26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endParaRPr lang="en-US" sz="2600" dirty="0"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690688"/>
            <a:ext cx="5337517" cy="1856935"/>
          </a:xfrm>
          <a:prstGeom prst="rect">
            <a:avLst/>
          </a:prstGeom>
          <a:gradFill flip="none" rotWithShape="1">
            <a:gsLst>
              <a:gs pos="3000">
                <a:srgbClr val="B9F9E1"/>
              </a:gs>
              <a:gs pos="97000">
                <a:schemeClr val="bg1"/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 x &gt; 0 )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39618" y="1519311"/>
            <a:ext cx="14068" cy="41921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4316437"/>
            <a:ext cx="5337517" cy="2335237"/>
          </a:xfrm>
          <a:prstGeom prst="rect">
            <a:avLst/>
          </a:prstGeom>
          <a:gradFill>
            <a:gsLst>
              <a:gs pos="3000">
                <a:schemeClr val="accent4"/>
              </a:gs>
              <a:gs pos="100000">
                <a:schemeClr val="bg1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 x &gt; 0 )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= x-1;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7242" y="5241515"/>
            <a:ext cx="5793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Garamond" panose="02020404030301010803" pitchFamily="18" charset="0"/>
              </a:rPr>
              <a:t>Statement</a:t>
            </a:r>
            <a:r>
              <a:rPr lang="en-US" sz="2400" dirty="0" smtClean="0"/>
              <a:t>  can be a single statement or a block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161646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See: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list_avg_w.c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pic>
        <p:nvPicPr>
          <p:cNvPr id="12" name="Picture 11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68" y="6011465"/>
            <a:ext cx="762000" cy="550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855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2760" y="1937019"/>
            <a:ext cx="4929555" cy="1312019"/>
          </a:xfrm>
          <a:prstGeom prst="rect">
            <a:avLst/>
          </a:prstGeom>
          <a:gradFill>
            <a:gsLst>
              <a:gs pos="3000">
                <a:srgbClr val="FFFF00"/>
              </a:gs>
              <a:gs pos="97000">
                <a:schemeClr val="bg1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: Example, 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8710" y="1881896"/>
            <a:ext cx="4929555" cy="2943322"/>
          </a:xfrm>
          <a:gradFill>
            <a:gsLst>
              <a:gs pos="3000">
                <a:srgbClr val="B9F9E1"/>
              </a:gs>
              <a:gs pos="97000">
                <a:schemeClr val="bg1"/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f=1;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n &gt; 0 ){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 = f * n;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 = n – 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f);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81894"/>
            <a:ext cx="4929555" cy="4976106"/>
          </a:xfrm>
          <a:prstGeom prst="rect">
            <a:avLst/>
          </a:prstGeom>
          <a:gradFill>
            <a:gsLst>
              <a:gs pos="3000">
                <a:srgbClr val="FFFF00"/>
              </a:gs>
              <a:gs pos="97000">
                <a:schemeClr val="bg1"/>
              </a:gs>
            </a:gsLst>
            <a:lin ang="5400000" scaled="1"/>
          </a:gra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count &lt; 100 ){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 n == 4 )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% 2 == 1 )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 = 3*n+1;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 = n/2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count + 1;</a:t>
            </a:r>
            <a:endParaRPr lang="en-US" sz="2000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count);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9317" y="5317588"/>
            <a:ext cx="3861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What happens if one forgot the line: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–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18553" y="135485"/>
            <a:ext cx="4573232" cy="3277434"/>
            <a:chOff x="7718553" y="135485"/>
            <a:chExt cx="4573232" cy="3277434"/>
          </a:xfrm>
        </p:grpSpPr>
        <p:sp>
          <p:nvSpPr>
            <p:cNvPr id="3" name="Arc 2"/>
            <p:cNvSpPr/>
            <p:nvPr/>
          </p:nvSpPr>
          <p:spPr>
            <a:xfrm rot="5990169">
              <a:off x="7188864" y="665174"/>
              <a:ext cx="3277434" cy="2218055"/>
            </a:xfrm>
            <a:prstGeom prst="arc">
              <a:avLst>
                <a:gd name="adj1" fmla="val 1492599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51441" y="833933"/>
              <a:ext cx="2340344" cy="923330"/>
            </a:xfrm>
            <a:prstGeom prst="rect">
              <a:avLst/>
            </a:prstGeom>
            <a:solidFill>
              <a:srgbClr val="B9F9E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reak</a:t>
              </a:r>
              <a:r>
                <a:rPr lang="en-US" dirty="0" smtClean="0"/>
                <a:t> can be used to instantly break out of the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91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n=10;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 n &gt; 0 )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m=5;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&gt; 0 )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(“%c”, ’*’ 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m=m-1;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                </a:t>
            </a:r>
            <a:r>
              <a:rPr lang="en-US" sz="2400" i="1" dirty="0" smtClean="0">
                <a:cs typeface="Courier New" panose="02070309020205020404" pitchFamily="49" charset="0"/>
              </a:rPr>
              <a:t>// loop 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= n -1;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				  </a:t>
            </a:r>
            <a:r>
              <a:rPr lang="en-US" sz="2400" i="1" dirty="0">
                <a:cs typeface="Courier New" panose="02070309020205020404" pitchFamily="49" charset="0"/>
              </a:rPr>
              <a:t>// loop 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1714" cy="460331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expressions are important for control flow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 smtClean="0"/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 smtClean="0"/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dirty="0" smtClean="0"/>
              <a:t> anywhere in the body </a:t>
            </a:r>
            <a:r>
              <a:rPr lang="en-US" b="1" dirty="0" smtClean="0"/>
              <a:t>breaks the </a:t>
            </a:r>
            <a:r>
              <a:rPr lang="en-US" b="1" u="sng" dirty="0" smtClean="0"/>
              <a:t>loop</a:t>
            </a:r>
            <a:r>
              <a:rPr lang="en-US" b="1" dirty="0" smtClean="0"/>
              <a:t> or </a:t>
            </a:r>
            <a:r>
              <a:rPr lang="en-US" b="1" u="sng" dirty="0" smtClean="0"/>
              <a:t>switch</a:t>
            </a:r>
            <a:r>
              <a:rPr lang="en-US" dirty="0" smtClean="0"/>
              <a:t> in which the break occurs. (innermost, if nested)</a:t>
            </a:r>
          </a:p>
          <a:p>
            <a:r>
              <a:rPr lang="en-US" dirty="0" smtClean="0"/>
              <a:t>With the above three </a:t>
            </a:r>
            <a:r>
              <a:rPr lang="en-US" b="1" dirty="0" smtClean="0"/>
              <a:t>and</a:t>
            </a:r>
            <a:r>
              <a:rPr lang="en-US" dirty="0" smtClean="0"/>
              <a:t> with the concept of </a:t>
            </a:r>
            <a:r>
              <a:rPr lang="en-US" b="1" dirty="0" smtClean="0"/>
              <a:t>functions</a:t>
            </a:r>
            <a:r>
              <a:rPr lang="en-US" dirty="0" smtClean="0"/>
              <a:t>, we have basically covered all that  you need for writing complex programs!</a:t>
            </a:r>
          </a:p>
          <a:p>
            <a:r>
              <a:rPr lang="en-US" dirty="0" smtClean="0"/>
              <a:t>Now we will ‘peel the onion’ and go deeper into the concepts behind each of these – </a:t>
            </a:r>
            <a:r>
              <a:rPr lang="en-US" b="1" dirty="0" smtClean="0"/>
              <a:t>memory, operators, expressions, </a:t>
            </a:r>
            <a:r>
              <a:rPr lang="en-US" dirty="0" smtClean="0"/>
              <a:t>and </a:t>
            </a:r>
            <a:r>
              <a:rPr lang="en-US" b="1" dirty="0" smtClean="0"/>
              <a:t>functions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Then we will add new items to our programming constructs other loops and aggregate data types – arrays, structures, unions.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9917498" y="2797014"/>
            <a:ext cx="2394858" cy="1009973"/>
          </a:xfrm>
          <a:prstGeom prst="bentConnector3">
            <a:avLst>
              <a:gd name="adj1" fmla="val -909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10198545" y="5026939"/>
            <a:ext cx="1798878" cy="1005114"/>
          </a:xfrm>
          <a:prstGeom prst="bentConnector3">
            <a:avLst>
              <a:gd name="adj1" fmla="val -25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5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if-else: </a:t>
            </a:r>
            <a:r>
              <a:rPr lang="en-US" dirty="0" smtClean="0"/>
              <a:t>Conditional branching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1889"/>
            <a:ext cx="3916680" cy="20711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i="1" dirty="0" smtClean="0">
                <a:latin typeface="Garamond" panose="02020404030301010803" pitchFamily="18" charset="0"/>
              </a:rPr>
              <a:t>condition-expression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i="1" dirty="0" smtClean="0">
                <a:latin typeface="Garamond" panose="02020404030301010803" pitchFamily="18" charset="0"/>
              </a:rPr>
              <a:t>then-part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smtClean="0">
                <a:latin typeface="Garamond" panose="02020404030301010803" pitchFamily="18" charset="0"/>
              </a:rPr>
              <a:t>else-part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1305" y="1825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05046" y="2010291"/>
            <a:ext cx="42203" cy="351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430128" y="2593290"/>
            <a:ext cx="6611817" cy="3667053"/>
            <a:chOff x="5430128" y="2593290"/>
            <a:chExt cx="6611817" cy="3667053"/>
          </a:xfrm>
        </p:grpSpPr>
        <p:sp>
          <p:nvSpPr>
            <p:cNvPr id="8" name="Rectangle 7"/>
            <p:cNvSpPr/>
            <p:nvPr/>
          </p:nvSpPr>
          <p:spPr>
            <a:xfrm>
              <a:off x="5430129" y="2593290"/>
              <a:ext cx="66118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 find_max_of_2(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b){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if ( a &gt; b )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("Maximum is %d\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n",a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else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("Maximum is %d\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n",b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0128" y="4783015"/>
              <a:ext cx="59236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See: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find_max.c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What happens when the following call is made:</a:t>
              </a:r>
              <a:b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find_max_of_2( 4 , 5);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find_max_of_2( 4 , 4);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6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f-else</a:t>
            </a:r>
            <a:r>
              <a:rPr lang="en-US" dirty="0" smtClean="0"/>
              <a:t>: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2360196"/>
            <a:ext cx="2495843" cy="176163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a &gt; b )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a;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b;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8" y="4439871"/>
            <a:ext cx="2495843" cy="1761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a &gt; b )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a;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92590" y="2360195"/>
            <a:ext cx="3820555" cy="3841313"/>
          </a:xfrm>
          <a:prstGeom prst="rect">
            <a:avLst/>
          </a:prstGeom>
          <a:solidFill>
            <a:srgbClr val="8BF5CD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a &gt; b 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 %d “, x, y)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 smtClean="0"/>
              <a:t>: Nested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3"/>
            <a:ext cx="3820555" cy="3841313"/>
          </a:xfrm>
          <a:prstGeom prst="rect">
            <a:avLst/>
          </a:prstGeom>
          <a:solidFill>
            <a:srgbClr val="8BF5CD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a &gt; b 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 b &gt;= 0 )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y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 %d “, x, y)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7575" y="1690688"/>
            <a:ext cx="521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a block for the </a:t>
            </a:r>
            <a:r>
              <a:rPr lang="en-US" i="1" dirty="0">
                <a:latin typeface="Garamond" panose="02020404030301010803" pitchFamily="18" charset="0"/>
              </a:rPr>
              <a:t>then-part</a:t>
            </a:r>
            <a:r>
              <a:rPr lang="en-US" dirty="0" smtClean="0"/>
              <a:t> or the </a:t>
            </a:r>
            <a:r>
              <a:rPr lang="en-US" i="1" dirty="0">
                <a:latin typeface="Garamond" panose="02020404030301010803" pitchFamily="18" charset="0"/>
              </a:rPr>
              <a:t>else-part</a:t>
            </a:r>
            <a:r>
              <a:rPr lang="en-US" dirty="0" smtClean="0"/>
              <a:t> if you have more than one statement in each part.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Any level of nesting is allowed.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can nest in the </a:t>
            </a:r>
            <a:r>
              <a:rPr lang="en-US" i="1" dirty="0" smtClean="0">
                <a:latin typeface="Garamond" panose="02020404030301010803" pitchFamily="18" charset="0"/>
              </a:rPr>
              <a:t>then-part</a:t>
            </a:r>
            <a:r>
              <a:rPr lang="en-US" dirty="0" smtClean="0"/>
              <a:t> or the </a:t>
            </a:r>
            <a:r>
              <a:rPr lang="en-US" i="1" dirty="0">
                <a:latin typeface="Garamond" panose="02020404030301010803" pitchFamily="18" charset="0"/>
              </a:rPr>
              <a:t>else-part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8591" y="4493579"/>
            <a:ext cx="223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See: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65" y="4418488"/>
            <a:ext cx="762000" cy="550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60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 - 1/2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used in multiple places,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 smtClean="0"/>
              <a:t> is one place.</a:t>
            </a:r>
          </a:p>
          <a:p>
            <a:r>
              <a:rPr lang="en-US" dirty="0" smtClean="0"/>
              <a:t>Logically a condition is true or false. In C there is no type for a logical value. It is considered an integer value.</a:t>
            </a:r>
          </a:p>
          <a:p>
            <a:r>
              <a:rPr lang="en-US" dirty="0" smtClean="0"/>
              <a:t>Logical expressions like ( 5 &lt; 10 ) therefore give an </a:t>
            </a:r>
            <a:r>
              <a:rPr lang="en-US" b="1" dirty="0" smtClean="0"/>
              <a:t>integer</a:t>
            </a:r>
            <a:r>
              <a:rPr lang="en-US" dirty="0" smtClean="0"/>
              <a:t> value. Remember </a:t>
            </a:r>
            <a:r>
              <a:rPr lang="en-US" b="1" dirty="0" smtClean="0"/>
              <a:t>expressions give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0   </a:t>
            </a:r>
            <a:r>
              <a:rPr lang="en-US" dirty="0" smtClean="0"/>
              <a:t> 0.0   and its equivalents – NULL and ‘\0’ (what are they?) are considered </a:t>
            </a: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 conditional expressions.</a:t>
            </a:r>
          </a:p>
          <a:p>
            <a:r>
              <a:rPr lang="en-US" dirty="0" smtClean="0"/>
              <a:t>Everything else is considered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Relational(compare) operators  give a logical value which is 0 or 1.</a:t>
            </a:r>
          </a:p>
          <a:p>
            <a:r>
              <a:rPr lang="en-US" dirty="0" smtClean="0"/>
              <a:t>Logical operators give a logical value which is 0 or 1.</a:t>
            </a:r>
          </a:p>
        </p:txBody>
      </p:sp>
      <p:sp>
        <p:nvSpPr>
          <p:cNvPr id="4" name="Freeform 3"/>
          <p:cNvSpPr/>
          <p:nvPr/>
        </p:nvSpPr>
        <p:spPr>
          <a:xfrm>
            <a:off x="10649243" y="3297802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 - 2/2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Operators:       &lt;    &lt;=     &gt;    &gt;=                   ==     !=</a:t>
            </a:r>
            <a:endParaRPr lang="en-US" dirty="0"/>
          </a:p>
          <a:p>
            <a:pPr lvl="1"/>
            <a:r>
              <a:rPr lang="en-US" dirty="0" smtClean="0"/>
              <a:t>( a &gt; b )  is true (</a:t>
            </a:r>
            <a:r>
              <a:rPr lang="en-US" dirty="0" err="1" smtClean="0"/>
              <a:t>ie</a:t>
            </a:r>
            <a:r>
              <a:rPr lang="en-US" dirty="0" smtClean="0"/>
              <a:t> a value of 1) if indeed value variable a is bigger than b</a:t>
            </a:r>
          </a:p>
          <a:p>
            <a:pPr lvl="1"/>
            <a:r>
              <a:rPr lang="en-US" dirty="0" smtClean="0"/>
              <a:t>( 5 &gt;= 10) is false</a:t>
            </a:r>
          </a:p>
          <a:p>
            <a:pPr lvl="1"/>
            <a:r>
              <a:rPr lang="en-US" dirty="0" smtClean="0"/>
              <a:t>( n % 2 == 0 )  is true if and only if n is even</a:t>
            </a:r>
          </a:p>
          <a:p>
            <a:pPr lvl="1"/>
            <a:r>
              <a:rPr lang="en-US" dirty="0" smtClean="0"/>
              <a:t>( n % 3 != 0 ) is true if an only if n is not a multiple of 3</a:t>
            </a:r>
          </a:p>
          <a:p>
            <a:r>
              <a:rPr lang="en-US" dirty="0" smtClean="0"/>
              <a:t>Logical operators:            &amp;&amp; (AND)       || (OR)             !  (NOT)</a:t>
            </a:r>
          </a:p>
          <a:p>
            <a:pPr lvl="1"/>
            <a:r>
              <a:rPr lang="en-US" dirty="0" smtClean="0"/>
              <a:t>(  2 &gt; 4  || 2 &gt; 0 ) gives true</a:t>
            </a:r>
          </a:p>
          <a:p>
            <a:pPr lvl="1"/>
            <a:r>
              <a:rPr lang="en-US" dirty="0" smtClean="0"/>
              <a:t>(  2 &gt; 4  &amp;&amp;  2 &gt; 0  &amp;&amp; 0 &gt; -1 )  gives false  (NB short circuit evaluation)</a:t>
            </a:r>
          </a:p>
          <a:p>
            <a:pPr lvl="1"/>
            <a:r>
              <a:rPr lang="en-US" dirty="0" smtClean="0"/>
              <a:t>! ( 2 &gt; 4 )   gives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Expressions: An interesting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46" y="2402401"/>
            <a:ext cx="5843954" cy="263383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a=3, b =2, c=1;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 a &lt; b &lt; c 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(“Increasing\n”);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(“Non-increasing\n”);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6262" y="2402401"/>
            <a:ext cx="5843954" cy="4251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 &lt; b &lt; c ) not same as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 &lt; b ) &amp;&amp; ( b &lt; 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a=3, b =2, c=1;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 (c &lt; b) &amp;&amp; (b &lt; a ))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(“Increasing\n”);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(“Non-increasing\n”);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0578904" y="2524079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witch</a:t>
            </a:r>
            <a:r>
              <a:rPr lang="en-US" dirty="0" smtClean="0"/>
              <a:t> : choice based multi-jump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0" y="1881896"/>
            <a:ext cx="5337517" cy="325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 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integer-expression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i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statement-list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i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statement-list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statement-list</a:t>
            </a:r>
            <a:endParaRPr lang="en-US" sz="2000" i="1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758461"/>
            <a:ext cx="5337517" cy="371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 x 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(“Hello\n”);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(“Hi\n”);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(“Namaste\n”);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 you!\n”);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39618" y="1519311"/>
            <a:ext cx="14068" cy="41921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9504" y="5711483"/>
            <a:ext cx="5345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Decide which of the labeled statements to </a:t>
            </a:r>
            <a:r>
              <a:rPr lang="en-US" sz="2000" b="1" dirty="0" smtClean="0"/>
              <a:t>start</a:t>
            </a:r>
            <a:r>
              <a:rPr lang="en-US" sz="2000" dirty="0" smtClean="0"/>
              <a:t> execution from by matching </a:t>
            </a:r>
            <a:r>
              <a:rPr lang="en-US" sz="2800" i="1" dirty="0" smtClean="0">
                <a:latin typeface="Garamond" panose="02020404030301010803" pitchFamily="18" charset="0"/>
              </a:rPr>
              <a:t>integer-expression</a:t>
            </a:r>
            <a:r>
              <a:rPr lang="en-US" sz="2000" dirty="0" smtClean="0"/>
              <a:t> with each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i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i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 smtClean="0"/>
              <a:t>: Variations,  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874" y="1690688"/>
            <a:ext cx="5464126" cy="362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 x 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(“Hello\n”);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(“Hi\n”);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(“Namaste\n”);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   break;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 you!\n”);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7070" y="1690688"/>
            <a:ext cx="55989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sz="2000" dirty="0" smtClean="0"/>
              <a:t> is not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 smtClean="0"/>
              <a:t> can be used anywhere not just as the last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Any time we get to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 smtClean="0"/>
              <a:t> no more statements in the switch block are executed. We go outside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Remember the case means where we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start</a:t>
            </a:r>
            <a:r>
              <a:rPr lang="en-US" sz="2000" b="1" dirty="0" smtClean="0"/>
              <a:t> executing</a:t>
            </a:r>
            <a:r>
              <a:rPr lang="en-US" sz="2000" dirty="0" smtClean="0"/>
              <a:t>, it doesn’t indicate anything about where to stop executing, that is what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 smtClean="0"/>
              <a:t> is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sz="2000" dirty="0" smtClean="0"/>
              <a:t> can be used in multiple places inside the switch.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 the case values need to be </a:t>
            </a:r>
            <a:r>
              <a:rPr lang="en-US" sz="2000" b="1" dirty="0">
                <a:cs typeface="Courier New" panose="02070309020205020404" pitchFamily="49" charset="0"/>
              </a:rPr>
              <a:t>constants</a:t>
            </a:r>
            <a:r>
              <a:rPr lang="en-US" sz="2000" dirty="0" smtClean="0"/>
              <a:t>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 smtClean="0"/>
              <a:t> statement has other uses too. This is just one place where it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31875" y="6091310"/>
            <a:ext cx="20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See: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do_op.c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37" y="6091310"/>
            <a:ext cx="762000" cy="550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18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773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Garamond</vt:lpstr>
      <vt:lpstr>Office Theme</vt:lpstr>
      <vt:lpstr>Control flow change inside a function</vt:lpstr>
      <vt:lpstr>if-else: Conditional branching</vt:lpstr>
      <vt:lpstr>if-else: Variations</vt:lpstr>
      <vt:lpstr>if-else: Nested</vt:lpstr>
      <vt:lpstr>Conditional Expressions - 1/2</vt:lpstr>
      <vt:lpstr>Conditional Expressions - 2/2</vt:lpstr>
      <vt:lpstr>Conditional Expressions: An interesting example</vt:lpstr>
      <vt:lpstr>switch : choice based multi-jump</vt:lpstr>
      <vt:lpstr>switch: Variations,   using break</vt:lpstr>
      <vt:lpstr>while : Creating loops</vt:lpstr>
      <vt:lpstr>while: Example, using break</vt:lpstr>
      <vt:lpstr>A nested loop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change inside a function</dc:title>
  <dc:creator>Badrinath R</dc:creator>
  <cp:lastModifiedBy>Badrinath R</cp:lastModifiedBy>
  <cp:revision>27</cp:revision>
  <dcterms:created xsi:type="dcterms:W3CDTF">2023-07-03T16:58:56Z</dcterms:created>
  <dcterms:modified xsi:type="dcterms:W3CDTF">2023-07-24T09:23:31Z</dcterms:modified>
</cp:coreProperties>
</file>