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71"/>
    <a:srgbClr val="FF0000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76ADC-A249-4139-8EAE-6400FEC526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E91D4-EF8B-437E-9904-0B4A9F5B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4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E91D4-EF8B-437E-9904-0B4A9F5BD2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2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49ED-1A01-439C-87D6-62EC126DFEA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1F88-2E51-462C-B88D-AA19687F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49ED-1A01-439C-87D6-62EC126DFEA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1F88-2E51-462C-B88D-AA19687F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4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49ED-1A01-439C-87D6-62EC126DFEA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1F88-2E51-462C-B88D-AA19687F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49ED-1A01-439C-87D6-62EC126DFEA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1F88-2E51-462C-B88D-AA19687F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9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49ED-1A01-439C-87D6-62EC126DFEA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1F88-2E51-462C-B88D-AA19687F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6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49ED-1A01-439C-87D6-62EC126DFEA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1F88-2E51-462C-B88D-AA19687F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49ED-1A01-439C-87D6-62EC126DFEA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1F88-2E51-462C-B88D-AA19687F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5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49ED-1A01-439C-87D6-62EC126DFEA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1F88-2E51-462C-B88D-AA19687F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4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49ED-1A01-439C-87D6-62EC126DFEA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1F88-2E51-462C-B88D-AA19687F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49ED-1A01-439C-87D6-62EC126DFEA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1F88-2E51-462C-B88D-AA19687F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8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49ED-1A01-439C-87D6-62EC126DFEA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1F88-2E51-462C-B88D-AA19687F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B49ED-1A01-439C-87D6-62EC126DFEA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71F88-2E51-462C-B88D-AA19687FD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 –</a:t>
            </a:r>
            <a:r>
              <a:rPr lang="en-US" b="1" dirty="0" smtClean="0"/>
              <a:t> scope </a:t>
            </a:r>
            <a:r>
              <a:rPr lang="en-US" dirty="0" smtClean="0"/>
              <a:t>and </a:t>
            </a:r>
            <a:r>
              <a:rPr lang="en-US" b="1" dirty="0" smtClean="0"/>
              <a:t>storage-class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conflict examples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0765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t=0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e=6.29; // integrate for 0 to 2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delta=0.05;  float s = 0;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a = 0;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 a &lt; e)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delta*sin(a);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("%f term is %f\n",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 =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s;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a=a + delta;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("Integral from %f to %f is %f\n",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,e,s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8876" y="3269566"/>
            <a:ext cx="2926080" cy="1200329"/>
          </a:xfrm>
          <a:prstGeom prst="rect">
            <a:avLst/>
          </a:prstGeom>
          <a:gradFill>
            <a:gsLst>
              <a:gs pos="100000">
                <a:srgbClr val="FFFF00"/>
              </a:gs>
              <a:gs pos="2000">
                <a:schemeClr val="bg1">
                  <a:alpha val="1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Aside Q:</a:t>
            </a:r>
            <a:br>
              <a:rPr lang="en-US" dirty="0" smtClean="0"/>
            </a:br>
            <a:r>
              <a:rPr lang="en-US" dirty="0" smtClean="0"/>
              <a:t>What happens if the variable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 smtClean="0"/>
              <a:t>inside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block was defined as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545058" y="3512651"/>
            <a:ext cx="3362179" cy="496641"/>
          </a:xfrm>
          <a:custGeom>
            <a:avLst/>
            <a:gdLst>
              <a:gd name="connsiteX0" fmla="*/ 3362179 w 3362179"/>
              <a:gd name="connsiteY0" fmla="*/ 496641 h 496641"/>
              <a:gd name="connsiteX1" fmla="*/ 2349305 w 3362179"/>
              <a:gd name="connsiteY1" fmla="*/ 18340 h 496641"/>
              <a:gd name="connsiteX2" fmla="*/ 0 w 3362179"/>
              <a:gd name="connsiteY2" fmla="*/ 144949 h 4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2179" h="496641">
                <a:moveTo>
                  <a:pt x="3362179" y="496641"/>
                </a:moveTo>
                <a:cubicBezTo>
                  <a:pt x="3135923" y="286798"/>
                  <a:pt x="2909668" y="76955"/>
                  <a:pt x="2349305" y="18340"/>
                </a:cubicBezTo>
                <a:cubicBezTo>
                  <a:pt x="1788942" y="-40275"/>
                  <a:pt x="894471" y="52337"/>
                  <a:pt x="0" y="144949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759172" y="3840480"/>
            <a:ext cx="1307585" cy="912668"/>
          </a:xfrm>
          <a:custGeom>
            <a:avLst/>
            <a:gdLst>
              <a:gd name="connsiteX0" fmla="*/ 1307585 w 1307585"/>
              <a:gd name="connsiteY0" fmla="*/ 689317 h 912668"/>
              <a:gd name="connsiteX1" fmla="*/ 224373 w 1307585"/>
              <a:gd name="connsiteY1" fmla="*/ 900332 h 912668"/>
              <a:gd name="connsiteX2" fmla="*/ 13357 w 1307585"/>
              <a:gd name="connsiteY2" fmla="*/ 365760 h 912668"/>
              <a:gd name="connsiteX3" fmla="*/ 449456 w 1307585"/>
              <a:gd name="connsiteY3" fmla="*/ 0 h 912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7585" h="912668">
                <a:moveTo>
                  <a:pt x="1307585" y="689317"/>
                </a:moveTo>
                <a:cubicBezTo>
                  <a:pt x="873831" y="821787"/>
                  <a:pt x="440078" y="954258"/>
                  <a:pt x="224373" y="900332"/>
                </a:cubicBezTo>
                <a:cubicBezTo>
                  <a:pt x="8668" y="846406"/>
                  <a:pt x="-24157" y="515815"/>
                  <a:pt x="13357" y="365760"/>
                </a:cubicBezTo>
                <a:cubicBezTo>
                  <a:pt x="50871" y="215705"/>
                  <a:pt x="250163" y="107852"/>
                  <a:pt x="449456" y="0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616591" y="1631725"/>
            <a:ext cx="6976858" cy="3742133"/>
          </a:xfrm>
          <a:custGeom>
            <a:avLst/>
            <a:gdLst>
              <a:gd name="connsiteX0" fmla="*/ 5542671 w 6976858"/>
              <a:gd name="connsiteY0" fmla="*/ 3742133 h 3742133"/>
              <a:gd name="connsiteX1" fmla="*/ 5964701 w 6976858"/>
              <a:gd name="connsiteY1" fmla="*/ 3095020 h 3742133"/>
              <a:gd name="connsiteX2" fmla="*/ 5570806 w 6976858"/>
              <a:gd name="connsiteY2" fmla="*/ 1800792 h 3742133"/>
              <a:gd name="connsiteX3" fmla="*/ 6949440 w 6976858"/>
              <a:gd name="connsiteY3" fmla="*/ 605038 h 3742133"/>
              <a:gd name="connsiteX4" fmla="*/ 4107766 w 6976858"/>
              <a:gd name="connsiteY4" fmla="*/ 127 h 3742133"/>
              <a:gd name="connsiteX5" fmla="*/ 0 w 6976858"/>
              <a:gd name="connsiteY5" fmla="*/ 562835 h 374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6858" h="3742133">
                <a:moveTo>
                  <a:pt x="5542671" y="3742133"/>
                </a:moveTo>
                <a:cubicBezTo>
                  <a:pt x="5751341" y="3580355"/>
                  <a:pt x="5960012" y="3418577"/>
                  <a:pt x="5964701" y="3095020"/>
                </a:cubicBezTo>
                <a:cubicBezTo>
                  <a:pt x="5969390" y="2771463"/>
                  <a:pt x="5406683" y="2215789"/>
                  <a:pt x="5570806" y="1800792"/>
                </a:cubicBezTo>
                <a:cubicBezTo>
                  <a:pt x="5734929" y="1385795"/>
                  <a:pt x="7193280" y="905149"/>
                  <a:pt x="6949440" y="605038"/>
                </a:cubicBezTo>
                <a:cubicBezTo>
                  <a:pt x="6705600" y="304927"/>
                  <a:pt x="5266006" y="7161"/>
                  <a:pt x="4107766" y="127"/>
                </a:cubicBezTo>
                <a:cubicBezTo>
                  <a:pt x="2949526" y="-6907"/>
                  <a:pt x="1474763" y="277964"/>
                  <a:pt x="0" y="562835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105020" y="3760971"/>
            <a:ext cx="2969935" cy="7951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9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Learnt two features:</a:t>
            </a:r>
          </a:p>
          <a:p>
            <a:pPr lvl="1"/>
            <a:r>
              <a:rPr lang="en-US" dirty="0" smtClean="0"/>
              <a:t>Type ( and that means a size )</a:t>
            </a:r>
          </a:p>
          <a:p>
            <a:pPr lvl="1"/>
            <a:r>
              <a:rPr lang="en-US" dirty="0" smtClean="0"/>
              <a:t>Address ( the location where it lives when the program executes)</a:t>
            </a:r>
          </a:p>
          <a:p>
            <a:pPr lvl="1"/>
            <a:endParaRPr lang="en-US" dirty="0"/>
          </a:p>
          <a:p>
            <a:r>
              <a:rPr lang="en-US" dirty="0" smtClean="0"/>
              <a:t>We’ll study two new features:</a:t>
            </a:r>
          </a:p>
          <a:p>
            <a:pPr lvl="1"/>
            <a:r>
              <a:rPr lang="en-US" b="1" dirty="0" smtClean="0"/>
              <a:t>Scope</a:t>
            </a:r>
            <a:r>
              <a:rPr lang="en-US" dirty="0" smtClean="0"/>
              <a:t> – determines where (which other blocks) a variable usable.</a:t>
            </a:r>
          </a:p>
          <a:p>
            <a:pPr lvl="1"/>
            <a:r>
              <a:rPr lang="en-US" b="1" dirty="0" smtClean="0"/>
              <a:t>Storage class </a:t>
            </a:r>
            <a:r>
              <a:rPr lang="en-US" dirty="0" smtClean="0"/>
              <a:t>– determines the duration when the variable is available to use.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Clipart - &lt;strong&gt;Green tick&lt;/strong&gt; - simpl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95" y="3919701"/>
            <a:ext cx="412457" cy="388366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4" descr="&lt;strong&gt;Question&lt;/strong&gt; &lt;strong&gt;Mark&lt;/strong&gt; Free Stock Photo - Public Domain Pi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88" y="4443004"/>
            <a:ext cx="394013" cy="44001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0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Q: Given a variable has been assigned a value, does it stay assigned? For how long?</a:t>
            </a:r>
          </a:p>
          <a:p>
            <a:r>
              <a:rPr lang="en-US" dirty="0" smtClean="0"/>
              <a:t>Global variables are in existence throughout the life of the program. </a:t>
            </a:r>
            <a:r>
              <a:rPr lang="en-US" sz="2400" b="1" i="1" u="sng" dirty="0">
                <a:solidFill>
                  <a:schemeClr val="accent5"/>
                </a:solidFill>
              </a:rPr>
              <a:t>Static</a:t>
            </a:r>
            <a:r>
              <a:rPr lang="en-US" dirty="0" smtClean="0"/>
              <a:t> storage class.</a:t>
            </a:r>
          </a:p>
          <a:p>
            <a:r>
              <a:rPr lang="en-US" dirty="0" smtClean="0"/>
              <a:t>Local variables (including parameters) </a:t>
            </a:r>
            <a:r>
              <a:rPr lang="en-US" dirty="0" smtClean="0"/>
              <a:t>are by default:</a:t>
            </a:r>
            <a:endParaRPr lang="en-US" dirty="0" smtClean="0"/>
          </a:p>
          <a:p>
            <a:pPr lvl="1"/>
            <a:r>
              <a:rPr lang="en-US" i="1" dirty="0" smtClean="0"/>
              <a:t>Created afresh each time </a:t>
            </a:r>
            <a:r>
              <a:rPr lang="en-US" dirty="0" smtClean="0"/>
              <a:t>the function/block is entered.</a:t>
            </a:r>
          </a:p>
          <a:p>
            <a:pPr lvl="1"/>
            <a:r>
              <a:rPr lang="en-US" i="1" dirty="0" smtClean="0"/>
              <a:t>Freed up once an entry exits</a:t>
            </a:r>
          </a:p>
          <a:p>
            <a:pPr lvl="1"/>
            <a:r>
              <a:rPr lang="en-US" b="1" i="1" u="sng" dirty="0" smtClean="0">
                <a:solidFill>
                  <a:schemeClr val="accent5"/>
                </a:solidFill>
              </a:rPr>
              <a:t>Automatic</a:t>
            </a:r>
            <a:r>
              <a:rPr lang="en-US" b="1" dirty="0" smtClean="0"/>
              <a:t> </a:t>
            </a:r>
            <a:r>
              <a:rPr lang="en-US" dirty="0" smtClean="0"/>
              <a:t>storage class</a:t>
            </a:r>
          </a:p>
          <a:p>
            <a:r>
              <a:rPr lang="en-US" dirty="0" smtClean="0"/>
              <a:t>Using the keyword ‘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/>
              <a:t>’ with </a:t>
            </a:r>
            <a:r>
              <a:rPr lang="en-US" dirty="0" smtClean="0"/>
              <a:t>a local variable </a:t>
            </a:r>
            <a:r>
              <a:rPr lang="en-US" dirty="0" smtClean="0"/>
              <a:t>declaration makes a local also a static class variable</a:t>
            </a:r>
            <a:r>
              <a:rPr lang="en-US" dirty="0" smtClean="0"/>
              <a:t>. Note such variables ar</a:t>
            </a:r>
            <a:r>
              <a:rPr lang="en-US" dirty="0" smtClean="0"/>
              <a:t>e initialized only once.</a:t>
            </a:r>
            <a:endParaRPr lang="en-US" dirty="0"/>
          </a:p>
          <a:p>
            <a:r>
              <a:rPr lang="en-US" dirty="0" smtClean="0"/>
              <a:t>Dynamic memory  - we do that later.</a:t>
            </a:r>
          </a:p>
        </p:txBody>
      </p:sp>
    </p:spTree>
    <p:extLst>
      <p:ext uri="{BB962C8B-B14F-4D97-AF65-F5344CB8AC3E}">
        <p14:creationId xmlns:p14="http://schemas.microsoft.com/office/powerpoint/2010/main" val="33047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52268" y="1215678"/>
            <a:ext cx="5848756" cy="5121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count=0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total=0;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total = total + 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count = count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total;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&amp; n);</a:t>
            </a:r>
            <a:b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n &gt; 100 )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 = foo(n);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&amp; n);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%d\n”, t, count);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60456" y="1927274"/>
            <a:ext cx="451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</a:t>
            </a:r>
            <a:br>
              <a:rPr lang="en-US" dirty="0" smtClean="0"/>
            </a:br>
            <a:r>
              <a:rPr lang="en-US" dirty="0" smtClean="0"/>
              <a:t>Which of these variables is static storage class and which are automatic?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0456" y="3474720"/>
            <a:ext cx="4839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br>
              <a:rPr lang="en-US" dirty="0" smtClean="0"/>
            </a:br>
            <a:r>
              <a:rPr lang="en-US" dirty="0" smtClean="0"/>
              <a:t>static: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 total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automatic: In foo():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smtClean="0"/>
              <a:t>;    in main():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n, 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Note that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US" dirty="0" smtClean="0">
                <a:cs typeface="Courier New" panose="02070309020205020404" pitchFamily="49" charset="0"/>
              </a:rPr>
              <a:t>is a local variable, it is static storage class!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 smtClean="0"/>
              <a:t>A previous example (modified)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35039" y="1603717"/>
            <a:ext cx="0" cy="4360985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8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Learnt two features:</a:t>
            </a:r>
          </a:p>
          <a:p>
            <a:pPr lvl="1"/>
            <a:r>
              <a:rPr lang="en-US" dirty="0" smtClean="0"/>
              <a:t>Type ( and that means a size )</a:t>
            </a:r>
          </a:p>
          <a:p>
            <a:pPr lvl="1"/>
            <a:r>
              <a:rPr lang="en-US" dirty="0" smtClean="0"/>
              <a:t>Address ( the location where it lives when the program executes)</a:t>
            </a:r>
          </a:p>
          <a:p>
            <a:pPr lvl="1"/>
            <a:endParaRPr lang="en-US" dirty="0"/>
          </a:p>
          <a:p>
            <a:r>
              <a:rPr lang="en-US" dirty="0" smtClean="0"/>
              <a:t>We’ll study two new features:</a:t>
            </a:r>
          </a:p>
          <a:p>
            <a:pPr lvl="1"/>
            <a:r>
              <a:rPr lang="en-US" dirty="0" smtClean="0"/>
              <a:t>Scope – determines where (which other blocks) a variable usable.</a:t>
            </a:r>
          </a:p>
          <a:p>
            <a:pPr lvl="1"/>
            <a:r>
              <a:rPr lang="en-US" dirty="0" smtClean="0"/>
              <a:t>Storage class – determines when the variable is in existence.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2382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Variable scope</a:t>
            </a:r>
          </a:p>
          <a:p>
            <a:r>
              <a:rPr lang="en-US" dirty="0" smtClean="0"/>
              <a:t>Q: Given a variable definition where can I use it in the code?</a:t>
            </a:r>
            <a:endParaRPr lang="en-US" dirty="0"/>
          </a:p>
          <a:p>
            <a:r>
              <a:rPr lang="en-US" dirty="0" smtClean="0"/>
              <a:t>Local</a:t>
            </a:r>
          </a:p>
          <a:p>
            <a:pPr lvl="1"/>
            <a:r>
              <a:rPr lang="en-US" b="1" dirty="0" smtClean="0"/>
              <a:t>Variables declared inside a block</a:t>
            </a:r>
            <a:r>
              <a:rPr lang="en-US" dirty="0" smtClean="0"/>
              <a:t> (blocks are inside some function).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be used </a:t>
            </a:r>
            <a:r>
              <a:rPr lang="en-US" u="sng" dirty="0" smtClean="0"/>
              <a:t>after</a:t>
            </a:r>
            <a:r>
              <a:rPr lang="en-US" dirty="0" smtClean="0"/>
              <a:t> declaration </a:t>
            </a:r>
            <a:r>
              <a:rPr lang="en-US" b="1" u="sng" dirty="0" smtClean="0"/>
              <a:t>but only inside that block</a:t>
            </a:r>
            <a:r>
              <a:rPr lang="en-US" u="sng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can be used anywhere in the function body.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07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Scope: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343400" cy="47638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sz="19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// scope of a ?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 * x;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100; </a:t>
            </a:r>
            <a:r>
              <a:rPr lang="en-US" sz="19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 scope of n?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  <a:b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 = foo(n);</a:t>
            </a:r>
            <a:b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%d\n”,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r,n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n &gt; 100 ) 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d=0;  </a:t>
            </a:r>
            <a:r>
              <a:rPr lang="en-US" sz="19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// scope of d ?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d = d + 1;  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 = n / 10;</a:t>
            </a:r>
            <a:b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dirty="0" smtClean="0"/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1732" y="1738538"/>
            <a:ext cx="2978940" cy="1483632"/>
          </a:xfrm>
          <a:prstGeom prst="roundRect">
            <a:avLst/>
          </a:prstGeom>
          <a:gradFill>
            <a:gsLst>
              <a:gs pos="93000">
                <a:srgbClr val="FF0000">
                  <a:alpha val="20000"/>
                </a:srgbClr>
              </a:gs>
              <a:gs pos="2000">
                <a:schemeClr val="bg1">
                  <a:alpha val="1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1732" y="3222170"/>
            <a:ext cx="2122906" cy="3120263"/>
          </a:xfrm>
          <a:prstGeom prst="roundRect">
            <a:avLst/>
          </a:prstGeom>
          <a:gradFill flip="none" rotWithShape="1">
            <a:gsLst>
              <a:gs pos="93000">
                <a:srgbClr val="CCFFFF"/>
              </a:gs>
              <a:gs pos="2000">
                <a:schemeClr val="bg1">
                  <a:alpha val="1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09305" y="4677081"/>
            <a:ext cx="1912140" cy="1178969"/>
          </a:xfrm>
          <a:prstGeom prst="roundRect">
            <a:avLst/>
          </a:prstGeom>
          <a:gradFill flip="none" rotWithShape="1">
            <a:gsLst>
              <a:gs pos="100000">
                <a:schemeClr val="accent6"/>
              </a:gs>
              <a:gs pos="45000">
                <a:schemeClr val="bg1">
                  <a:alpha val="1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5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727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Variable scope</a:t>
            </a:r>
          </a:p>
          <a:p>
            <a:r>
              <a:rPr lang="en-US" dirty="0" smtClean="0"/>
              <a:t>Q: Given a variable definition where can I use it in the code?</a:t>
            </a:r>
            <a:endParaRPr lang="en-US" dirty="0"/>
          </a:p>
          <a:p>
            <a:r>
              <a:rPr lang="en-US" dirty="0" smtClean="0"/>
              <a:t>Local</a:t>
            </a:r>
          </a:p>
          <a:p>
            <a:pPr lvl="1"/>
            <a:r>
              <a:rPr lang="en-US" b="1" dirty="0" smtClean="0"/>
              <a:t>Variables declared inside a block</a:t>
            </a:r>
            <a:r>
              <a:rPr lang="en-US" dirty="0" smtClean="0"/>
              <a:t> (blocks are inside some function).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be used </a:t>
            </a:r>
            <a:r>
              <a:rPr lang="en-US" u="sng" dirty="0" smtClean="0"/>
              <a:t>after</a:t>
            </a:r>
            <a:r>
              <a:rPr lang="en-US" dirty="0" smtClean="0"/>
              <a:t> declaration </a:t>
            </a:r>
            <a:r>
              <a:rPr lang="en-US" b="1" u="sng" dirty="0" smtClean="0"/>
              <a:t>but only inside that block</a:t>
            </a:r>
            <a:r>
              <a:rPr lang="en-US" u="sng" dirty="0" smtClean="0"/>
              <a:t>.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can be used anywhere in the function body.</a:t>
            </a:r>
          </a:p>
          <a:p>
            <a:r>
              <a:rPr lang="en-US" dirty="0" smtClean="0"/>
              <a:t>Global</a:t>
            </a:r>
          </a:p>
          <a:p>
            <a:pPr lvl="1"/>
            <a:r>
              <a:rPr lang="en-US" b="1" dirty="0"/>
              <a:t>V</a:t>
            </a:r>
            <a:r>
              <a:rPr lang="en-US" b="1" dirty="0" smtClean="0"/>
              <a:t>ariable declared outside all 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used </a:t>
            </a:r>
            <a:r>
              <a:rPr lang="en-US" u="sng" dirty="0" smtClean="0"/>
              <a:t>after</a:t>
            </a:r>
            <a:r>
              <a:rPr lang="en-US" dirty="0" smtClean="0"/>
              <a:t> declaration </a:t>
            </a:r>
            <a:r>
              <a:rPr lang="en-US" b="1" u="sng" dirty="0" smtClean="0"/>
              <a:t>anywhere in the program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358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Scope: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515"/>
            <a:ext cx="5848756" cy="51210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count=0;  </a:t>
            </a:r>
            <a:r>
              <a:rPr lang="en-US" sz="19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// scope of count ?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total=0;  </a:t>
            </a:r>
            <a:r>
              <a:rPr lang="en-US" sz="19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// scope of total ?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total = total + a;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count = count + 1;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total;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  <a:b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&amp; n);</a:t>
            </a:r>
            <a:b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n &gt; 100 ) {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foo(n);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&amp; n);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%d\n”, total, count);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192275" y="1517515"/>
            <a:ext cx="2122906" cy="6556442"/>
          </a:xfrm>
          <a:prstGeom prst="roundRect">
            <a:avLst/>
          </a:prstGeom>
          <a:gradFill flip="none" rotWithShape="1">
            <a:gsLst>
              <a:gs pos="78000">
                <a:srgbClr val="CCFFFF">
                  <a:alpha val="40000"/>
                </a:srgbClr>
              </a:gs>
              <a:gs pos="2000">
                <a:schemeClr val="bg1">
                  <a:alpha val="1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3743" y="1906621"/>
            <a:ext cx="2122906" cy="6556442"/>
          </a:xfrm>
          <a:prstGeom prst="roundRect">
            <a:avLst/>
          </a:prstGeom>
          <a:gradFill flip="none" rotWithShape="1">
            <a:gsLst>
              <a:gs pos="100000">
                <a:srgbClr val="00B0F0">
                  <a:alpha val="10000"/>
                </a:srgbClr>
              </a:gs>
              <a:gs pos="2000">
                <a:schemeClr val="bg1">
                  <a:alpha val="1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91973" y="1827973"/>
            <a:ext cx="3323795" cy="1200329"/>
          </a:xfrm>
          <a:prstGeom prst="rect">
            <a:avLst/>
          </a:prstGeom>
          <a:gradFill>
            <a:gsLst>
              <a:gs pos="100000">
                <a:srgbClr val="FFFF00"/>
              </a:gs>
              <a:gs pos="2000">
                <a:schemeClr val="bg1">
                  <a:alpha val="10000"/>
                </a:schemeClr>
              </a:gs>
            </a:gsLst>
            <a:lin ang="10800000" scaled="1"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Aside Q:</a:t>
            </a:r>
          </a:p>
          <a:p>
            <a:r>
              <a:rPr lang="en-US" dirty="0" smtClean="0"/>
              <a:t>What if the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count=count+1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statement were written after the 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/>
              <a:t>    statement?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846286" y="2428138"/>
            <a:ext cx="4645687" cy="48773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35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conflict scenarios and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a variable is defined both local in a block and also global?</a:t>
            </a:r>
          </a:p>
          <a:p>
            <a:r>
              <a:rPr lang="en-US" dirty="0" smtClean="0"/>
              <a:t>What if a variable is in defined in both a block and another block inside (nested block) it?</a:t>
            </a:r>
          </a:p>
          <a:p>
            <a:r>
              <a:rPr lang="en-US" dirty="0" smtClean="0"/>
              <a:t>Resolution: </a:t>
            </a:r>
            <a:r>
              <a:rPr lang="en-US" sz="3200" i="1" dirty="0" smtClean="0">
                <a:latin typeface="Garamond" panose="02020404030301010803" pitchFamily="18" charset="0"/>
              </a:rPr>
              <a:t>For any usage, the definition in the </a:t>
            </a:r>
            <a:r>
              <a:rPr lang="en-US" sz="3200" b="1" i="1" dirty="0" smtClean="0">
                <a:latin typeface="Garamond" panose="02020404030301010803" pitchFamily="18" charset="0"/>
              </a:rPr>
              <a:t>closest containing block </a:t>
            </a:r>
            <a:r>
              <a:rPr lang="en-US" sz="3200" i="1" dirty="0" smtClean="0">
                <a:latin typeface="Garamond" panose="02020404030301010803" pitchFamily="18" charset="0"/>
              </a:rPr>
              <a:t>definition takes hold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dirty="0" smtClean="0"/>
              <a:t>When we forget to declare a variable in the scope, </a:t>
            </a:r>
            <a:r>
              <a:rPr lang="en-US" dirty="0"/>
              <a:t>t</a:t>
            </a:r>
            <a:r>
              <a:rPr lang="en-US" dirty="0" smtClean="0"/>
              <a:t>he compiler will complain about ‘undefined reference’. Here </a:t>
            </a:r>
            <a:r>
              <a:rPr lang="en-US" u="sng" dirty="0" smtClean="0"/>
              <a:t>reference means use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3264" y="0"/>
            <a:ext cx="47026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 f1() {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x = x + 100;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50405" y="4091450"/>
            <a:ext cx="1357086" cy="609600"/>
          </a:xfrm>
          <a:prstGeom prst="roundRect">
            <a:avLst/>
          </a:prstGeom>
          <a:gradFill flip="none" rotWithShape="1">
            <a:gsLst>
              <a:gs pos="100000">
                <a:srgbClr val="00FA71"/>
              </a:gs>
              <a:gs pos="2000">
                <a:schemeClr val="bg1">
                  <a:alpha val="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04519" y="3039162"/>
            <a:ext cx="1966686" cy="863601"/>
          </a:xfrm>
          <a:prstGeom prst="roundRect">
            <a:avLst/>
          </a:prstGeom>
          <a:gradFill flip="none" rotWithShape="1">
            <a:gsLst>
              <a:gs pos="100000">
                <a:srgbClr val="00FA71"/>
              </a:gs>
              <a:gs pos="2000">
                <a:schemeClr val="bg1">
                  <a:alpha val="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04519" y="1377277"/>
            <a:ext cx="1966686" cy="566060"/>
          </a:xfrm>
          <a:prstGeom prst="roundRect">
            <a:avLst/>
          </a:prstGeom>
          <a:gradFill flip="none" rotWithShape="1">
            <a:gsLst>
              <a:gs pos="100000">
                <a:srgbClr val="00FA71"/>
              </a:gs>
              <a:gs pos="2000">
                <a:schemeClr val="bg1">
                  <a:alpha val="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67491" y="433844"/>
            <a:ext cx="2540000" cy="566060"/>
          </a:xfrm>
          <a:prstGeom prst="roundRect">
            <a:avLst/>
          </a:prstGeom>
          <a:gradFill flip="none" rotWithShape="1">
            <a:gsLst>
              <a:gs pos="100000">
                <a:srgbClr val="00FA71"/>
              </a:gs>
              <a:gs pos="2000">
                <a:schemeClr val="bg1">
                  <a:alpha val="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50405" y="2208219"/>
            <a:ext cx="1313545" cy="566060"/>
          </a:xfrm>
          <a:prstGeom prst="roundRect">
            <a:avLst/>
          </a:prstGeom>
          <a:gradFill flip="none" rotWithShape="1">
            <a:gsLst>
              <a:gs pos="100000">
                <a:srgbClr val="FF0000"/>
              </a:gs>
              <a:gs pos="2000">
                <a:schemeClr val="bg1">
                  <a:alpha val="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50404" y="4936901"/>
            <a:ext cx="1313545" cy="566060"/>
          </a:xfrm>
          <a:prstGeom prst="roundRect">
            <a:avLst/>
          </a:prstGeom>
          <a:gradFill flip="none" rotWithShape="1">
            <a:gsLst>
              <a:gs pos="100000">
                <a:srgbClr val="FF0000"/>
              </a:gs>
              <a:gs pos="2000">
                <a:schemeClr val="bg1">
                  <a:alpha val="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67491" y="6117996"/>
            <a:ext cx="2503714" cy="566060"/>
          </a:xfrm>
          <a:prstGeom prst="roundRect">
            <a:avLst/>
          </a:prstGeom>
          <a:gradFill flip="none" rotWithShape="1">
            <a:gsLst>
              <a:gs pos="100000">
                <a:srgbClr val="FF0000"/>
              </a:gs>
              <a:gs pos="2000">
                <a:schemeClr val="bg1">
                  <a:alpha val="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27265" y="2061029"/>
            <a:ext cx="3463047" cy="3724096"/>
          </a:xfrm>
          <a:prstGeom prst="rect">
            <a:avLst/>
          </a:prstGeom>
          <a:gradFill>
            <a:gsLst>
              <a:gs pos="91000">
                <a:srgbClr val="FF0000"/>
              </a:gs>
              <a:gs pos="28000">
                <a:schemeClr val="bg1">
                  <a:alpha val="1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g() {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515" y="1299181"/>
            <a:ext cx="2672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Where to find the definition of the variable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38145" y="999904"/>
            <a:ext cx="0" cy="5118092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40539" y="1357546"/>
            <a:ext cx="0" cy="44859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33672" y="2208219"/>
            <a:ext cx="0" cy="5660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133672" y="4092141"/>
            <a:ext cx="35670" cy="14108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3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conflict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608"/>
            <a:ext cx="10515600" cy="5742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999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showthis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("inside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showthis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%d\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n",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g = 666;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("inside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%d\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n",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111;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showthis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1387" y="5758774"/>
            <a:ext cx="322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See: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func_scope2.c</a:t>
            </a:r>
            <a:endParaRPr lang="en-US" sz="2000" dirty="0"/>
          </a:p>
        </p:txBody>
      </p:sp>
      <p:sp>
        <p:nvSpPr>
          <p:cNvPr id="7" name="Freeform 6"/>
          <p:cNvSpPr/>
          <p:nvPr/>
        </p:nvSpPr>
        <p:spPr>
          <a:xfrm>
            <a:off x="2782111" y="4785818"/>
            <a:ext cx="1677220" cy="720037"/>
          </a:xfrm>
          <a:custGeom>
            <a:avLst/>
            <a:gdLst>
              <a:gd name="connsiteX0" fmla="*/ 953310 w 1677220"/>
              <a:gd name="connsiteY0" fmla="*/ 720037 h 720037"/>
              <a:gd name="connsiteX1" fmla="*/ 1673157 w 1677220"/>
              <a:gd name="connsiteY1" fmla="*/ 350386 h 720037"/>
              <a:gd name="connsiteX2" fmla="*/ 1186774 w 1677220"/>
              <a:gd name="connsiteY2" fmla="*/ 191 h 720037"/>
              <a:gd name="connsiteX3" fmla="*/ 0 w 1677220"/>
              <a:gd name="connsiteY3" fmla="*/ 311476 h 72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220" h="720037">
                <a:moveTo>
                  <a:pt x="953310" y="720037"/>
                </a:moveTo>
                <a:cubicBezTo>
                  <a:pt x="1293778" y="595198"/>
                  <a:pt x="1634246" y="470360"/>
                  <a:pt x="1673157" y="350386"/>
                </a:cubicBezTo>
                <a:cubicBezTo>
                  <a:pt x="1712068" y="230412"/>
                  <a:pt x="1465633" y="6676"/>
                  <a:pt x="1186774" y="191"/>
                </a:cubicBezTo>
                <a:cubicBezTo>
                  <a:pt x="907915" y="-6294"/>
                  <a:pt x="453957" y="152591"/>
                  <a:pt x="0" y="31147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280170" y="1481724"/>
            <a:ext cx="3093396" cy="833459"/>
          </a:xfrm>
          <a:custGeom>
            <a:avLst/>
            <a:gdLst>
              <a:gd name="connsiteX0" fmla="*/ 3093396 w 3093396"/>
              <a:gd name="connsiteY0" fmla="*/ 833459 h 833459"/>
              <a:gd name="connsiteX1" fmla="*/ 778213 w 3093396"/>
              <a:gd name="connsiteY1" fmla="*/ 16336 h 833459"/>
              <a:gd name="connsiteX2" fmla="*/ 0 w 3093396"/>
              <a:gd name="connsiteY2" fmla="*/ 366531 h 83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3396" h="833459">
                <a:moveTo>
                  <a:pt x="3093396" y="833459"/>
                </a:moveTo>
                <a:cubicBezTo>
                  <a:pt x="2193587" y="463808"/>
                  <a:pt x="1293779" y="94157"/>
                  <a:pt x="778213" y="16336"/>
                </a:cubicBezTo>
                <a:cubicBezTo>
                  <a:pt x="262647" y="-61485"/>
                  <a:pt x="131323" y="152523"/>
                  <a:pt x="0" y="366531"/>
                </a:cubicBezTo>
              </a:path>
            </a:pathLst>
          </a:custGeom>
          <a:noFill/>
          <a:ln w="25400"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789889" y="1275159"/>
            <a:ext cx="7176597" cy="2499173"/>
          </a:xfrm>
          <a:custGeom>
            <a:avLst/>
            <a:gdLst>
              <a:gd name="connsiteX0" fmla="*/ 5700409 w 7176597"/>
              <a:gd name="connsiteY0" fmla="*/ 2499173 h 2499173"/>
              <a:gd name="connsiteX1" fmla="*/ 7101192 w 7176597"/>
              <a:gd name="connsiteY1" fmla="*/ 1857147 h 2499173"/>
              <a:gd name="connsiteX2" fmla="*/ 6575898 w 7176597"/>
              <a:gd name="connsiteY2" fmla="*/ 728739 h 2499173"/>
              <a:gd name="connsiteX3" fmla="*/ 3151762 w 7176597"/>
              <a:gd name="connsiteY3" fmla="*/ 28347 h 2499173"/>
              <a:gd name="connsiteX4" fmla="*/ 0 w 7176597"/>
              <a:gd name="connsiteY4" fmla="*/ 203445 h 249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6597" h="2499173">
                <a:moveTo>
                  <a:pt x="5700409" y="2499173"/>
                </a:moveTo>
                <a:cubicBezTo>
                  <a:pt x="6327843" y="2325696"/>
                  <a:pt x="6955277" y="2152219"/>
                  <a:pt x="7101192" y="1857147"/>
                </a:cubicBezTo>
                <a:cubicBezTo>
                  <a:pt x="7247107" y="1562075"/>
                  <a:pt x="7234136" y="1033539"/>
                  <a:pt x="6575898" y="728739"/>
                </a:cubicBezTo>
                <a:cubicBezTo>
                  <a:pt x="5917660" y="423939"/>
                  <a:pt x="4247745" y="115896"/>
                  <a:pt x="3151762" y="28347"/>
                </a:cubicBezTo>
                <a:cubicBezTo>
                  <a:pt x="2055779" y="-59202"/>
                  <a:pt x="1027889" y="72121"/>
                  <a:pt x="0" y="203445"/>
                </a:cubicBezTo>
              </a:path>
            </a:pathLst>
          </a:custGeom>
          <a:noFill/>
          <a:ln w="25400">
            <a:solidFill>
              <a:srgbClr val="92D05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00573" y="4665822"/>
            <a:ext cx="506437" cy="290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665</Words>
  <Application>Microsoft Office PowerPoint</Application>
  <PresentationFormat>Widescreen</PresentationFormat>
  <Paragraphs>157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Garamond</vt:lpstr>
      <vt:lpstr>Office Theme</vt:lpstr>
      <vt:lpstr>Variables – scope and storage-class</vt:lpstr>
      <vt:lpstr>Variable features</vt:lpstr>
      <vt:lpstr>Scope</vt:lpstr>
      <vt:lpstr>Scope: Local Variables</vt:lpstr>
      <vt:lpstr>Scope</vt:lpstr>
      <vt:lpstr>Scope: Global Variables</vt:lpstr>
      <vt:lpstr>Scope conflict scenarios and resolution</vt:lpstr>
      <vt:lpstr>PowerPoint Presentation</vt:lpstr>
      <vt:lpstr>Scope conflict examples</vt:lpstr>
      <vt:lpstr>Scope conflict examples 2 </vt:lpstr>
      <vt:lpstr>Variable features</vt:lpstr>
      <vt:lpstr>Storage class</vt:lpstr>
      <vt:lpstr>A previous example (modified)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– scope and storage class</dc:title>
  <dc:creator>Badrinath R</dc:creator>
  <cp:lastModifiedBy>Badrinath R</cp:lastModifiedBy>
  <cp:revision>31</cp:revision>
  <dcterms:created xsi:type="dcterms:W3CDTF">2023-07-06T05:43:22Z</dcterms:created>
  <dcterms:modified xsi:type="dcterms:W3CDTF">2023-07-09T10:16:13Z</dcterms:modified>
</cp:coreProperties>
</file>