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F8C23-AD19-4079-9B13-2D8E3E18989E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5885C-2754-49D0-97B3-7C70F700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4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885C-2754-49D0-97B3-7C70F700D3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9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885C-2754-49D0-97B3-7C70F700D3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885C-2754-49D0-97B3-7C70F700D3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8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885C-2754-49D0-97B3-7C70F700D3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72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885C-2754-49D0-97B3-7C70F700D3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2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9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2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0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2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64C8-AD6F-48AA-AED9-EEC78948A33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4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64C8-AD6F-48AA-AED9-EEC78948A33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56EB8-E6DE-4022-B4A1-4128BA18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7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precedence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precedence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precede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en.cppreference.com/w/c/language/operator_precedenc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Expressions, Operators, Precedence and Associativity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of the 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are familiar with  </a:t>
            </a:r>
            <a:r>
              <a:rPr lang="en-US" b="1" dirty="0" smtClean="0">
                <a:solidFill>
                  <a:srgbClr val="FF0000"/>
                </a:solidFill>
              </a:rPr>
              <a:t> =          </a:t>
            </a:r>
            <a:r>
              <a:rPr lang="en-US" dirty="0" smtClean="0"/>
              <a:t>as in     x 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 b * b – 4 * a * c</a:t>
            </a:r>
            <a:endParaRPr lang="en-US" dirty="0"/>
          </a:p>
          <a:p>
            <a:r>
              <a:rPr lang="en-US" dirty="0" smtClean="0"/>
              <a:t>C gives  a shorthand for </a:t>
            </a:r>
            <a:r>
              <a:rPr lang="en-US" b="1" dirty="0" smtClean="0"/>
              <a:t>combining</a:t>
            </a:r>
            <a:r>
              <a:rPr lang="en-US" dirty="0" smtClean="0"/>
              <a:t> an </a:t>
            </a:r>
            <a:r>
              <a:rPr lang="en-US" i="1" u="sng" dirty="0" smtClean="0"/>
              <a:t>arithmetic or logic operator </a:t>
            </a:r>
            <a:r>
              <a:rPr lang="en-US" dirty="0" smtClean="0"/>
              <a:t>with the </a:t>
            </a:r>
            <a:r>
              <a:rPr lang="en-US" i="1" u="sng" dirty="0" smtClean="0"/>
              <a:t>assignment operator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  The operator  </a:t>
            </a:r>
            <a:r>
              <a:rPr lang="en-US" b="1" dirty="0" smtClean="0">
                <a:solidFill>
                  <a:srgbClr val="FF0000"/>
                </a:solidFill>
              </a:rPr>
              <a:t>+=</a:t>
            </a:r>
            <a:r>
              <a:rPr lang="en-US" dirty="0" smtClean="0"/>
              <a:t>  can be used as   x </a:t>
            </a:r>
            <a:r>
              <a:rPr lang="en-US" b="1" dirty="0" smtClean="0">
                <a:solidFill>
                  <a:srgbClr val="FF0000"/>
                </a:solidFill>
              </a:rPr>
              <a:t>+=</a:t>
            </a:r>
            <a:r>
              <a:rPr lang="en-US" dirty="0" smtClean="0"/>
              <a:t> 12  to mean   x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x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12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x </a:t>
            </a:r>
            <a:r>
              <a:rPr lang="en-US" b="1" dirty="0" smtClean="0">
                <a:solidFill>
                  <a:srgbClr val="FF0000"/>
                </a:solidFill>
              </a:rPr>
              <a:t>%=</a:t>
            </a:r>
            <a:r>
              <a:rPr lang="en-US" dirty="0" smtClean="0"/>
              <a:t> a   means   x 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x </a:t>
            </a:r>
            <a:r>
              <a:rPr lang="en-US" b="1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 a</a:t>
            </a:r>
          </a:p>
          <a:p>
            <a:pPr lvl="1"/>
            <a:r>
              <a:rPr lang="en-US" dirty="0" smtClean="0"/>
              <a:t>Since this is an assignment statement, the left side must be an</a:t>
            </a:r>
            <a:r>
              <a:rPr lang="en-US" b="1" i="1" dirty="0" smtClean="0"/>
              <a:t> </a:t>
            </a:r>
            <a:r>
              <a:rPr lang="en-US" b="1" i="1" dirty="0" err="1" smtClean="0"/>
              <a:t>lvalue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Holds for all arithmetic and bitwise </a:t>
            </a:r>
            <a:r>
              <a:rPr lang="en-US" b="1" u="sng" dirty="0" smtClean="0"/>
              <a:t>binary</a:t>
            </a:r>
            <a:r>
              <a:rPr lang="en-US" dirty="0" smtClean="0"/>
              <a:t> operations:</a:t>
            </a:r>
          </a:p>
          <a:p>
            <a:pPr lvl="1"/>
            <a:r>
              <a:rPr lang="en-US" dirty="0" smtClean="0"/>
              <a:t>+=   -=   *=  /=   %=  ,   &lt;&lt;=   &gt;&gt;=   &amp;=  |=  ^=  </a:t>
            </a:r>
          </a:p>
          <a:p>
            <a:r>
              <a:rPr lang="en-US" dirty="0" smtClean="0"/>
              <a:t>Here is the code again to compute number of 1s in a x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c=0;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 x != 0 )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 x &amp; 1 )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x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5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12224823" cy="773724"/>
          </a:xfrm>
        </p:spPr>
        <p:txBody>
          <a:bodyPr>
            <a:normAutofit/>
          </a:bodyPr>
          <a:lstStyle/>
          <a:p>
            <a:r>
              <a:rPr lang="en-US" dirty="0" smtClean="0"/>
              <a:t>The Operators Table </a:t>
            </a:r>
            <a:r>
              <a:rPr lang="en-US" sz="2000" dirty="0" smtClean="0">
                <a:hlinkClick r:id="rId3"/>
              </a:rPr>
              <a:t>https://en.cppreference.com/w/c/language/operator_precedence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791" y="769257"/>
            <a:ext cx="8085970" cy="320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791" y="1252025"/>
            <a:ext cx="8085970" cy="561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30328" y="1090128"/>
            <a:ext cx="7413674" cy="11969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2869" y="155160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endParaRPr lang="en-US" sz="16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9509761" y="1405064"/>
            <a:ext cx="97840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67772" y="1315720"/>
            <a:ext cx="1724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Revisit later</a:t>
            </a:r>
            <a:br>
              <a:rPr lang="en-US" dirty="0" smtClean="0"/>
            </a:br>
            <a:r>
              <a:rPr lang="en-US" dirty="0" smtClean="0"/>
              <a:t>Unary ops</a:t>
            </a:r>
            <a:br>
              <a:rPr lang="en-US" dirty="0" smtClean="0"/>
            </a:br>
            <a:r>
              <a:rPr lang="en-US" dirty="0" smtClean="0"/>
              <a:t>Data access ops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4228" y="1209822"/>
            <a:ext cx="8215533" cy="858129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58" y="1922690"/>
            <a:ext cx="379829" cy="401589"/>
          </a:xfrm>
          <a:prstGeom prst="rect">
            <a:avLst/>
          </a:prstGeom>
        </p:spPr>
      </p:pic>
      <p:pic>
        <p:nvPicPr>
          <p:cNvPr id="12" name="Picture 11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5" y="2159498"/>
            <a:ext cx="379829" cy="401589"/>
          </a:xfrm>
          <a:prstGeom prst="rect">
            <a:avLst/>
          </a:prstGeom>
        </p:spPr>
      </p:pic>
      <p:pic>
        <p:nvPicPr>
          <p:cNvPr id="13" name="Picture 12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5" y="2891019"/>
            <a:ext cx="379829" cy="401589"/>
          </a:xfrm>
          <a:prstGeom prst="rect">
            <a:avLst/>
          </a:prstGeom>
        </p:spPr>
      </p:pic>
      <p:pic>
        <p:nvPicPr>
          <p:cNvPr id="14" name="Picture 13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33" y="3184098"/>
            <a:ext cx="379829" cy="401589"/>
          </a:xfrm>
          <a:prstGeom prst="rect">
            <a:avLst/>
          </a:prstGeom>
        </p:spPr>
      </p:pic>
      <p:pic>
        <p:nvPicPr>
          <p:cNvPr id="15" name="Picture 14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" y="4264966"/>
            <a:ext cx="379829" cy="401589"/>
          </a:xfrm>
          <a:prstGeom prst="rect">
            <a:avLst/>
          </a:prstGeom>
        </p:spPr>
      </p:pic>
      <p:pic>
        <p:nvPicPr>
          <p:cNvPr id="16" name="Picture 1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05" y="4543976"/>
            <a:ext cx="379829" cy="401589"/>
          </a:xfrm>
          <a:prstGeom prst="rect">
            <a:avLst/>
          </a:prstGeom>
        </p:spPr>
      </p:pic>
      <p:pic>
        <p:nvPicPr>
          <p:cNvPr id="17" name="Picture 1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5" y="256108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20" name="Picture 1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8" y="41323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8" name="Picture 1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72" y="3599909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9" name="Picture 1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51" y="3909652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21" name="Picture 2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36" y="2037982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23" name="Rectangular Callout 22"/>
          <p:cNvSpPr/>
          <p:nvPr/>
        </p:nvSpPr>
        <p:spPr>
          <a:xfrm>
            <a:off x="10142806" y="2561086"/>
            <a:ext cx="2049194" cy="1348566"/>
          </a:xfrm>
          <a:prstGeom prst="wedgeRectCallout">
            <a:avLst>
              <a:gd name="adj1" fmla="val -3785"/>
              <a:gd name="adj2" fmla="val -9010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Prefix Unary operators are all </a:t>
            </a:r>
            <a:r>
              <a:rPr lang="en-US" b="1" dirty="0" smtClean="0"/>
              <a:t>right associative</a:t>
            </a:r>
          </a:p>
          <a:p>
            <a:pPr algn="ctr"/>
            <a:r>
              <a:rPr lang="en-US" dirty="0" smtClean="0"/>
              <a:t>Like the unary minus</a:t>
            </a:r>
            <a:endParaRPr lang="en-US" dirty="0"/>
          </a:p>
        </p:txBody>
      </p:sp>
      <p:pic>
        <p:nvPicPr>
          <p:cNvPr id="22" name="Picture 21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5" y="606109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3" name="Oval 2"/>
          <p:cNvSpPr/>
          <p:nvPr/>
        </p:nvSpPr>
        <p:spPr>
          <a:xfrm>
            <a:off x="2169372" y="5258218"/>
            <a:ext cx="728573" cy="309742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173329" y="4889293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988062" y="533165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b = c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943747" y="5373857"/>
            <a:ext cx="1048049" cy="0"/>
          </a:xfrm>
          <a:prstGeom prst="straightConnector1">
            <a:avLst/>
          </a:prstGeom>
          <a:ln w="41275"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24966" y="2501497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– b – c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492432" y="2891019"/>
            <a:ext cx="1048049" cy="0"/>
          </a:xfrm>
          <a:prstGeom prst="straightConnector1">
            <a:avLst/>
          </a:prstGeom>
          <a:ln w="41275">
            <a:headEnd type="arrow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</a:t>
            </a:r>
            <a:r>
              <a:rPr lang="en-US" i="1" dirty="0" smtClean="0"/>
              <a:t>conditional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c</a:t>
            </a:r>
            <a:r>
              <a:rPr lang="en-US" i="1" dirty="0" smtClean="0">
                <a:latin typeface="Garamond" panose="02020404030301010803" pitchFamily="18" charset="0"/>
              </a:rPr>
              <a:t>ondition-expression</a:t>
            </a:r>
            <a:r>
              <a:rPr lang="en-US" dirty="0" smtClean="0"/>
              <a:t>   </a:t>
            </a:r>
            <a:r>
              <a:rPr lang="en-US" sz="3200" b="1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     </a:t>
            </a:r>
            <a:r>
              <a:rPr lang="en-US" i="1" dirty="0" smtClean="0">
                <a:latin typeface="Garamond" panose="02020404030301010803" pitchFamily="18" charset="0"/>
              </a:rPr>
              <a:t>expression1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i="1" dirty="0" smtClean="0">
                <a:latin typeface="Garamond" panose="02020404030301010803" pitchFamily="18" charset="0"/>
              </a:rPr>
              <a:t>expression2</a:t>
            </a:r>
          </a:p>
          <a:p>
            <a:r>
              <a:rPr lang="en-US" dirty="0" smtClean="0"/>
              <a:t>If the </a:t>
            </a:r>
            <a:r>
              <a:rPr lang="en-US" i="1" dirty="0">
                <a:latin typeface="Garamond" panose="02020404030301010803" pitchFamily="18" charset="0"/>
              </a:rPr>
              <a:t>condition-expression</a:t>
            </a:r>
            <a:r>
              <a:rPr lang="en-US" dirty="0" smtClean="0"/>
              <a:t> is </a:t>
            </a:r>
            <a:r>
              <a:rPr lang="en-US" i="1" u="sng" dirty="0" smtClean="0"/>
              <a:t>true</a:t>
            </a:r>
            <a:r>
              <a:rPr lang="en-US" dirty="0" smtClean="0"/>
              <a:t> then only  evaluate </a:t>
            </a:r>
            <a:r>
              <a:rPr lang="en-US" i="1" dirty="0">
                <a:latin typeface="Garamond" panose="02020404030301010803" pitchFamily="18" charset="0"/>
              </a:rPr>
              <a:t>expression1</a:t>
            </a:r>
          </a:p>
          <a:p>
            <a:r>
              <a:rPr lang="en-US" dirty="0" smtClean="0"/>
              <a:t>If the </a:t>
            </a:r>
            <a:r>
              <a:rPr lang="en-US" i="1" dirty="0">
                <a:latin typeface="Garamond" panose="02020404030301010803" pitchFamily="18" charset="0"/>
              </a:rPr>
              <a:t>condition-expression</a:t>
            </a:r>
            <a:r>
              <a:rPr lang="en-US" dirty="0" smtClean="0"/>
              <a:t> is</a:t>
            </a:r>
            <a:r>
              <a:rPr lang="en-US" i="1" dirty="0" smtClean="0"/>
              <a:t> </a:t>
            </a:r>
            <a:r>
              <a:rPr lang="en-US" i="1" u="sng" dirty="0" smtClean="0"/>
              <a:t>false</a:t>
            </a:r>
            <a:r>
              <a:rPr lang="en-US" i="1" dirty="0" smtClean="0"/>
              <a:t> </a:t>
            </a:r>
            <a:r>
              <a:rPr lang="en-US" dirty="0" smtClean="0"/>
              <a:t>then only evaluate </a:t>
            </a:r>
            <a:r>
              <a:rPr lang="en-US" i="1" dirty="0" smtClean="0">
                <a:latin typeface="Garamond" panose="02020404030301010803" pitchFamily="18" charset="0"/>
              </a:rPr>
              <a:t>expression2</a:t>
            </a:r>
          </a:p>
          <a:p>
            <a:endParaRPr lang="en-US" i="1" dirty="0">
              <a:latin typeface="Garamond" panose="02020404030301010803" pitchFamily="18" charset="0"/>
            </a:endParaRPr>
          </a:p>
          <a:p>
            <a:r>
              <a:rPr lang="en-US" dirty="0" smtClean="0"/>
              <a:t>Here are two ways to use it: </a:t>
            </a:r>
            <a:br>
              <a:rPr lang="en-US" dirty="0" smtClean="0"/>
            </a:br>
            <a:r>
              <a:rPr lang="en-US" dirty="0" smtClean="0"/>
              <a:t>We wish to assign to the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 the maximum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a &gt; b )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(max = a)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(max = b);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 = a &gt; b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 operator   </a:t>
            </a:r>
            <a:r>
              <a:rPr lang="en-US" b="1" dirty="0" smtClean="0">
                <a:solidFill>
                  <a:srgbClr val="FF0000"/>
                </a:solidFill>
              </a:rPr>
              <a:t> ,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Garamond" panose="02020404030301010803" pitchFamily="18" charset="0"/>
              </a:rPr>
              <a:t>expression1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 ,  </a:t>
            </a:r>
            <a:r>
              <a:rPr lang="en-US" i="1" dirty="0" smtClean="0">
                <a:latin typeface="Garamond" panose="02020404030301010803" pitchFamily="18" charset="0"/>
              </a:rPr>
              <a:t>expression2</a:t>
            </a:r>
          </a:p>
          <a:p>
            <a:r>
              <a:rPr lang="en-US" dirty="0" smtClean="0"/>
              <a:t>May sound unusual, but the comma is an operator too.</a:t>
            </a:r>
          </a:p>
          <a:p>
            <a:r>
              <a:rPr lang="en-US" dirty="0" smtClean="0"/>
              <a:t>The value of the expression is </a:t>
            </a:r>
            <a:r>
              <a:rPr lang="en-US" i="1" dirty="0">
                <a:latin typeface="Garamond" panose="02020404030301010803" pitchFamily="18" charset="0"/>
              </a:rPr>
              <a:t>expression2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is used in some specific places, otherwise rarely used.</a:t>
            </a:r>
          </a:p>
          <a:p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 c = d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= f);   </a:t>
            </a:r>
            <a:r>
              <a:rPr lang="en-US" dirty="0" smtClean="0"/>
              <a:t>What is the value of a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12224823" cy="773724"/>
          </a:xfrm>
        </p:spPr>
        <p:txBody>
          <a:bodyPr>
            <a:normAutofit/>
          </a:bodyPr>
          <a:lstStyle/>
          <a:p>
            <a:r>
              <a:rPr lang="en-US" dirty="0" smtClean="0"/>
              <a:t>The Operators Table </a:t>
            </a:r>
            <a:r>
              <a:rPr lang="en-US" sz="2000" dirty="0" smtClean="0">
                <a:hlinkClick r:id="rId3"/>
              </a:rPr>
              <a:t>https://en.cppreference.com/w/c/language/operator_precedence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791" y="769257"/>
            <a:ext cx="8085970" cy="320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791" y="1252025"/>
            <a:ext cx="8085970" cy="561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30328" y="1090128"/>
            <a:ext cx="7413674" cy="11969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2869" y="155160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endParaRPr lang="en-US" sz="16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9509761" y="1405064"/>
            <a:ext cx="97840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67772" y="1315720"/>
            <a:ext cx="1724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Revisit later</a:t>
            </a:r>
            <a:br>
              <a:rPr lang="en-US" dirty="0" smtClean="0"/>
            </a:br>
            <a:r>
              <a:rPr lang="en-US" dirty="0" smtClean="0"/>
              <a:t>Unary ops</a:t>
            </a:r>
            <a:br>
              <a:rPr lang="en-US" dirty="0" smtClean="0"/>
            </a:br>
            <a:r>
              <a:rPr lang="en-US" dirty="0" smtClean="0"/>
              <a:t>Data access ops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4228" y="1209822"/>
            <a:ext cx="8215533" cy="858129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58" y="1922690"/>
            <a:ext cx="379829" cy="401589"/>
          </a:xfrm>
          <a:prstGeom prst="rect">
            <a:avLst/>
          </a:prstGeom>
        </p:spPr>
      </p:pic>
      <p:pic>
        <p:nvPicPr>
          <p:cNvPr id="12" name="Picture 11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5" y="2159498"/>
            <a:ext cx="379829" cy="401589"/>
          </a:xfrm>
          <a:prstGeom prst="rect">
            <a:avLst/>
          </a:prstGeom>
        </p:spPr>
      </p:pic>
      <p:pic>
        <p:nvPicPr>
          <p:cNvPr id="13" name="Picture 12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5" y="2891019"/>
            <a:ext cx="379829" cy="401589"/>
          </a:xfrm>
          <a:prstGeom prst="rect">
            <a:avLst/>
          </a:prstGeom>
        </p:spPr>
      </p:pic>
      <p:pic>
        <p:nvPicPr>
          <p:cNvPr id="14" name="Picture 13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33" y="3184098"/>
            <a:ext cx="379829" cy="401589"/>
          </a:xfrm>
          <a:prstGeom prst="rect">
            <a:avLst/>
          </a:prstGeom>
        </p:spPr>
      </p:pic>
      <p:pic>
        <p:nvPicPr>
          <p:cNvPr id="15" name="Picture 14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" y="4264966"/>
            <a:ext cx="379829" cy="401589"/>
          </a:xfrm>
          <a:prstGeom prst="rect">
            <a:avLst/>
          </a:prstGeom>
        </p:spPr>
      </p:pic>
      <p:pic>
        <p:nvPicPr>
          <p:cNvPr id="16" name="Picture 1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05" y="4543976"/>
            <a:ext cx="379829" cy="401589"/>
          </a:xfrm>
          <a:prstGeom prst="rect">
            <a:avLst/>
          </a:prstGeom>
        </p:spPr>
      </p:pic>
      <p:pic>
        <p:nvPicPr>
          <p:cNvPr id="17" name="Picture 1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5" y="256108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20" name="Picture 1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8" y="41323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8" name="Picture 1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72" y="3599909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9" name="Picture 1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51" y="3909652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21" name="Picture 2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36" y="2037982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23" name="Rectangular Callout 22"/>
          <p:cNvSpPr/>
          <p:nvPr/>
        </p:nvSpPr>
        <p:spPr>
          <a:xfrm>
            <a:off x="10142806" y="2561086"/>
            <a:ext cx="2049194" cy="1348566"/>
          </a:xfrm>
          <a:prstGeom prst="wedgeRectCallout">
            <a:avLst>
              <a:gd name="adj1" fmla="val -3785"/>
              <a:gd name="adj2" fmla="val -9010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Prefix Unary operators are all </a:t>
            </a:r>
            <a:r>
              <a:rPr lang="en-US" b="1" dirty="0" smtClean="0"/>
              <a:t>right associative</a:t>
            </a:r>
          </a:p>
          <a:p>
            <a:pPr algn="ctr"/>
            <a:r>
              <a:rPr lang="en-US" dirty="0" smtClean="0"/>
              <a:t>Like the unary minus</a:t>
            </a:r>
            <a:endParaRPr lang="en-US" dirty="0"/>
          </a:p>
        </p:txBody>
      </p:sp>
      <p:pic>
        <p:nvPicPr>
          <p:cNvPr id="22" name="Picture 21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5" y="606109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3" name="Oval 2"/>
          <p:cNvSpPr/>
          <p:nvPr/>
        </p:nvSpPr>
        <p:spPr>
          <a:xfrm>
            <a:off x="2169372" y="5258218"/>
            <a:ext cx="728573" cy="309742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173329" y="4889293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988062" y="533165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b = c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943747" y="5373857"/>
            <a:ext cx="1048049" cy="0"/>
          </a:xfrm>
          <a:prstGeom prst="straightConnector1">
            <a:avLst/>
          </a:prstGeom>
          <a:ln w="41275"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24966" y="2501497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– b – c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492432" y="2891019"/>
            <a:ext cx="1048049" cy="0"/>
          </a:xfrm>
          <a:prstGeom prst="straightConnector1">
            <a:avLst/>
          </a:prstGeom>
          <a:ln w="41275">
            <a:headEnd type="arrow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38" y="4956405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32" name="Picture 31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91" y="6580130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33" name="Rounded Rectangle 32"/>
          <p:cNvSpPr/>
          <p:nvPr/>
        </p:nvSpPr>
        <p:spPr>
          <a:xfrm>
            <a:off x="8142850" y="6468755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 smtClean="0"/>
              <a:t>Post</a:t>
            </a:r>
            <a:r>
              <a:rPr lang="en-US" dirty="0" smtClean="0"/>
              <a:t>-increment, </a:t>
            </a:r>
            <a:r>
              <a:rPr lang="en-US" i="1" u="sng" dirty="0" smtClean="0"/>
              <a:t>Post</a:t>
            </a:r>
            <a:r>
              <a:rPr lang="en-US" dirty="0" smtClean="0"/>
              <a:t>-decrement  </a:t>
            </a:r>
            <a:r>
              <a:rPr lang="en-US" dirty="0" smtClean="0"/>
              <a:t>a specific </a:t>
            </a:r>
            <a:r>
              <a:rPr lang="en-US" dirty="0" smtClean="0"/>
              <a:t>use of ‘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‘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x++ </a:t>
            </a:r>
            <a:r>
              <a:rPr lang="en-US" dirty="0" smtClean="0"/>
              <a:t>means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increment after </a:t>
            </a:r>
            <a:r>
              <a:rPr lang="en-US" dirty="0" smtClean="0">
                <a:cs typeface="Courier New" panose="02070309020205020404" pitchFamily="49" charset="0"/>
              </a:rPr>
              <a:t>use.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x-- </a:t>
            </a:r>
            <a:r>
              <a:rPr lang="en-US" dirty="0" smtClean="0"/>
              <a:t>means  </a:t>
            </a:r>
            <a:r>
              <a:rPr lang="en-US" dirty="0" smtClean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decrement after </a:t>
            </a:r>
            <a:r>
              <a:rPr lang="en-US" dirty="0" smtClean="0">
                <a:cs typeface="Courier New" panose="02070309020205020404" pitchFamily="49" charset="0"/>
              </a:rPr>
              <a:t>use.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u="sng" dirty="0" smtClean="0"/>
              <a:t>Pre</a:t>
            </a:r>
            <a:r>
              <a:rPr lang="en-US" dirty="0" smtClean="0"/>
              <a:t>-increment, </a:t>
            </a:r>
            <a:r>
              <a:rPr lang="en-US" i="1" u="sng" dirty="0" smtClean="0"/>
              <a:t>Pre</a:t>
            </a:r>
            <a:r>
              <a:rPr lang="en-US" dirty="0" smtClean="0"/>
              <a:t>-decrement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means 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increment before </a:t>
            </a:r>
            <a:r>
              <a:rPr lang="en-US" dirty="0" smtClean="0">
                <a:cs typeface="Courier New" panose="02070309020205020404" pitchFamily="49" charset="0"/>
              </a:rPr>
              <a:t>use.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--x  </a:t>
            </a:r>
            <a:r>
              <a:rPr lang="en-US" dirty="0" smtClean="0"/>
              <a:t>means</a:t>
            </a:r>
            <a:r>
              <a:rPr lang="en-US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decrement before</a:t>
            </a:r>
            <a:r>
              <a:rPr lang="en-US" dirty="0" smtClean="0">
                <a:cs typeface="Courier New" panose="02070309020205020404" pitchFamily="49" charset="0"/>
              </a:rPr>
              <a:t> use.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Examples: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x++;     </a:t>
            </a:r>
            <a:r>
              <a:rPr lang="en-US" dirty="0" smtClean="0">
                <a:cs typeface="Courier New" panose="02070309020205020404" pitchFamily="49" charset="0"/>
              </a:rPr>
              <a:t>// y gets the  old  value of x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++x;     </a:t>
            </a:r>
            <a:r>
              <a:rPr lang="en-US" dirty="0" smtClean="0">
                <a:cs typeface="Courier New" panose="02070309020205020404" pitchFamily="49" charset="0"/>
              </a:rPr>
              <a:t>// y gets the new value of x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Just the statements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++x;  a</a:t>
            </a:r>
            <a:r>
              <a:rPr lang="en-US" dirty="0" smtClean="0">
                <a:cs typeface="Courier New" panose="02070309020205020404" pitchFamily="49" charset="0"/>
              </a:rPr>
              <a:t>nd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are no different in effect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79635" y="2813538"/>
            <a:ext cx="3737227" cy="101566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Since these are assignments the operand for  ++ and -- must be an </a:t>
            </a:r>
            <a:r>
              <a:rPr lang="en-US" sz="2000" b="1" i="1" dirty="0" err="1" smtClean="0"/>
              <a:t>lvalue</a:t>
            </a:r>
            <a:r>
              <a:rPr lang="en-US" sz="2000" b="1" i="1" dirty="0" smtClean="0"/>
              <a:t>.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50363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8200" y="1209821"/>
            <a:ext cx="9642231" cy="5359791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93" y="1896148"/>
            <a:ext cx="8664572" cy="4223297"/>
          </a:xfrm>
          <a:prstGeom prst="rect">
            <a:avLst/>
          </a:prstGeom>
        </p:spPr>
      </p:pic>
      <p:pic>
        <p:nvPicPr>
          <p:cNvPr id="6" name="Picture 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21671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7" name="Picture 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3871243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9" name="Picture 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07" y="445166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8" name="Picture 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418098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0" name="Picture 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61" y="4758808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83" y="5558325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13" name="Rounded Rectangle 12"/>
          <p:cNvSpPr/>
          <p:nvPr/>
        </p:nvSpPr>
        <p:spPr>
          <a:xfrm>
            <a:off x="8464450" y="3783832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10136" y="2079780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guidelines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of evaluation:</a:t>
            </a:r>
          </a:p>
          <a:p>
            <a:pPr lvl="1"/>
            <a:r>
              <a:rPr lang="en-US" dirty="0" smtClean="0"/>
              <a:t>You can always force a certain order of evaluation by using parenthesis.</a:t>
            </a:r>
          </a:p>
          <a:p>
            <a:pPr lvl="1"/>
            <a:r>
              <a:rPr lang="en-US" dirty="0" smtClean="0"/>
              <a:t>Use parenthesis liberally.</a:t>
            </a:r>
          </a:p>
          <a:p>
            <a:r>
              <a:rPr lang="en-US" dirty="0" smtClean="0"/>
              <a:t>You will find use for increment and decrement operators a lot.</a:t>
            </a:r>
          </a:p>
          <a:p>
            <a:r>
              <a:rPr lang="en-US" dirty="0" smtClean="0"/>
              <a:t>You probably will use the comma operator in specific cases, which we will see in some examples. </a:t>
            </a:r>
          </a:p>
          <a:p>
            <a:r>
              <a:rPr lang="en-US" dirty="0" smtClean="0"/>
              <a:t>Don’t confuse the comma operator with the comma we use to separate parameters in a function call or function definition.</a:t>
            </a:r>
          </a:p>
          <a:p>
            <a:r>
              <a:rPr lang="en-US" dirty="0" smtClean="0"/>
              <a:t>Don’t confuse the logical not (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r>
              <a:rPr lang="en-US" dirty="0" smtClean="0"/>
              <a:t>) with the bitwise not (</a:t>
            </a:r>
            <a:r>
              <a:rPr lang="en-US" b="1" dirty="0" smtClean="0">
                <a:solidFill>
                  <a:srgbClr val="FF0000"/>
                </a:solidFill>
              </a:rPr>
              <a:t>~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0496208" y="5393888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– What we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Expressions are the most common part of statements.</a:t>
            </a:r>
            <a:endParaRPr lang="en-US" dirty="0"/>
          </a:p>
          <a:p>
            <a:r>
              <a:rPr lang="en-US" dirty="0" smtClean="0"/>
              <a:t>Expressions give values.</a:t>
            </a:r>
          </a:p>
          <a:p>
            <a:r>
              <a:rPr lang="en-US" dirty="0" smtClean="0"/>
              <a:t>Expressions comprise of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asic value giving entities - variables, constants, function calls</a:t>
            </a:r>
          </a:p>
          <a:p>
            <a:pPr lvl="1"/>
            <a:r>
              <a:rPr lang="en-US" dirty="0" smtClean="0"/>
              <a:t>Operators that combine values to give other values</a:t>
            </a:r>
          </a:p>
          <a:p>
            <a:r>
              <a:rPr lang="en-US" dirty="0" smtClean="0"/>
              <a:t>We have already seen several operators</a:t>
            </a:r>
          </a:p>
          <a:p>
            <a:pPr lvl="1"/>
            <a:r>
              <a:rPr lang="en-US" b="1" dirty="0" smtClean="0"/>
              <a:t>Integer</a:t>
            </a:r>
            <a:r>
              <a:rPr lang="en-US" dirty="0" smtClean="0"/>
              <a:t> and </a:t>
            </a:r>
            <a:r>
              <a:rPr lang="en-US" b="1" dirty="0" smtClean="0"/>
              <a:t>floating point </a:t>
            </a:r>
            <a:r>
              <a:rPr lang="en-US" dirty="0" smtClean="0"/>
              <a:t>operators  (used to combine numbers arithmetically)</a:t>
            </a:r>
          </a:p>
          <a:p>
            <a:pPr lvl="1"/>
            <a:r>
              <a:rPr lang="en-US" b="1" dirty="0" smtClean="0"/>
              <a:t>Relational</a:t>
            </a:r>
            <a:r>
              <a:rPr lang="en-US" dirty="0" smtClean="0"/>
              <a:t>(comparison) and </a:t>
            </a:r>
            <a:r>
              <a:rPr lang="en-US" b="1" dirty="0"/>
              <a:t>logic</a:t>
            </a:r>
            <a:r>
              <a:rPr lang="en-US" dirty="0" smtClean="0"/>
              <a:t> operators to give us true/false values used in conditional expressions (in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statements)</a:t>
            </a:r>
          </a:p>
          <a:p>
            <a:r>
              <a:rPr lang="en-US" dirty="0" smtClean="0"/>
              <a:t>We now learn more operators, but before that a core concept</a:t>
            </a:r>
          </a:p>
        </p:txBody>
      </p:sp>
    </p:spTree>
    <p:extLst>
      <p:ext uri="{BB962C8B-B14F-4D97-AF65-F5344CB8AC3E}">
        <p14:creationId xmlns:p14="http://schemas.microsoft.com/office/powerpoint/2010/main" val="20565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and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interpret 5 – 3 * 2 – 2 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We can definitely use 5 – (3 * 2 ) – 2 to be really clear.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We might need to use (5 – (3 * 2 ) ) – 2 to be even clearer.</a:t>
            </a:r>
          </a:p>
          <a:p>
            <a:r>
              <a:rPr lang="en-US" dirty="0" smtClean="0"/>
              <a:t>Additionally C provides precedence and associativity rules.</a:t>
            </a:r>
          </a:p>
          <a:p>
            <a:r>
              <a:rPr lang="en-US" dirty="0" smtClean="0"/>
              <a:t>We introduce a table to understand this. </a:t>
            </a:r>
          </a:p>
          <a:p>
            <a:r>
              <a:rPr lang="en-US" dirty="0" smtClean="0"/>
              <a:t>In the process we introduce several new operators.</a:t>
            </a:r>
          </a:p>
          <a:p>
            <a:r>
              <a:rPr lang="en-US" dirty="0" smtClean="0"/>
              <a:t>We will still keep a few operators to be studies later.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Precedence: Breaking the tie between two operators of different precedence – do the higher/ earlier preference first.</a:t>
            </a:r>
          </a:p>
          <a:p>
            <a:pPr lvl="1"/>
            <a:r>
              <a:rPr lang="en-US" dirty="0" smtClean="0"/>
              <a:t>Multiplication is higher precedence than addition and subtraction</a:t>
            </a:r>
          </a:p>
          <a:p>
            <a:pPr lvl="1"/>
            <a:r>
              <a:rPr lang="en-US" dirty="0" smtClean="0"/>
              <a:t>So  5 – 3 * 2 – 2     is by default evaluated as 5 </a:t>
            </a:r>
            <a:r>
              <a:rPr lang="en-US" dirty="0" smtClean="0">
                <a:solidFill>
                  <a:schemeClr val="accent1"/>
                </a:solidFill>
              </a:rPr>
              <a:t>–</a:t>
            </a:r>
            <a:r>
              <a:rPr lang="en-US" dirty="0" smtClean="0"/>
              <a:t> ( 3</a:t>
            </a:r>
            <a:r>
              <a:rPr lang="en-US" b="1" dirty="0" smtClean="0">
                <a:solidFill>
                  <a:srgbClr val="FF0000"/>
                </a:solidFill>
              </a:rPr>
              <a:t> * </a:t>
            </a:r>
            <a:r>
              <a:rPr lang="en-US" dirty="0" smtClean="0"/>
              <a:t>2 ) </a:t>
            </a:r>
            <a:r>
              <a:rPr lang="en-US" dirty="0" smtClean="0">
                <a:solidFill>
                  <a:schemeClr val="accent1"/>
                </a:solidFill>
              </a:rPr>
              <a:t>–</a:t>
            </a:r>
            <a:r>
              <a:rPr lang="en-US" dirty="0" smtClean="0"/>
              <a:t> 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Associativity: Break the tie between two operators of the same precedence.</a:t>
            </a:r>
          </a:p>
          <a:p>
            <a:pPr lvl="1"/>
            <a:r>
              <a:rPr lang="en-US" dirty="0" smtClean="0"/>
              <a:t>Subtraction is left associative</a:t>
            </a:r>
          </a:p>
          <a:p>
            <a:pPr lvl="1"/>
            <a:r>
              <a:rPr lang="en-US" dirty="0" smtClean="0"/>
              <a:t>So 5 – (3 * 2) – 2 is evaluated as (5 </a:t>
            </a:r>
            <a:r>
              <a:rPr lang="en-US" b="1" dirty="0" smtClean="0">
                <a:solidFill>
                  <a:srgbClr val="FF0000"/>
                </a:solidFill>
              </a:rPr>
              <a:t>–</a:t>
            </a:r>
            <a:r>
              <a:rPr lang="en-US" dirty="0" smtClean="0"/>
              <a:t> ( 3 * 2) )</a:t>
            </a:r>
            <a:r>
              <a:rPr lang="en-US" dirty="0" smtClean="0">
                <a:solidFill>
                  <a:schemeClr val="accent1"/>
                </a:solidFill>
              </a:rPr>
              <a:t> – </a:t>
            </a:r>
            <a:r>
              <a:rPr lang="en-US" dirty="0" smtClean="0"/>
              <a:t>2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12224823" cy="773724"/>
          </a:xfrm>
        </p:spPr>
        <p:txBody>
          <a:bodyPr>
            <a:normAutofit/>
          </a:bodyPr>
          <a:lstStyle/>
          <a:p>
            <a:r>
              <a:rPr lang="en-US" dirty="0" smtClean="0"/>
              <a:t>The Operators Table </a:t>
            </a:r>
            <a:r>
              <a:rPr lang="en-US" sz="2000" dirty="0" smtClean="0">
                <a:hlinkClick r:id="rId3"/>
              </a:rPr>
              <a:t>https://en.cppreference.com/w/c/language/operator_precedence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791" y="769257"/>
            <a:ext cx="8085970" cy="320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791" y="1252025"/>
            <a:ext cx="8085970" cy="561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30328" y="1090128"/>
            <a:ext cx="7413674" cy="11969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2869" y="155160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endParaRPr lang="en-US" sz="16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9509761" y="1405064"/>
            <a:ext cx="97840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67772" y="1315720"/>
            <a:ext cx="1724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Revisit later</a:t>
            </a:r>
            <a:br>
              <a:rPr lang="en-US" dirty="0" smtClean="0"/>
            </a:br>
            <a:r>
              <a:rPr lang="en-US" dirty="0" smtClean="0"/>
              <a:t>Unary ops</a:t>
            </a:r>
            <a:br>
              <a:rPr lang="en-US" dirty="0" smtClean="0"/>
            </a:br>
            <a:r>
              <a:rPr lang="en-US" dirty="0" smtClean="0"/>
              <a:t>Data access ops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4228" y="1209822"/>
            <a:ext cx="8215533" cy="858129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58" y="1922690"/>
            <a:ext cx="379829" cy="401589"/>
          </a:xfrm>
          <a:prstGeom prst="rect">
            <a:avLst/>
          </a:prstGeom>
        </p:spPr>
      </p:pic>
      <p:pic>
        <p:nvPicPr>
          <p:cNvPr id="12" name="Picture 11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5" y="2159498"/>
            <a:ext cx="379829" cy="401589"/>
          </a:xfrm>
          <a:prstGeom prst="rect">
            <a:avLst/>
          </a:prstGeom>
        </p:spPr>
      </p:pic>
      <p:pic>
        <p:nvPicPr>
          <p:cNvPr id="13" name="Picture 12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5" y="2891019"/>
            <a:ext cx="379829" cy="401589"/>
          </a:xfrm>
          <a:prstGeom prst="rect">
            <a:avLst/>
          </a:prstGeom>
        </p:spPr>
      </p:pic>
      <p:pic>
        <p:nvPicPr>
          <p:cNvPr id="14" name="Picture 13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33" y="3184098"/>
            <a:ext cx="379829" cy="401589"/>
          </a:xfrm>
          <a:prstGeom prst="rect">
            <a:avLst/>
          </a:prstGeom>
        </p:spPr>
      </p:pic>
      <p:pic>
        <p:nvPicPr>
          <p:cNvPr id="15" name="Picture 14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" y="4264966"/>
            <a:ext cx="379829" cy="401589"/>
          </a:xfrm>
          <a:prstGeom prst="rect">
            <a:avLst/>
          </a:prstGeom>
        </p:spPr>
      </p:pic>
      <p:pic>
        <p:nvPicPr>
          <p:cNvPr id="16" name="Picture 1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05" y="4543976"/>
            <a:ext cx="379829" cy="4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in C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operators operate on the value representation in the machine</a:t>
            </a:r>
          </a:p>
          <a:p>
            <a:pPr lvl="1"/>
            <a:r>
              <a:rPr lang="en-US" dirty="0" smtClean="0"/>
              <a:t>Since all representation is in binary, they talk manipulate bits in the data.	</a:t>
            </a:r>
          </a:p>
          <a:p>
            <a:r>
              <a:rPr lang="en-US" dirty="0" smtClean="0"/>
              <a:t>Shift:    v  &lt;&lt;  n         and       v &gt;&gt;  n   shift all digits left or right by one bit:     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 = 0b00</a:t>
            </a:r>
            <a:r>
              <a:rPr lang="en-US" dirty="0" smtClean="0">
                <a:solidFill>
                  <a:schemeClr val="accent1"/>
                </a:solidFill>
              </a:rPr>
              <a:t>01</a:t>
            </a:r>
            <a:r>
              <a:rPr lang="en-US" dirty="0" smtClean="0"/>
              <a:t>01</a:t>
            </a:r>
            <a:r>
              <a:rPr lang="en-US" dirty="0" smtClean="0">
                <a:solidFill>
                  <a:schemeClr val="accent1"/>
                </a:solidFill>
              </a:rPr>
              <a:t>10 </a:t>
            </a:r>
            <a:r>
              <a:rPr lang="en-US" dirty="0" smtClean="0"/>
              <a:t>        is an 8 bit value (this is not standard C, but just for teaching convenience)</a:t>
            </a:r>
          </a:p>
          <a:p>
            <a:pPr lvl="1"/>
            <a:r>
              <a:rPr lang="en-US" dirty="0" smtClean="0"/>
              <a:t>So x &lt;&lt; 2 will be 0b</a:t>
            </a:r>
            <a:r>
              <a:rPr lang="en-US" dirty="0" smtClean="0">
                <a:solidFill>
                  <a:schemeClr val="accent1"/>
                </a:solidFill>
              </a:rPr>
              <a:t>01</a:t>
            </a:r>
            <a:r>
              <a:rPr lang="en-US" dirty="0" smtClean="0"/>
              <a:t>01</a:t>
            </a:r>
            <a:r>
              <a:rPr lang="en-US" dirty="0" smtClean="0">
                <a:solidFill>
                  <a:schemeClr val="accent1"/>
                </a:solidFill>
              </a:rPr>
              <a:t>10</a:t>
            </a:r>
            <a:r>
              <a:rPr lang="en-US" dirty="0" smtClean="0"/>
              <a:t>00  - notice how the rightmost was filled with 0s.</a:t>
            </a:r>
          </a:p>
          <a:p>
            <a:pPr lvl="1"/>
            <a:r>
              <a:rPr lang="en-US" dirty="0" smtClean="0"/>
              <a:t>And x &gt;&gt; 2 will be 0b00000101 – notice how the leftmost was filled with 0s.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in C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0208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Bitwise AND  ( 1 </a:t>
            </a:r>
            <a:r>
              <a:rPr lang="en-US" dirty="0" err="1" smtClean="0"/>
              <a:t>iff</a:t>
            </a:r>
            <a:r>
              <a:rPr lang="en-US" dirty="0" smtClean="0"/>
              <a:t> both are 1 at the position)</a:t>
            </a:r>
          </a:p>
          <a:p>
            <a:pPr lvl="1"/>
            <a:r>
              <a:rPr lang="en-US" dirty="0" smtClean="0"/>
              <a:t>0b</a:t>
            </a:r>
            <a:r>
              <a:rPr lang="en-US" dirty="0" smtClean="0">
                <a:solidFill>
                  <a:schemeClr val="accent1"/>
                </a:solidFill>
              </a:rPr>
              <a:t>0001</a:t>
            </a:r>
            <a:r>
              <a:rPr lang="en-US" dirty="0" smtClean="0"/>
              <a:t>0101  </a:t>
            </a:r>
            <a:r>
              <a:rPr lang="en-US" sz="2800" b="1" dirty="0" smtClean="0"/>
              <a:t> &amp; </a:t>
            </a:r>
            <a:r>
              <a:rPr lang="en-US" b="1" dirty="0" smtClean="0"/>
              <a:t> </a:t>
            </a:r>
            <a:r>
              <a:rPr lang="en-US" dirty="0"/>
              <a:t>7</a:t>
            </a:r>
            <a:r>
              <a:rPr lang="en-US" dirty="0" smtClean="0"/>
              <a:t>   gives 0b</a:t>
            </a:r>
            <a:r>
              <a:rPr lang="en-US" dirty="0" smtClean="0">
                <a:solidFill>
                  <a:schemeClr val="accent1"/>
                </a:solidFill>
              </a:rPr>
              <a:t>0000</a:t>
            </a:r>
            <a:r>
              <a:rPr lang="en-US" dirty="0" smtClean="0"/>
              <a:t>0101</a:t>
            </a:r>
            <a:endParaRPr lang="en-US" dirty="0"/>
          </a:p>
          <a:p>
            <a:pPr lvl="1"/>
            <a:endParaRPr lang="en-US" b="1" dirty="0" smtClean="0"/>
          </a:p>
          <a:p>
            <a:r>
              <a:rPr lang="en-US" dirty="0" smtClean="0"/>
              <a:t>Bitwise OR ( 1 </a:t>
            </a:r>
            <a:r>
              <a:rPr lang="en-US" dirty="0" err="1" smtClean="0"/>
              <a:t>iff</a:t>
            </a:r>
            <a:r>
              <a:rPr lang="en-US" dirty="0" smtClean="0"/>
              <a:t> at least one of them is 1 …)</a:t>
            </a:r>
            <a:endParaRPr lang="en-US" dirty="0"/>
          </a:p>
          <a:p>
            <a:pPr lvl="1"/>
            <a:r>
              <a:rPr lang="en-US" dirty="0" smtClean="0"/>
              <a:t>0b</a:t>
            </a:r>
            <a:r>
              <a:rPr lang="en-US" dirty="0" smtClean="0">
                <a:solidFill>
                  <a:schemeClr val="accent1"/>
                </a:solidFill>
              </a:rPr>
              <a:t>0001</a:t>
            </a:r>
            <a:r>
              <a:rPr lang="en-US" dirty="0" smtClean="0"/>
              <a:t>0101    </a:t>
            </a:r>
            <a:r>
              <a:rPr lang="en-US" sz="2800" b="1" dirty="0" smtClean="0"/>
              <a:t>| </a:t>
            </a:r>
            <a:r>
              <a:rPr lang="en-US" dirty="0" smtClean="0"/>
              <a:t> 7   gives 0b</a:t>
            </a:r>
            <a:r>
              <a:rPr lang="en-US" dirty="0" smtClean="0">
                <a:solidFill>
                  <a:schemeClr val="accent1"/>
                </a:solidFill>
              </a:rPr>
              <a:t>0001</a:t>
            </a:r>
            <a:r>
              <a:rPr lang="en-US" dirty="0" smtClean="0"/>
              <a:t>0111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Bitwise XOR ( 1 </a:t>
            </a:r>
            <a:r>
              <a:rPr lang="en-US" dirty="0" err="1" smtClean="0"/>
              <a:t>iff</a:t>
            </a:r>
            <a:r>
              <a:rPr lang="en-US" dirty="0" smtClean="0"/>
              <a:t> both are different …)</a:t>
            </a:r>
          </a:p>
          <a:p>
            <a:pPr lvl="1"/>
            <a:r>
              <a:rPr lang="en-US" dirty="0" smtClean="0"/>
              <a:t>0b</a:t>
            </a:r>
            <a:r>
              <a:rPr lang="en-US" dirty="0" smtClean="0">
                <a:solidFill>
                  <a:schemeClr val="accent1"/>
                </a:solidFill>
              </a:rPr>
              <a:t>0001</a:t>
            </a:r>
            <a:r>
              <a:rPr lang="en-US" dirty="0" smtClean="0"/>
              <a:t>0101    </a:t>
            </a:r>
            <a:r>
              <a:rPr lang="en-US" sz="2800" b="1" dirty="0" smtClean="0"/>
              <a:t>^ </a:t>
            </a:r>
            <a:r>
              <a:rPr lang="en-US" dirty="0" smtClean="0"/>
              <a:t> 7   gives 0b</a:t>
            </a:r>
            <a:r>
              <a:rPr lang="en-US" dirty="0" smtClean="0">
                <a:solidFill>
                  <a:schemeClr val="accent1"/>
                </a:solidFill>
              </a:rPr>
              <a:t>0001</a:t>
            </a:r>
            <a:r>
              <a:rPr lang="en-US" dirty="0" smtClean="0"/>
              <a:t>0111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Bitwise NOT (unary exchanges 0s and 1s…)</a:t>
            </a:r>
          </a:p>
          <a:p>
            <a:pPr lvl="1"/>
            <a:r>
              <a:rPr lang="en-US" b="1" dirty="0"/>
              <a:t> </a:t>
            </a:r>
            <a:r>
              <a:rPr lang="en-US" b="1" dirty="0" smtClean="0"/>
              <a:t>~ </a:t>
            </a:r>
            <a:r>
              <a:rPr lang="en-US" dirty="0" smtClean="0"/>
              <a:t>0b</a:t>
            </a:r>
            <a:r>
              <a:rPr lang="en-US" dirty="0" smtClean="0">
                <a:solidFill>
                  <a:schemeClr val="accent1"/>
                </a:solidFill>
              </a:rPr>
              <a:t>0001</a:t>
            </a:r>
            <a:r>
              <a:rPr lang="en-US" dirty="0" smtClean="0"/>
              <a:t>0101   gives 0b</a:t>
            </a:r>
            <a:r>
              <a:rPr lang="en-US" dirty="0" smtClean="0">
                <a:solidFill>
                  <a:schemeClr val="accent1"/>
                </a:solidFill>
              </a:rPr>
              <a:t>1110</a:t>
            </a:r>
            <a:r>
              <a:rPr lang="en-US" dirty="0" smtClean="0"/>
              <a:t>1010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721971" y="1001369"/>
            <a:ext cx="2897944" cy="1261884"/>
            <a:chOff x="8721971" y="1001369"/>
            <a:chExt cx="2897944" cy="1261884"/>
          </a:xfrm>
        </p:grpSpPr>
        <p:sp>
          <p:nvSpPr>
            <p:cNvPr id="4" name="TextBox 3"/>
            <p:cNvSpPr txBox="1"/>
            <p:nvPr/>
          </p:nvSpPr>
          <p:spPr>
            <a:xfrm>
              <a:off x="8764172" y="1001369"/>
              <a:ext cx="2531462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   0 0 0 1   0 1 0 1 </a:t>
              </a:r>
            </a:p>
            <a:p>
              <a:r>
                <a:rPr lang="en-US" sz="2800" b="1" dirty="0" smtClean="0"/>
                <a:t>&amp;</a:t>
              </a:r>
              <a:r>
                <a:rPr lang="en-US" sz="2400" b="1" dirty="0" smtClean="0"/>
                <a:t>  </a:t>
              </a:r>
              <a:r>
                <a:rPr lang="en-US" sz="2400" dirty="0" smtClean="0"/>
                <a:t>0 0 0 0   0 1 1 1 </a:t>
              </a:r>
            </a:p>
            <a:p>
              <a:r>
                <a:rPr lang="en-US" sz="2400" dirty="0" smtClean="0"/>
                <a:t>      0 0 0 0   0 1 0 1</a:t>
              </a:r>
              <a:endParaRPr lang="en-US" sz="24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721971" y="1828799"/>
              <a:ext cx="28979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679770" y="2459741"/>
            <a:ext cx="2897944" cy="1261884"/>
            <a:chOff x="8679770" y="2459741"/>
            <a:chExt cx="2897944" cy="1261884"/>
          </a:xfrm>
        </p:grpSpPr>
        <p:sp>
          <p:nvSpPr>
            <p:cNvPr id="8" name="TextBox 7"/>
            <p:cNvSpPr txBox="1"/>
            <p:nvPr/>
          </p:nvSpPr>
          <p:spPr>
            <a:xfrm>
              <a:off x="8721971" y="2459741"/>
              <a:ext cx="2531462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   0 0 0 1   0 1 0 1 </a:t>
              </a:r>
            </a:p>
            <a:p>
              <a:r>
                <a:rPr lang="en-US" sz="2800" b="1" dirty="0" smtClean="0"/>
                <a:t>|</a:t>
              </a:r>
              <a:r>
                <a:rPr lang="en-US" sz="2400" b="1" dirty="0" smtClean="0"/>
                <a:t>   </a:t>
              </a:r>
              <a:r>
                <a:rPr lang="en-US" sz="2400" dirty="0" smtClean="0"/>
                <a:t>0 0 0 0   0 1 1 1 </a:t>
              </a:r>
            </a:p>
            <a:p>
              <a:r>
                <a:rPr lang="en-US" sz="2400" dirty="0" smtClean="0"/>
                <a:t>      0 0 0 1   0 1 1 1</a:t>
              </a:r>
              <a:endParaRPr lang="en-US" sz="24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679770" y="3287171"/>
              <a:ext cx="28979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679770" y="3757056"/>
            <a:ext cx="2897944" cy="1261884"/>
            <a:chOff x="8679770" y="3757056"/>
            <a:chExt cx="2897944" cy="1261884"/>
          </a:xfrm>
        </p:grpSpPr>
        <p:sp>
          <p:nvSpPr>
            <p:cNvPr id="10" name="TextBox 9"/>
            <p:cNvSpPr txBox="1"/>
            <p:nvPr/>
          </p:nvSpPr>
          <p:spPr>
            <a:xfrm>
              <a:off x="8721971" y="3757056"/>
              <a:ext cx="2531462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   0 0 0 1   0 1 0 1 </a:t>
              </a:r>
            </a:p>
            <a:p>
              <a:r>
                <a:rPr lang="en-US" sz="2800" b="1" dirty="0" smtClean="0"/>
                <a:t>^</a:t>
              </a:r>
              <a:r>
                <a:rPr lang="en-US" sz="2400" b="1" dirty="0" smtClean="0"/>
                <a:t>   </a:t>
              </a:r>
              <a:r>
                <a:rPr lang="en-US" sz="2400" dirty="0" smtClean="0"/>
                <a:t>0 0 0 0   0 1 1 1 </a:t>
              </a:r>
            </a:p>
            <a:p>
              <a:r>
                <a:rPr lang="en-US" sz="2400" dirty="0" smtClean="0"/>
                <a:t>      0 0 0 1   0 0 1 0</a:t>
              </a:r>
              <a:endParaRPr lang="en-US" sz="24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679770" y="4584486"/>
              <a:ext cx="28979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42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12224823" cy="773724"/>
          </a:xfrm>
        </p:spPr>
        <p:txBody>
          <a:bodyPr>
            <a:normAutofit/>
          </a:bodyPr>
          <a:lstStyle/>
          <a:p>
            <a:r>
              <a:rPr lang="en-US" dirty="0" smtClean="0"/>
              <a:t>The Operators Table </a:t>
            </a:r>
            <a:r>
              <a:rPr lang="en-US" sz="2000" dirty="0" smtClean="0">
                <a:hlinkClick r:id="rId4"/>
              </a:rPr>
              <a:t>https://en.cppreference.com/w/c/language/operator_precedence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791" y="769257"/>
            <a:ext cx="8085970" cy="320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791" y="1252025"/>
            <a:ext cx="8085970" cy="561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30328" y="1090128"/>
            <a:ext cx="7413674" cy="11969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2869" y="155160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endParaRPr lang="en-US" sz="16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9509761" y="1405064"/>
            <a:ext cx="97840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67772" y="1315720"/>
            <a:ext cx="1724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Revisit later</a:t>
            </a:r>
            <a:br>
              <a:rPr lang="en-US" dirty="0" smtClean="0"/>
            </a:br>
            <a:r>
              <a:rPr lang="en-US" dirty="0" smtClean="0"/>
              <a:t>Unary ops</a:t>
            </a:r>
            <a:br>
              <a:rPr lang="en-US" dirty="0" smtClean="0"/>
            </a:br>
            <a:r>
              <a:rPr lang="en-US" dirty="0" smtClean="0"/>
              <a:t>Data access ops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4228" y="1209822"/>
            <a:ext cx="8215533" cy="858129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58" y="1922690"/>
            <a:ext cx="379829" cy="401589"/>
          </a:xfrm>
          <a:prstGeom prst="rect">
            <a:avLst/>
          </a:prstGeom>
        </p:spPr>
      </p:pic>
      <p:pic>
        <p:nvPicPr>
          <p:cNvPr id="12" name="Picture 11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5" y="2159498"/>
            <a:ext cx="379829" cy="401589"/>
          </a:xfrm>
          <a:prstGeom prst="rect">
            <a:avLst/>
          </a:prstGeom>
        </p:spPr>
      </p:pic>
      <p:pic>
        <p:nvPicPr>
          <p:cNvPr id="13" name="Picture 12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45" y="2891019"/>
            <a:ext cx="379829" cy="401589"/>
          </a:xfrm>
          <a:prstGeom prst="rect">
            <a:avLst/>
          </a:prstGeom>
        </p:spPr>
      </p:pic>
      <p:pic>
        <p:nvPicPr>
          <p:cNvPr id="14" name="Picture 13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33" y="3184098"/>
            <a:ext cx="379829" cy="401589"/>
          </a:xfrm>
          <a:prstGeom prst="rect">
            <a:avLst/>
          </a:prstGeom>
        </p:spPr>
      </p:pic>
      <p:pic>
        <p:nvPicPr>
          <p:cNvPr id="15" name="Picture 14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" y="4264966"/>
            <a:ext cx="379829" cy="401589"/>
          </a:xfrm>
          <a:prstGeom prst="rect">
            <a:avLst/>
          </a:prstGeom>
        </p:spPr>
      </p:pic>
      <p:pic>
        <p:nvPicPr>
          <p:cNvPr id="16" name="Picture 1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05" y="4543976"/>
            <a:ext cx="379829" cy="401589"/>
          </a:xfrm>
          <a:prstGeom prst="rect">
            <a:avLst/>
          </a:prstGeom>
        </p:spPr>
      </p:pic>
      <p:pic>
        <p:nvPicPr>
          <p:cNvPr id="17" name="Picture 1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5" y="256108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20" name="Picture 1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8" y="41323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8" name="Picture 1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72" y="3599909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9" name="Picture 1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51" y="3909652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21" name="Picture 2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36" y="2037982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23" name="Rectangular Callout 22"/>
          <p:cNvSpPr/>
          <p:nvPr/>
        </p:nvSpPr>
        <p:spPr>
          <a:xfrm>
            <a:off x="10142806" y="2561086"/>
            <a:ext cx="2049194" cy="1348566"/>
          </a:xfrm>
          <a:prstGeom prst="wedgeRectCallout">
            <a:avLst>
              <a:gd name="adj1" fmla="val -3785"/>
              <a:gd name="adj2" fmla="val -9010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Prefix Unary operators are all </a:t>
            </a:r>
            <a:r>
              <a:rPr lang="en-US" b="1" dirty="0" smtClean="0"/>
              <a:t>right associative</a:t>
            </a:r>
          </a:p>
          <a:p>
            <a:pPr algn="ctr"/>
            <a:r>
              <a:rPr lang="en-US" dirty="0" smtClean="0"/>
              <a:t>Like the unary minus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61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note that none of these operations modify any operand! They are just like + or – which do not change their operand values.</a:t>
            </a:r>
          </a:p>
          <a:p>
            <a:r>
              <a:rPr lang="en-US" dirty="0" smtClean="0"/>
              <a:t>Get the least significant 4 bits of x:   x &amp; 15</a:t>
            </a:r>
          </a:p>
          <a:p>
            <a:r>
              <a:rPr lang="en-US" dirty="0" smtClean="0"/>
              <a:t>Divide x by 4 : x &gt;&gt; 2  (x is positive)</a:t>
            </a:r>
          </a:p>
          <a:p>
            <a:r>
              <a:rPr lang="en-US" dirty="0" smtClean="0"/>
              <a:t>Multiply x by 8 : x &lt;&lt; 3 </a:t>
            </a:r>
          </a:p>
          <a:p>
            <a:r>
              <a:rPr lang="en-US" dirty="0" smtClean="0"/>
              <a:t>If ( x % 2 ) </a:t>
            </a:r>
            <a:r>
              <a:rPr lang="en-US" dirty="0" err="1" smtClean="0"/>
              <a:t>printf</a:t>
            </a:r>
            <a:r>
              <a:rPr lang="en-US" dirty="0" smtClean="0"/>
              <a:t>(“odd”);   is same as if ( x &amp; 1) </a:t>
            </a:r>
            <a:r>
              <a:rPr lang="en-US" dirty="0" err="1" smtClean="0"/>
              <a:t>printf</a:t>
            </a:r>
            <a:r>
              <a:rPr lang="en-US" dirty="0" smtClean="0"/>
              <a:t>(“odd”);</a:t>
            </a:r>
          </a:p>
          <a:p>
            <a:r>
              <a:rPr lang="en-US" dirty="0" smtClean="0"/>
              <a:t>Compute the number of 1s in the binary representation of x  (positive):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c=0;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 x != 0 ) {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if ( x &amp; 1 ) c=c+1;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 = x &gt;&gt; 1;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1115186" y="2045777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5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1054</Words>
  <Application>Microsoft Office PowerPoint</Application>
  <PresentationFormat>Widescreen</PresentationFormat>
  <Paragraphs>135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Garamond</vt:lpstr>
      <vt:lpstr>Times New Roman</vt:lpstr>
      <vt:lpstr>Office Theme</vt:lpstr>
      <vt:lpstr>Expressions, Operators, Precedence and Associativity</vt:lpstr>
      <vt:lpstr>Expressions – What we know</vt:lpstr>
      <vt:lpstr>Operator Precedence and Associativity</vt:lpstr>
      <vt:lpstr>PowerPoint Presentation</vt:lpstr>
      <vt:lpstr>The Operators Table https://en.cppreference.com/w/c/language/operator_precedence </vt:lpstr>
      <vt:lpstr>Bitwise operators in C – 1 </vt:lpstr>
      <vt:lpstr>Bitwise operators in C – 2 </vt:lpstr>
      <vt:lpstr>The Operators Table https://en.cppreference.com/w/c/language/operator_precedence </vt:lpstr>
      <vt:lpstr>Some interesting uses</vt:lpstr>
      <vt:lpstr>Extensions of the assignment statement</vt:lpstr>
      <vt:lpstr>The Operators Table https://en.cppreference.com/w/c/language/operator_precedence </vt:lpstr>
      <vt:lpstr>Ternary conditional operator</vt:lpstr>
      <vt:lpstr>The comma operator    ,</vt:lpstr>
      <vt:lpstr>The Operators Table https://en.cppreference.com/w/c/language/operator_precedence </vt:lpstr>
      <vt:lpstr>Increment and decrement operators</vt:lpstr>
      <vt:lpstr>PowerPoint Presentation</vt:lpstr>
      <vt:lpstr>A few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Expressions, Operators, Precedence and Associativity</dc:title>
  <dc:creator>Badrinath R</dc:creator>
  <cp:lastModifiedBy>Badrinath R</cp:lastModifiedBy>
  <cp:revision>21</cp:revision>
  <dcterms:created xsi:type="dcterms:W3CDTF">2023-07-07T08:57:15Z</dcterms:created>
  <dcterms:modified xsi:type="dcterms:W3CDTF">2023-07-07T12:19:31Z</dcterms:modified>
</cp:coreProperties>
</file>