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AE58-0B88-40F5-B254-4B9A81217A44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asc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An aggregate of variables </a:t>
            </a:r>
            <a:r>
              <a:rPr lang="en-US" i="1" u="sng" dirty="0" smtClean="0"/>
              <a:t>of the same type</a:t>
            </a:r>
          </a:p>
          <a:p>
            <a:r>
              <a:rPr lang="en-US" i="1" dirty="0" smtClean="0"/>
              <a:t>A sequence of variables </a:t>
            </a:r>
            <a:r>
              <a:rPr lang="en-US" i="1" u="sng" dirty="0" smtClean="0"/>
              <a:t>of the same type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6017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0" y="5644434"/>
            <a:ext cx="11430000" cy="853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mapping to integers – ASCII</a:t>
            </a:r>
            <a:br>
              <a:rPr lang="en-US" dirty="0" smtClean="0"/>
            </a:br>
            <a:r>
              <a:rPr lang="en-US" sz="2400" dirty="0" smtClean="0">
                <a:hlinkClick r:id="rId3"/>
              </a:rPr>
              <a:t>https://en.cppreference.com/w/c/language/ascii</a:t>
            </a:r>
            <a:r>
              <a:rPr lang="en-US" sz="2400" dirty="0" smtClean="0"/>
              <a:t>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2002"/>
            <a:ext cx="10903857" cy="44976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20079" y="2140082"/>
            <a:ext cx="544749" cy="44747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3076" y="4977321"/>
            <a:ext cx="1345656" cy="41180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92114" y="1864469"/>
            <a:ext cx="956551" cy="29507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4363" y="1845012"/>
            <a:ext cx="956551" cy="29507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Character-integers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/>
          </a:bodyPr>
          <a:lstStyle/>
          <a:p>
            <a:r>
              <a:rPr lang="en-US" dirty="0" smtClean="0"/>
              <a:t>Since characters are ultimately a different view of integers in a limited domain, we can simple assign integer numbers too to characters. Here are some use cases: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65; is same as char </a:t>
            </a:r>
            <a:r>
              <a:rPr lang="en-US" dirty="0" err="1" smtClean="0"/>
              <a:t>ch</a:t>
            </a:r>
            <a:r>
              <a:rPr lang="en-US" dirty="0" smtClean="0"/>
              <a:t>=‘A’ ;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r>
              <a:rPr lang="en-US" dirty="0" smtClean="0"/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‘\n</a:t>
            </a:r>
            <a:r>
              <a:rPr lang="en-US" dirty="0" smtClean="0">
                <a:solidFill>
                  <a:schemeClr val="accent2"/>
                </a:solidFill>
              </a:rPr>
              <a:t>’</a:t>
            </a:r>
            <a:r>
              <a:rPr lang="en-US" dirty="0" smtClean="0"/>
              <a:t>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‘\12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 smtClean="0"/>
              <a:t>;  (octal)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‘\x0a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 smtClean="0"/>
              <a:t>; </a:t>
            </a:r>
            <a:r>
              <a:rPr lang="en-US" sz="2400" dirty="0" smtClean="0"/>
              <a:t>(hexadecimal)</a:t>
            </a:r>
          </a:p>
          <a:p>
            <a:r>
              <a:rPr lang="en-US" dirty="0" smtClean="0"/>
              <a:t>Usually </a:t>
            </a:r>
            <a:r>
              <a:rPr lang="en-US" b="1" dirty="0" smtClean="0"/>
              <a:t>prefer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2"/>
                </a:solidFill>
              </a:rPr>
              <a:t>escape sequences</a:t>
            </a:r>
            <a:r>
              <a:rPr lang="en-US" b="1" dirty="0" smtClean="0"/>
              <a:t> only </a:t>
            </a:r>
            <a:r>
              <a:rPr lang="en-US" dirty="0" smtClean="0"/>
              <a:t>for non-printable characters.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 printing ASCII of a character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=65;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(“%c : %d %o %x”,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</a:t>
            </a:r>
            <a:r>
              <a:rPr lang="en-US" u="sng" dirty="0" smtClean="0"/>
              <a:t>special</a:t>
            </a:r>
            <a:r>
              <a:rPr lang="en-US" dirty="0" smtClean="0"/>
              <a:t> sequences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a[10]={‘h’, ’e’, ’l’, ’l’, ’o’};  </a:t>
            </a:r>
            <a:r>
              <a:rPr lang="en-US" dirty="0" smtClean="0"/>
              <a:t>is an array of characters.</a:t>
            </a:r>
          </a:p>
          <a:p>
            <a:r>
              <a:rPr lang="en-US" dirty="0" smtClean="0"/>
              <a:t>Quite often sequences of characters correspond to words which we want to manipulate in ways different from arrays of integers.</a:t>
            </a:r>
          </a:p>
          <a:p>
            <a:r>
              <a:rPr lang="en-US" dirty="0" smtClean="0"/>
              <a:t>Strings are arrays of characters that </a:t>
            </a:r>
            <a:r>
              <a:rPr lang="en-US" b="1" u="sng" dirty="0" smtClean="0"/>
              <a:t>end with a ‘\0’ </a:t>
            </a:r>
            <a:r>
              <a:rPr lang="en-US" dirty="0" smtClean="0"/>
              <a:t>(null character). That is what is </a:t>
            </a:r>
            <a:r>
              <a:rPr lang="en-US" b="1" u="sng" dirty="0" smtClean="0"/>
              <a:t>special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there is a much simpler way to write them, just put them in double quotes:   “ “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a[10]={‘h’, ’e’, ’l’, ’l’, ’o’,  ‘\0’ };  </a:t>
            </a:r>
            <a:r>
              <a:rPr lang="en-US" dirty="0" smtClean="0"/>
              <a:t>which is a string, is preferably written as   char a[10]=“hello” ;    </a:t>
            </a:r>
            <a:r>
              <a:rPr lang="en-US" i="1" dirty="0" smtClean="0">
                <a:latin typeface="Garamond" panose="02020404030301010803" pitchFamily="18" charset="0"/>
              </a:rPr>
              <a:t>That makes it simple!</a:t>
            </a:r>
            <a:endParaRPr lang="en-US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the variable is just like any other 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cs typeface="Courier New" panose="02070309020205020404" pitchFamily="49" charset="0"/>
              </a:rPr>
              <a:t>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(notice we dropped the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!)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Printing: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While initialization is ok, we </a:t>
            </a:r>
            <a:r>
              <a:rPr lang="en-US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cannot assign elsewhere</a:t>
            </a:r>
            <a:r>
              <a:rPr lang="en-US" dirty="0" smtClean="0">
                <a:cs typeface="Courier New" panose="02070309020205020404" pitchFamily="49" charset="0"/>
              </a:rPr>
              <a:t>, so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“Namaste”;   </a:t>
            </a:r>
            <a:r>
              <a:rPr lang="en-US" b="1" dirty="0" smtClean="0">
                <a:cs typeface="Courier New" panose="02070309020205020404" pitchFamily="49" charset="0"/>
              </a:rPr>
              <a:t>would show an error. 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 can </a:t>
            </a:r>
            <a:r>
              <a:rPr lang="en-US" dirty="0" err="1" smtClean="0">
                <a:cs typeface="Courier New" panose="02070309020205020404" pitchFamily="49" charset="0"/>
              </a:rPr>
              <a:t>printf</a:t>
            </a:r>
            <a:r>
              <a:rPr lang="en-US" dirty="0" smtClean="0">
                <a:cs typeface="Courier New" panose="02070309020205020404" pitchFamily="49" charset="0"/>
              </a:rPr>
              <a:t> characters of the string one by one if we wanted to: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char a[10]=“hello”;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‘\0’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(“\n”);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exercise:</a:t>
            </a:r>
          </a:p>
          <a:p>
            <a:pPr lvl="1"/>
            <a:r>
              <a:rPr lang="en-US" dirty="0" smtClean="0"/>
              <a:t>Define three arrays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en-US" dirty="0" smtClean="0"/>
              <a:t>and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 </a:t>
            </a:r>
            <a:r>
              <a:rPr lang="en-US" dirty="0" smtClean="0"/>
              <a:t>to hold strings, </a:t>
            </a:r>
            <a:r>
              <a:rPr lang="en-US" i="1" dirty="0" smtClean="0"/>
              <a:t>make them large enough</a:t>
            </a:r>
            <a:r>
              <a:rPr lang="en-US" dirty="0" smtClean="0"/>
              <a:t>. Initialize a and b to “hello” and “world”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copy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/>
              <a:t>  to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  </a:t>
            </a:r>
            <a:r>
              <a:rPr lang="en-US" dirty="0" smtClean="0"/>
              <a:t>to make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dirty="0" smtClean="0"/>
              <a:t>and string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the same?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copy string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 smtClean="0"/>
              <a:t> to the end of string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so that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 is now the concatenation of the original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dirty="0" smtClean="0"/>
              <a:t>followed by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need this because we </a:t>
            </a:r>
            <a:r>
              <a:rPr lang="en-US" b="1" u="sng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have something like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a; 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 + b;     </a:t>
            </a:r>
            <a:r>
              <a:rPr lang="en-US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these operations like copying and concatenating strings are very common, it would be nice to have a way to do that, even though C doesn’t support it.</a:t>
            </a:r>
          </a:p>
          <a:p>
            <a:r>
              <a:rPr lang="en-US" dirty="0" smtClean="0"/>
              <a:t>We could write our own functions to do that and then copy them into our program every time we wanted to use them.</a:t>
            </a:r>
          </a:p>
          <a:p>
            <a:r>
              <a:rPr lang="en-US" dirty="0" smtClean="0"/>
              <a:t>The C language does that for us. There are a bunch of functions in the C standard library that do exactly this. </a:t>
            </a:r>
            <a:endParaRPr lang="en-US" dirty="0"/>
          </a:p>
          <a:p>
            <a:r>
              <a:rPr lang="en-US" dirty="0" smtClean="0"/>
              <a:t>The C reference book has several, we look at only a few:</a:t>
            </a:r>
          </a:p>
        </p:txBody>
      </p:sp>
    </p:spTree>
    <p:extLst>
      <p:ext uri="{BB962C8B-B14F-4D97-AF65-F5344CB8AC3E}">
        <p14:creationId xmlns:p14="http://schemas.microsoft.com/office/powerpoint/2010/main" val="23857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 functions – their prototypes (</a:t>
            </a:r>
            <a:r>
              <a:rPr lang="en-US" i="1" dirty="0" smtClean="0"/>
              <a:t>almost exactly </a:t>
            </a:r>
            <a:r>
              <a:rPr lang="en-US" dirty="0" smtClean="0"/>
              <a:t>from man pages)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10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 , char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] 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, char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);</a:t>
            </a:r>
          </a:p>
          <a:p>
            <a:pPr lvl="0"/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], char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]);</a:t>
            </a:r>
          </a:p>
          <a:p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], char </a:t>
            </a:r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  <a:endParaRPr lang="fr-FR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fr-FR" sz="2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s[]);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649821"/>
            <a:ext cx="1058822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RETURN VALUE</a:t>
            </a:r>
          </a:p>
          <a:p>
            <a:r>
              <a:rPr lang="en-US" sz="2800" dirty="0" smtClean="0"/>
              <a:t>       The </a:t>
            </a:r>
            <a:r>
              <a:rPr lang="en-US" sz="2800" dirty="0" err="1" smtClean="0"/>
              <a:t>strcat</a:t>
            </a:r>
            <a:r>
              <a:rPr lang="en-US" sz="2800" dirty="0" smtClean="0"/>
              <a:t>() and </a:t>
            </a:r>
            <a:r>
              <a:rPr lang="en-US" sz="2800" dirty="0" err="1" smtClean="0"/>
              <a:t>strncat</a:t>
            </a:r>
            <a:r>
              <a:rPr lang="en-US" sz="2800" dirty="0" smtClean="0"/>
              <a:t>() functions return a </a:t>
            </a:r>
            <a:r>
              <a:rPr lang="en-US" sz="2800" i="1" u="sng" dirty="0" smtClean="0"/>
              <a:t>pointer to the  resulting</a:t>
            </a:r>
          </a:p>
          <a:p>
            <a:r>
              <a:rPr lang="en-US" sz="2800" i="1" u="sng" dirty="0" smtClean="0"/>
              <a:t>       string </a:t>
            </a:r>
            <a:r>
              <a:rPr lang="en-US" sz="2800" i="1" u="sng" dirty="0" err="1" smtClean="0"/>
              <a:t>dest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already noticed something unusual when we wanted to read a string into an array.  Different from say reading an integer: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Reading: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cs typeface="Courier New" panose="02070309020205020404" pitchFamily="49" charset="0"/>
              </a:rPr>
              <a:t>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(notice we dropped the 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!)</a:t>
            </a:r>
          </a:p>
          <a:p>
            <a:r>
              <a:rPr lang="en-US" dirty="0" smtClean="0"/>
              <a:t>So the way arrays (of integer, float and char) are exchanged between calling and called function has a different convention that the basic variables.</a:t>
            </a:r>
          </a:p>
          <a:p>
            <a:pPr lvl="1"/>
            <a:r>
              <a:rPr lang="en-US" dirty="0" smtClean="0"/>
              <a:t>Normally </a:t>
            </a:r>
            <a:r>
              <a:rPr lang="en-US" b="1" dirty="0" smtClean="0"/>
              <a:t>variable values </a:t>
            </a:r>
            <a:r>
              <a:rPr lang="en-US" dirty="0" smtClean="0"/>
              <a:t>are copied when mentioned as a parameter.</a:t>
            </a:r>
          </a:p>
          <a:p>
            <a:pPr lvl="1"/>
            <a:r>
              <a:rPr lang="en-US" dirty="0" smtClean="0"/>
              <a:t>For arrays, the whole array is not copied but a reference to the variable is copied into the function. </a:t>
            </a:r>
          </a:p>
          <a:p>
            <a:pPr lvl="1"/>
            <a:r>
              <a:rPr lang="en-US" dirty="0" smtClean="0"/>
              <a:t>The effect is: unlike basic variables, individual array locations in the called and calling function are the same location. </a:t>
            </a:r>
          </a:p>
          <a:p>
            <a:r>
              <a:rPr lang="en-US" dirty="0" smtClean="0"/>
              <a:t>Note that the size of the array is not mentioned in the parameter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 as a function parameter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790" y="1868792"/>
            <a:ext cx="606702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x+1;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[10]= {1,2,3,4,5};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]!=‘\0’)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add_1(a[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7818" y="1803231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19311"/>
            <a:ext cx="0" cy="5050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0290629" y="1132113"/>
            <a:ext cx="1390583" cy="736679"/>
            <a:chOff x="10301432" y="814030"/>
            <a:chExt cx="1467539" cy="1269926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0301432" y="1161143"/>
              <a:ext cx="1266454" cy="922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81713" y="81403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4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 as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818" y="1803231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x[ ]){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‘\0’)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‘A’)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]=‘a’;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s[10]=“Amazon”;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790" y="1868792"/>
            <a:ext cx="606702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demote_charifA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char x){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(x == ‘A’)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x=‘a’;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s[10]=“Amazon”;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while(s[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]!=‘\0’)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demote_charifA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19311"/>
            <a:ext cx="0" cy="5050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353800" y="814030"/>
            <a:ext cx="415171" cy="989201"/>
            <a:chOff x="11353800" y="814030"/>
            <a:chExt cx="415171" cy="98920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1353800" y="1161143"/>
              <a:ext cx="214086" cy="64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81713" y="81403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4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146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want to</a:t>
            </a:r>
          </a:p>
          <a:p>
            <a:pPr lvl="1"/>
            <a:r>
              <a:rPr lang="en-US" dirty="0" smtClean="0"/>
              <a:t>Store a sequence of integers and manipulate – access/ change them comfortably… to find the maximum of them, say.</a:t>
            </a:r>
          </a:p>
          <a:p>
            <a:pPr lvl="1"/>
            <a:r>
              <a:rPr lang="en-US" dirty="0" smtClean="0"/>
              <a:t>Like to access them like we do subscripted variables as we do in mathematics!  </a:t>
            </a:r>
            <a:r>
              <a:rPr lang="en-US" sz="2800" dirty="0" smtClean="0">
                <a:latin typeface="Garamond" panose="02020404030301010803" pitchFamily="18" charset="0"/>
              </a:rPr>
              <a:t>a</a:t>
            </a:r>
            <a:r>
              <a:rPr lang="en-US" sz="2800" baseline="-25000" dirty="0" smtClean="0">
                <a:latin typeface="Garamond" panose="02020404030301010803" pitchFamily="18" charset="0"/>
              </a:rPr>
              <a:t>0</a:t>
            </a:r>
            <a:r>
              <a:rPr lang="en-US" sz="2800" dirty="0" smtClean="0">
                <a:latin typeface="Garamond" panose="02020404030301010803" pitchFamily="18" charset="0"/>
              </a:rPr>
              <a:t>, a</a:t>
            </a:r>
            <a:r>
              <a:rPr lang="en-US" sz="2800" baseline="-25000" dirty="0">
                <a:latin typeface="Garamond" panose="02020404030301010803" pitchFamily="18" charset="0"/>
              </a:rPr>
              <a:t>1</a:t>
            </a:r>
            <a:r>
              <a:rPr lang="en-US" sz="2800" dirty="0" smtClean="0">
                <a:latin typeface="Garamond" panose="02020404030301010803" pitchFamily="18" charset="0"/>
              </a:rPr>
              <a:t>, a</a:t>
            </a:r>
            <a:r>
              <a:rPr lang="en-US" sz="2800" baseline="-25000" dirty="0" smtClean="0">
                <a:latin typeface="Garamond" panose="02020404030301010803" pitchFamily="18" charset="0"/>
              </a:rPr>
              <a:t>2</a:t>
            </a:r>
            <a:r>
              <a:rPr lang="en-US" sz="2800" dirty="0" smtClean="0">
                <a:latin typeface="Garamond" panose="02020404030301010803" pitchFamily="18" charset="0"/>
              </a:rPr>
              <a:t>, …	</a:t>
            </a:r>
            <a:r>
              <a:rPr lang="en-US" dirty="0" smtClean="0"/>
              <a:t>That is a simple way to understand arrays.</a:t>
            </a:r>
          </a:p>
          <a:p>
            <a:pPr lvl="1"/>
            <a:r>
              <a:rPr lang="en-US" dirty="0" smtClean="0"/>
              <a:t>In C we use the variables a[0],a[1],a[2]…</a:t>
            </a:r>
          </a:p>
          <a:p>
            <a:pPr lvl="1"/>
            <a:r>
              <a:rPr lang="en-US" dirty="0" smtClean="0"/>
              <a:t>In C we define the aggregate </a:t>
            </a:r>
            <a:r>
              <a:rPr lang="en-US" b="1" dirty="0" smtClean="0"/>
              <a:t>array variable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Notice that the 10 here indicates there are 10 variables.</a:t>
            </a:r>
          </a:p>
          <a:p>
            <a:pPr lvl="1"/>
            <a:r>
              <a:rPr lang="en-US" dirty="0" smtClean="0"/>
              <a:t>They are used/accessed as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a[0], a[1], … a[9].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They start at 0  so they go up to 9 – 10 in all in this example.</a:t>
            </a:r>
          </a:p>
          <a:p>
            <a:pPr lvl="1"/>
            <a:r>
              <a:rPr lang="en-US" dirty="0" smtClean="0"/>
              <a:t>In the notation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 </a:t>
            </a:r>
            <a:r>
              <a:rPr lang="en-US" b="1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is called the  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There is no special way to read/print all elements of an array</a:t>
            </a:r>
            <a:r>
              <a:rPr lang="en-US" dirty="0" smtClean="0"/>
              <a:t>, we need to do them one by one, just like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3197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sequences of items of the same kind – usually char or </a:t>
            </a:r>
            <a:r>
              <a:rPr lang="en-US" dirty="0" err="1" smtClean="0"/>
              <a:t>int</a:t>
            </a:r>
            <a:r>
              <a:rPr lang="en-US" dirty="0" smtClean="0"/>
              <a:t> or floats.</a:t>
            </a:r>
          </a:p>
          <a:p>
            <a:r>
              <a:rPr lang="en-US" dirty="0" smtClean="0"/>
              <a:t>Strings are special arrays of character, special because they have a (unseen) ‘\0’  in the end.</a:t>
            </a:r>
          </a:p>
          <a:p>
            <a:r>
              <a:rPr lang="en-US" dirty="0" smtClean="0"/>
              <a:t>When whole arrays are passed as parameter to a function we have a reference to the array. </a:t>
            </a:r>
            <a:r>
              <a:rPr lang="en-US" i="1" dirty="0" smtClean="0">
                <a:latin typeface="Garamond" panose="02020404030301010803" pitchFamily="18" charset="0"/>
              </a:rPr>
              <a:t>This is called a </a:t>
            </a:r>
            <a:r>
              <a:rPr lang="en-US" i="1" u="sng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and we study that next. </a:t>
            </a:r>
            <a:r>
              <a:rPr lang="en-US" dirty="0" smtClean="0"/>
              <a:t>We’ll then understand how this is consistent with the rest of C.</a:t>
            </a:r>
          </a:p>
          <a:p>
            <a:r>
              <a:rPr lang="en-US" dirty="0" smtClean="0"/>
              <a:t>For non-strings, the only way the function knows </a:t>
            </a:r>
            <a:r>
              <a:rPr lang="en-US" dirty="0" err="1" smtClean="0"/>
              <a:t>howmany</a:t>
            </a:r>
            <a:r>
              <a:rPr lang="en-US" dirty="0" smtClean="0"/>
              <a:t> elements there are is only by an additional explicit parameter.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examples: </a:t>
            </a:r>
            <a:r>
              <a:rPr lang="en-US" sz="3600" i="1" dirty="0" smtClean="0">
                <a:latin typeface="Garamond" panose="02020404030301010803" pitchFamily="18" charset="0"/>
              </a:rPr>
              <a:t>Read in and print out an array of integers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934" y="1969478"/>
            <a:ext cx="553068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main() {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7614" y="1969478"/>
            <a:ext cx="58993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main() {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”,&amp;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(“%”,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8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maximum of an array of integers.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76" y="1825625"/>
            <a:ext cx="5689209" cy="489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//</a:t>
            </a:r>
            <a:r>
              <a:rPr lang="en-US" dirty="0" smtClean="0"/>
              <a:t> </a:t>
            </a:r>
            <a:r>
              <a:rPr lang="en-US" i="1" dirty="0" smtClean="0"/>
              <a:t>continuing from the previous example, here is what we may do to find the minimum of the first 5 elements: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max=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max)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max=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6649329" cy="48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// Something similar, but a bit different: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a[m]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m=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a[10]={5,10,15,20,25,30} ;  </a:t>
            </a:r>
            <a:r>
              <a:rPr lang="en-US" dirty="0" smtClean="0"/>
              <a:t>// first 6 positions initialized</a:t>
            </a:r>
          </a:p>
          <a:p>
            <a:r>
              <a:rPr lang="en-US" dirty="0" smtClean="0"/>
              <a:t>We have no idea what is in the remaining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a[6],a[7],a[8],a[9]</a:t>
            </a:r>
          </a:p>
          <a:p>
            <a:r>
              <a:rPr lang="en-US" dirty="0" smtClean="0"/>
              <a:t>Little exercise:</a:t>
            </a:r>
          </a:p>
          <a:p>
            <a:pPr lvl="1"/>
            <a:r>
              <a:rPr lang="en-US" dirty="0" smtClean="0"/>
              <a:t>Define an array of size 10.</a:t>
            </a:r>
          </a:p>
          <a:p>
            <a:pPr lvl="1"/>
            <a:r>
              <a:rPr lang="en-US" dirty="0" smtClean="0"/>
              <a:t>Read elements into the first 5 positions.</a:t>
            </a:r>
          </a:p>
          <a:p>
            <a:pPr lvl="1"/>
            <a:r>
              <a:rPr lang="en-US" dirty="0" smtClean="0"/>
              <a:t>Copy the same 5 elements to the next 5 positions.</a:t>
            </a:r>
          </a:p>
          <a:p>
            <a:pPr lvl="1"/>
            <a:r>
              <a:rPr lang="en-US" dirty="0" smtClean="0"/>
              <a:t>Print out the resulting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0865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A common Matrix is a 2-d array: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a[2][3]={{1,10,100},{2,20,200}};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 smtClean="0">
                <a:cs typeface="Courier New" panose="02070309020205020404" pitchFamily="49" charset="0"/>
              </a:rPr>
              <a:t>  -OR-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a[2][3]={1,10,100,2,20,200};  </a:t>
            </a:r>
            <a:r>
              <a:rPr lang="en-US" sz="2400" i="1" dirty="0" smtClean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//C </a:t>
            </a:r>
            <a:r>
              <a:rPr lang="en-US" sz="2400" i="1" dirty="0">
                <a:latin typeface="Gabriola" panose="04040605051002020D02" pitchFamily="82" charset="0"/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matrices are stored in row major order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while(r&lt;2)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while(c&lt;3){    </a:t>
            </a:r>
            <a:r>
              <a:rPr lang="en-US" sz="2400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print 3 elements of a row 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“,a[r][c]);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(“\n”);  </a:t>
            </a:r>
            <a:r>
              <a:rPr lang="en-US" sz="2400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print the newline at the end of a row.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and 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– similar to integer declaration and use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x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‘a’;</a:t>
            </a:r>
            <a:r>
              <a:rPr lang="en-US" dirty="0" smtClean="0"/>
              <a:t>   </a:t>
            </a:r>
            <a:r>
              <a:rPr lang="en-US" i="1" dirty="0" smtClean="0">
                <a:latin typeface="Garamond" panose="02020404030301010803" pitchFamily="18" charset="0"/>
              </a:rPr>
              <a:t>You must use a single quote. Double quote means something else!</a:t>
            </a:r>
          </a:p>
          <a:p>
            <a:r>
              <a:rPr lang="en-US" dirty="0" smtClean="0"/>
              <a:t>Special characters are many. Here are some common ones you will find useful: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‘\n’ ;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This is a </a:t>
            </a:r>
            <a:r>
              <a:rPr lang="en-US" i="1" u="sng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newline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. Used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quite a bit.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 ‘  ;     </a:t>
            </a:r>
            <a:r>
              <a:rPr lang="en-US" i="1" dirty="0">
                <a:latin typeface="Garamond" panose="02020404030301010803" pitchFamily="18" charset="0"/>
              </a:rPr>
              <a:t>T</a:t>
            </a:r>
            <a:r>
              <a:rPr lang="en-US" i="1" dirty="0" smtClean="0">
                <a:latin typeface="Garamond" panose="02020404030301010803" pitchFamily="18" charset="0"/>
              </a:rPr>
              <a:t>here is one blank </a:t>
            </a:r>
            <a:r>
              <a:rPr lang="en-US" i="1" u="sng" dirty="0" smtClean="0">
                <a:latin typeface="Garamond" panose="02020404030301010803" pitchFamily="18" charset="0"/>
              </a:rPr>
              <a:t>space</a:t>
            </a:r>
            <a:r>
              <a:rPr lang="en-US" i="1" dirty="0" smtClean="0">
                <a:latin typeface="Garamond" panose="02020404030301010803" pitchFamily="18" charset="0"/>
              </a:rPr>
              <a:t> between the two single quotes.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‘\0‘  ;     </a:t>
            </a:r>
            <a:r>
              <a:rPr lang="en-US" i="1" dirty="0" smtClean="0">
                <a:latin typeface="Garamond" panose="02020404030301010803" pitchFamily="18" charset="0"/>
              </a:rPr>
              <a:t>This is called a </a:t>
            </a:r>
            <a:r>
              <a:rPr lang="en-US" i="1" u="sng" dirty="0" smtClean="0">
                <a:latin typeface="Garamond" panose="02020404030301010803" pitchFamily="18" charset="0"/>
              </a:rPr>
              <a:t>null</a:t>
            </a:r>
            <a:r>
              <a:rPr lang="en-US" i="1" dirty="0" smtClean="0">
                <a:latin typeface="Garamond" panose="02020404030301010803" pitchFamily="18" charset="0"/>
              </a:rPr>
              <a:t> character and has an important role.</a:t>
            </a:r>
          </a:p>
          <a:p>
            <a:r>
              <a:rPr lang="en-US" dirty="0" smtClean="0"/>
              <a:t>Reading individual characters with </a:t>
            </a:r>
            <a:r>
              <a:rPr lang="en-US" dirty="0" err="1" smtClean="0"/>
              <a:t>scanf</a:t>
            </a:r>
            <a:r>
              <a:rPr lang="en-US" dirty="0" smtClean="0"/>
              <a:t> is sometimes a bit of a challenge because the blank is treated as a character.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c”,&amp;x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/>
              <a:t>    </a:t>
            </a:r>
            <a:r>
              <a:rPr lang="en-US" i="1" dirty="0" smtClean="0">
                <a:latin typeface="Garamond" panose="02020404030301010803" pitchFamily="18" charset="0"/>
              </a:rPr>
              <a:t>May not always work as intended, why?</a:t>
            </a:r>
          </a:p>
        </p:txBody>
      </p:sp>
      <p:sp>
        <p:nvSpPr>
          <p:cNvPr id="7" name="Freeform 6"/>
          <p:cNvSpPr/>
          <p:nvPr/>
        </p:nvSpPr>
        <p:spPr>
          <a:xfrm>
            <a:off x="8961120" y="5562699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integers and characters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in binary –</a:t>
            </a:r>
            <a:r>
              <a:rPr lang="en-US" i="1" dirty="0" smtClean="0">
                <a:latin typeface="Garamond" panose="02020404030301010803" pitchFamily="18" charset="0"/>
              </a:rPr>
              <a:t> bits, that’s all we have!</a:t>
            </a:r>
          </a:p>
          <a:p>
            <a:r>
              <a:rPr lang="en-US" dirty="0" smtClean="0"/>
              <a:t>Integers:   65 in base 2 is  0100 0001 , so we store them at the least significant positions.</a:t>
            </a:r>
          </a:p>
          <a:p>
            <a:pPr lvl="1"/>
            <a:r>
              <a:rPr lang="en-US" dirty="0" smtClean="0"/>
              <a:t>Clearly variable size limits what we can store.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0000 0000 0100 0001       is the way to store 65 in 16 bits.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Characters: </a:t>
            </a:r>
          </a:p>
          <a:p>
            <a:pPr lvl="1"/>
            <a:r>
              <a:rPr lang="en-US" dirty="0" smtClean="0"/>
              <a:t>We need some creativity, as we only have bits. </a:t>
            </a:r>
          </a:p>
          <a:p>
            <a:pPr lvl="1"/>
            <a:r>
              <a:rPr lang="en-US" dirty="0" smtClean="0"/>
              <a:t>The idea is to have a table that maps what we use as English characters to numbers which we can then store as bits.</a:t>
            </a:r>
          </a:p>
          <a:p>
            <a:pPr lvl="1"/>
            <a:r>
              <a:rPr lang="en-US" dirty="0" smtClean="0"/>
              <a:t>Characters are 8 bits in size (1 byte). So we can represent integers 0-127 , </a:t>
            </a:r>
            <a:r>
              <a:rPr lang="en-US" i="1" dirty="0" smtClean="0">
                <a:latin typeface="Garamond" panose="02020404030301010803" pitchFamily="18" charset="0"/>
              </a:rPr>
              <a:t>why?</a:t>
            </a:r>
            <a:endParaRPr lang="en-US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1283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Gabriola</vt:lpstr>
      <vt:lpstr>Garamond</vt:lpstr>
      <vt:lpstr>Tahoma</vt:lpstr>
      <vt:lpstr>Times New Roman</vt:lpstr>
      <vt:lpstr>Wingdings</vt:lpstr>
      <vt:lpstr>Office Theme</vt:lpstr>
      <vt:lpstr>Arrays</vt:lpstr>
      <vt:lpstr>A simple use case</vt:lpstr>
      <vt:lpstr>Some array examples: Read in and print out an array of integers</vt:lpstr>
      <vt:lpstr>Another example: maximum of an array of integers.</vt:lpstr>
      <vt:lpstr>Initializing arrays</vt:lpstr>
      <vt:lpstr>Multi-dimension arrays</vt:lpstr>
      <vt:lpstr>Characters and strings</vt:lpstr>
      <vt:lpstr>Characters – similar to integer declaration and use </vt:lpstr>
      <vt:lpstr>How are integers and characters stored</vt:lpstr>
      <vt:lpstr>Character mapping to integers – ASCII https://en.cppreference.com/w/c/language/ascii </vt:lpstr>
      <vt:lpstr>Character-integers conversion</vt:lpstr>
      <vt:lpstr>Strings are special sequences of characters</vt:lpstr>
      <vt:lpstr>String manipulation</vt:lpstr>
      <vt:lpstr>String manipulation</vt:lpstr>
      <vt:lpstr>String library functions</vt:lpstr>
      <vt:lpstr>String library functions – their prototypes (almost exactly from man pages)</vt:lpstr>
      <vt:lpstr>Arrays and functions</vt:lpstr>
      <vt:lpstr>Understanding array as a function parameter</vt:lpstr>
      <vt:lpstr>Understanding array as a function parameter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Badrinath R</dc:creator>
  <cp:lastModifiedBy>Badrinath R</cp:lastModifiedBy>
  <cp:revision>33</cp:revision>
  <dcterms:created xsi:type="dcterms:W3CDTF">2023-07-07T12:20:57Z</dcterms:created>
  <dcterms:modified xsi:type="dcterms:W3CDTF">2023-07-25T07:21:56Z</dcterms:modified>
</cp:coreProperties>
</file>