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2AF-25CD-4F6A-A43B-D3F750BDAB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66286" y="576775"/>
            <a:ext cx="576775" cy="92846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104728" y="1614784"/>
            <a:ext cx="1424939" cy="38288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187397" y="2192215"/>
            <a:ext cx="143022" cy="84996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3489" y="2617195"/>
            <a:ext cx="590844" cy="98484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209" y="1194866"/>
            <a:ext cx="492369" cy="88923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are actually pointers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1184" y="1690688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69" y="1690688"/>
            <a:ext cx="61076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137" y="6274255"/>
            <a:ext cx="9942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x [ 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interchangeable in formal parameter variable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9257" y="1690688"/>
            <a:ext cx="29029" cy="4448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883990"/>
            <a:ext cx="6241451" cy="391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x+1, x+2);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%p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p+1, p+2);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566" y="1883990"/>
            <a:ext cx="5170714" cy="276088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pointers increment, they </a:t>
            </a:r>
            <a:r>
              <a:rPr lang="en-US" i="1" u="sng" dirty="0" smtClean="0"/>
              <a:t>increment by the size of the type of variable </a:t>
            </a:r>
            <a:r>
              <a:rPr lang="en-US" dirty="0" smtClean="0"/>
              <a:t>they point to. So</a:t>
            </a:r>
            <a:r>
              <a:rPr lang="en-US" i="1" dirty="0" smtClean="0">
                <a:latin typeface="Garamond" panose="02020404030301010803" pitchFamily="18" charset="0"/>
              </a:rPr>
              <a:t> type of the pointer is important!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This is called </a:t>
            </a:r>
            <a:r>
              <a:rPr lang="en-US" i="1" u="sng" dirty="0" smtClean="0"/>
              <a:t>pointer arithmetic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70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686" cy="4351338"/>
          </a:xfrm>
        </p:spPr>
        <p:txBody>
          <a:bodyPr/>
          <a:lstStyle/>
          <a:p>
            <a:r>
              <a:rPr lang="en-US" dirty="0" smtClean="0"/>
              <a:t>Rule 1 : The name of the array  </a:t>
            </a:r>
            <a:r>
              <a:rPr lang="en-US" dirty="0" err="1" smtClean="0"/>
              <a:t>ie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in the case of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dirty="0" smtClean="0"/>
              <a:t>    is the same as the address of the 0</a:t>
            </a:r>
            <a:r>
              <a:rPr lang="en-US" baseline="30000" dirty="0" smtClean="0"/>
              <a:t>th</a:t>
            </a:r>
            <a:r>
              <a:rPr lang="en-US" dirty="0" smtClean="0"/>
              <a:t> index of the array.</a:t>
            </a:r>
          </a:p>
          <a:p>
            <a:r>
              <a:rPr lang="en-US" dirty="0" smtClean="0"/>
              <a:t>Rule 2 :  a[</a:t>
            </a:r>
            <a:r>
              <a:rPr lang="en-US" dirty="0" err="1" smtClean="0"/>
              <a:t>i</a:t>
            </a:r>
            <a:r>
              <a:rPr lang="en-US" dirty="0" smtClean="0"/>
              <a:t>] is the same as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written in different ways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571" y="2523966"/>
            <a:ext cx="3661229" cy="147732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*(</a:t>
            </a:r>
            <a:r>
              <a:rPr lang="en-US" dirty="0" err="1"/>
              <a:t>a+i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2570" y="4234407"/>
            <a:ext cx="4281715" cy="120032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570" y="5646098"/>
            <a:ext cx="4281715" cy="1754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&lt;5){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[a]);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996" y="5860015"/>
            <a:ext cx="4688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Of course the purpose of writing code is not to confuse or obfuscate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67728" y="4163438"/>
            <a:ext cx="3754876" cy="2198451"/>
          </a:xfrm>
          <a:custGeom>
            <a:avLst/>
            <a:gdLst>
              <a:gd name="connsiteX0" fmla="*/ 0 w 3754876"/>
              <a:gd name="connsiteY0" fmla="*/ 2198451 h 2198451"/>
              <a:gd name="connsiteX1" fmla="*/ 2412459 w 3754876"/>
              <a:gd name="connsiteY1" fmla="*/ 1031132 h 2198451"/>
              <a:gd name="connsiteX2" fmla="*/ 3754876 w 3754876"/>
              <a:gd name="connsiteY2" fmla="*/ 0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4876" h="2198451">
                <a:moveTo>
                  <a:pt x="0" y="2198451"/>
                </a:moveTo>
                <a:cubicBezTo>
                  <a:pt x="893323" y="1797995"/>
                  <a:pt x="1786646" y="1397540"/>
                  <a:pt x="2412459" y="1031132"/>
                </a:cubicBezTo>
                <a:cubicBezTo>
                  <a:pt x="3038272" y="664724"/>
                  <a:pt x="3396574" y="332362"/>
                  <a:pt x="375487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part is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exactly why when we pass an array by name, a copy of its address (a pointer value) is passed, which gets stored in a pointer variable.</a:t>
            </a:r>
          </a:p>
          <a:p>
            <a:r>
              <a:rPr lang="en-US" dirty="0" smtClean="0"/>
              <a:t>So ultimately it still remains that in C we only pass around values, and never variables!</a:t>
            </a:r>
          </a:p>
          <a:p>
            <a:r>
              <a:rPr lang="en-US" dirty="0" smtClean="0"/>
              <a:t>This explains why the prototypes look interesting in the man page for string library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a string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533796"/>
            <a:ext cx="67478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cs typeface="Courier New" panose="02070309020205020404" pitchFamily="49" charset="0"/>
              </a:rPr>
              <a:t>// below is a possible implementation you may think of: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'\0‘) {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06" y="3403374"/>
            <a:ext cx="3877985" cy="2246769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Here is a sample usage: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a[10]=“hello”;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b[10];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3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pointer value (</a:t>
            </a:r>
            <a:r>
              <a:rPr lang="en-US" dirty="0" err="1" smtClean="0"/>
              <a:t>ie</a:t>
            </a:r>
            <a:r>
              <a:rPr lang="en-US" dirty="0" smtClean="0"/>
              <a:t> address) may be returned.</a:t>
            </a:r>
          </a:p>
          <a:p>
            <a:r>
              <a:rPr lang="en-US" dirty="0" smtClean="0"/>
              <a:t>That is ok as long as that address is still ‘alive’ after the function returns. </a:t>
            </a:r>
            <a:endParaRPr lang="en-US" dirty="0"/>
          </a:p>
          <a:p>
            <a:r>
              <a:rPr lang="en-US" dirty="0" smtClean="0"/>
              <a:t>This means you cannot return a pointer to a local variable (or a parameter)</a:t>
            </a:r>
          </a:p>
          <a:p>
            <a:r>
              <a:rPr lang="en-US" dirty="0" smtClean="0"/>
              <a:t>Here is an example of what you </a:t>
            </a:r>
            <a:r>
              <a:rPr lang="en-US" b="1" dirty="0" smtClean="0">
                <a:solidFill>
                  <a:srgbClr val="FF0000"/>
                </a:solidFill>
              </a:rPr>
              <a:t>should not 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x &gt; y 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&amp;x;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353800" y="274167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545" y="4572000"/>
            <a:ext cx="206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Garamond" panose="02020404030301010803" pitchFamily="18" charset="0"/>
              </a:rPr>
              <a:t>Explain why!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life:</a:t>
            </a:r>
            <a:br>
              <a:rPr lang="en-US" dirty="0" smtClean="0"/>
            </a:br>
            <a:r>
              <a:rPr lang="en-US" dirty="0" smtClean="0"/>
              <a:t>static, </a:t>
            </a:r>
            <a:br>
              <a:rPr lang="en-US" dirty="0" smtClean="0"/>
            </a:br>
            <a:r>
              <a:rPr lang="en-US" dirty="0" smtClean="0"/>
              <a:t>automatic, and now …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smtClean="0"/>
              <a:t>dynamic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allocating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dynamic 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about stage class for variables we declare. Static and Automatic.</a:t>
            </a:r>
          </a:p>
          <a:p>
            <a:r>
              <a:rPr lang="en-US" dirty="0" smtClean="0"/>
              <a:t>What if we decide during the computation that we need more space?</a:t>
            </a:r>
          </a:p>
          <a:p>
            <a:pPr lvl="1"/>
            <a:r>
              <a:rPr lang="en-US" dirty="0" smtClean="0"/>
              <a:t>How could that happen?   Any examples?</a:t>
            </a:r>
          </a:p>
          <a:p>
            <a:r>
              <a:rPr lang="en-US" dirty="0" smtClean="0"/>
              <a:t>Solution: dynamic memory allocation. This is about getting more memory but it doesn’t have a name, so not a variable, really.</a:t>
            </a:r>
          </a:p>
          <a:p>
            <a:r>
              <a:rPr lang="en-US" dirty="0" smtClean="0"/>
              <a:t>Then how do we refer to the memory if it has no name?</a:t>
            </a:r>
          </a:p>
          <a:p>
            <a:pPr lvl="1"/>
            <a:r>
              <a:rPr lang="en-US" dirty="0" smtClean="0"/>
              <a:t>Address is a good way to refer, even if it doesn’t have a name</a:t>
            </a:r>
          </a:p>
          <a:p>
            <a:pPr lvl="1"/>
            <a:r>
              <a:rPr lang="en-US" dirty="0" smtClean="0"/>
              <a:t>Addresses can be stored in pointers</a:t>
            </a:r>
          </a:p>
          <a:p>
            <a:pPr lvl="1"/>
            <a:r>
              <a:rPr lang="en-US" dirty="0" smtClean="0"/>
              <a:t>In any case when our programs run, names go away and only addresses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25161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is provided by the standard C library.</a:t>
            </a:r>
          </a:p>
          <a:p>
            <a:pPr lvl="1"/>
            <a:r>
              <a:rPr lang="en-US" dirty="0" smtClean="0"/>
              <a:t>Probably stands for memory-allocate (?)</a:t>
            </a:r>
          </a:p>
          <a:p>
            <a:pPr lvl="1"/>
            <a:r>
              <a:rPr lang="en-US" dirty="0" smtClean="0"/>
              <a:t>You give it a number, say </a:t>
            </a:r>
            <a:r>
              <a:rPr lang="en-US" sz="2800" i="1" dirty="0" smtClean="0">
                <a:latin typeface="Garamond" panose="02020404030301010803" pitchFamily="18" charset="0"/>
              </a:rPr>
              <a:t>n</a:t>
            </a:r>
            <a:r>
              <a:rPr lang="en-US" dirty="0" smtClean="0"/>
              <a:t>, and it allocates </a:t>
            </a:r>
            <a:r>
              <a:rPr lang="en-US" sz="2800" i="1" dirty="0">
                <a:latin typeface="Garamond" panose="02020404030301010803" pitchFamily="18" charset="0"/>
              </a:rPr>
              <a:t>n</a:t>
            </a:r>
            <a:r>
              <a:rPr lang="en-US" dirty="0" smtClean="0"/>
              <a:t> bytes and gives you the pointer to the first of them.</a:t>
            </a:r>
          </a:p>
          <a:p>
            <a:pPr lvl="1"/>
            <a:r>
              <a:rPr lang="en-US" dirty="0" smtClean="0"/>
              <a:t>The return type needs to be cast for safety.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197" y="2709795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*)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7197" y="4037427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272997" y="809230"/>
            <a:ext cx="2678597" cy="1900565"/>
            <a:chOff x="7272997" y="809230"/>
            <a:chExt cx="2678597" cy="1900565"/>
          </a:xfrm>
        </p:grpSpPr>
        <p:sp>
          <p:nvSpPr>
            <p:cNvPr id="11" name="Rectangle 10"/>
            <p:cNvSpPr/>
            <p:nvPr/>
          </p:nvSpPr>
          <p:spPr>
            <a:xfrm>
              <a:off x="7272997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98376" y="864866"/>
              <a:ext cx="253218" cy="21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2006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1015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0024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9033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68042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7050" y="864866"/>
              <a:ext cx="239152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743" y="80923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H="1" flipV="1">
              <a:off x="7399606" y="1076516"/>
              <a:ext cx="405618" cy="163327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61498" y="1580609"/>
            <a:ext cx="3297572" cy="1880043"/>
            <a:chOff x="7861498" y="1580609"/>
            <a:chExt cx="3297572" cy="1880043"/>
          </a:xfrm>
        </p:grpSpPr>
        <p:sp>
          <p:nvSpPr>
            <p:cNvPr id="22" name="Rectangle 21"/>
            <p:cNvSpPr/>
            <p:nvPr/>
          </p:nvSpPr>
          <p:spPr>
            <a:xfrm>
              <a:off x="8480473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05852" y="1636245"/>
              <a:ext cx="253218" cy="211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59482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8491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17500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96509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75518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54526" y="1636245"/>
              <a:ext cx="239152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06219" y="15806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5400000" flipH="1" flipV="1">
              <a:off x="7443766" y="2367673"/>
              <a:ext cx="1510711" cy="675248"/>
            </a:xfrm>
            <a:prstGeom prst="bentConnector3">
              <a:avLst>
                <a:gd name="adj1" fmla="val -2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40"/>
          <p:cNvSpPr/>
          <p:nvPr/>
        </p:nvSpPr>
        <p:spPr>
          <a:xfrm>
            <a:off x="5369668" y="3813243"/>
            <a:ext cx="2062264" cy="700391"/>
          </a:xfrm>
          <a:custGeom>
            <a:avLst/>
            <a:gdLst>
              <a:gd name="connsiteX0" fmla="*/ 0 w 2062264"/>
              <a:gd name="connsiteY0" fmla="*/ 700391 h 700391"/>
              <a:gd name="connsiteX1" fmla="*/ 447473 w 2062264"/>
              <a:gd name="connsiteY1" fmla="*/ 272374 h 700391"/>
              <a:gd name="connsiteX2" fmla="*/ 1692613 w 2062264"/>
              <a:gd name="connsiteY2" fmla="*/ 194553 h 700391"/>
              <a:gd name="connsiteX3" fmla="*/ 2062264 w 2062264"/>
              <a:gd name="connsiteY3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264" h="700391">
                <a:moveTo>
                  <a:pt x="0" y="700391"/>
                </a:moveTo>
                <a:cubicBezTo>
                  <a:pt x="82685" y="528535"/>
                  <a:pt x="165371" y="356680"/>
                  <a:pt x="447473" y="272374"/>
                </a:cubicBezTo>
                <a:cubicBezTo>
                  <a:pt x="729575" y="188068"/>
                  <a:pt x="1423481" y="239949"/>
                  <a:pt x="1692613" y="194553"/>
                </a:cubicBezTo>
                <a:cubicBezTo>
                  <a:pt x="1961745" y="149157"/>
                  <a:pt x="2012004" y="74578"/>
                  <a:pt x="206226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ree() </a:t>
            </a:r>
            <a:r>
              <a:rPr lang="en-US" dirty="0" smtClean="0"/>
              <a:t>– to give back to the system memory that will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one parameter – something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, that has not already been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– We learnt two features:</a:t>
            </a:r>
          </a:p>
          <a:p>
            <a:pPr lvl="1"/>
            <a:r>
              <a:rPr lang="en-US" dirty="0" smtClean="0"/>
              <a:t>Type ( and that means a size, says what value it is </a:t>
            </a:r>
            <a:r>
              <a:rPr lang="en-US" dirty="0" err="1" smtClean="0"/>
              <a:t>int</a:t>
            </a:r>
            <a:r>
              <a:rPr lang="en-US" dirty="0" smtClean="0"/>
              <a:t>, float, double, char, …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What is an address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a value that looks like a large integer     0x57AA5FFA</a:t>
            </a:r>
          </a:p>
          <a:p>
            <a:pPr lvl="1"/>
            <a:r>
              <a:rPr lang="en-US" dirty="0" smtClean="0"/>
              <a:t>This value is also called a </a:t>
            </a:r>
            <a:r>
              <a:rPr lang="en-US" b="1" u="sng" dirty="0" smtClean="0"/>
              <a:t>pointer value   </a:t>
            </a:r>
            <a:r>
              <a:rPr lang="en-US" dirty="0" smtClean="0"/>
              <a:t>- guess why?</a:t>
            </a:r>
          </a:p>
          <a:p>
            <a:pPr lvl="1"/>
            <a:r>
              <a:rPr lang="en-US" dirty="0" smtClean="0"/>
              <a:t>A pointer value is after all a value and we can store it in a variable as long as it is large enough. </a:t>
            </a:r>
          </a:p>
          <a:p>
            <a:pPr lvl="1"/>
            <a:r>
              <a:rPr lang="en-US" dirty="0" smtClean="0"/>
              <a:t>A type of variable that can hold an address is called a </a:t>
            </a:r>
            <a:r>
              <a:rPr lang="en-US" b="1" dirty="0" smtClean="0"/>
              <a:t>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353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unfinished unary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4382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759503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0079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315135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1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Building an array to hold strings.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2433711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54215"/>
            <a:ext cx="540434" cy="3502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33621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974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0327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436801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70329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0385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3738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57091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6044419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422" y="2838958"/>
            <a:ext cx="3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8864" y="315116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8864" y="349894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8864" y="384673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8864" y="419451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8864" y="454230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8864" y="489008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8864" y="523787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864" y="558565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48864" y="593344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8864" y="6281225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5042" y="2954216"/>
            <a:ext cx="2206281" cy="337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5042" y="3360724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5042" y="3713673"/>
            <a:ext cx="1418490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25042" y="4066626"/>
            <a:ext cx="220628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5042" y="4419579"/>
            <a:ext cx="257204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5042" y="4772532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5042" y="5125481"/>
            <a:ext cx="2206281" cy="2641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5042" y="5458497"/>
            <a:ext cx="2698650" cy="2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25042" y="5776468"/>
            <a:ext cx="1024595" cy="31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25042" y="6160699"/>
            <a:ext cx="1938995" cy="284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6178" y="1252153"/>
            <a:ext cx="5486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define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allocate an array for each string and read the string.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name[20];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(char *)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name);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print all the strings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read into  a[ ]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Can you change so that we use just the right space for each string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Free up the strings allocated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free(a[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relook at how storage is 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783" y="1690688"/>
            <a:ext cx="2198451" cy="4943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467" y="1731524"/>
            <a:ext cx="167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0xFFFFFFFF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6" y="2801566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09" y="3693268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6478" y="5188081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778" y="5787953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1700" y="1857978"/>
            <a:ext cx="696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Memory/ Address space for a program is divided into different pieces, often called </a:t>
            </a:r>
            <a:r>
              <a:rPr lang="en-US" sz="2400" b="1" dirty="0" smtClean="0"/>
              <a:t>segments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has a specific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automatic variables usually reside in the ‘</a:t>
            </a:r>
            <a:r>
              <a:rPr lang="en-US" sz="2400" b="1" dirty="0" smtClean="0"/>
              <a:t>stack</a:t>
            </a:r>
            <a:r>
              <a:rPr lang="en-US" sz="2400" dirty="0" smtClean="0"/>
              <a:t>’ segment (why that name?)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and other static variables reside in the ‘</a:t>
            </a:r>
            <a:r>
              <a:rPr lang="en-US" sz="2400" b="1" dirty="0" smtClean="0"/>
              <a:t>Data</a:t>
            </a:r>
            <a:r>
              <a:rPr lang="en-US" sz="2400" dirty="0" smtClean="0"/>
              <a:t>’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 dynamically allocated memory resides in the ‘</a:t>
            </a:r>
            <a:r>
              <a:rPr lang="en-US" sz="2400" b="1" dirty="0" smtClean="0"/>
              <a:t>heap</a:t>
            </a:r>
            <a:r>
              <a:rPr lang="en-US" sz="2400" dirty="0" smtClean="0"/>
              <a:t>’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segment worth knowing is the ‘</a:t>
            </a:r>
            <a:r>
              <a:rPr lang="en-US" sz="2400" b="1" dirty="0" smtClean="0"/>
              <a:t>code</a:t>
            </a:r>
            <a:r>
              <a:rPr lang="en-US" sz="2400" dirty="0" smtClean="0"/>
              <a:t>’ segment where the program instructions reside.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about this in an architecture or OS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address is used to refer to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Declaring a pointer variable: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/>
              <a:t>// here p  is capable of storing the address of an integer memory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Note that  is </a:t>
            </a:r>
            <a:r>
              <a:rPr lang="en-US" b="1" i="1" dirty="0" smtClean="0"/>
              <a:t>not</a:t>
            </a:r>
            <a:r>
              <a:rPr lang="en-US" dirty="0" smtClean="0"/>
              <a:t> being used in the multiply sense.</a:t>
            </a:r>
          </a:p>
          <a:p>
            <a:r>
              <a:rPr lang="en-US" dirty="0" smtClean="0"/>
              <a:t>Lets say  x   is  an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eger variable.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x </a:t>
            </a:r>
            <a:r>
              <a:rPr lang="en-US" dirty="0"/>
              <a:t> </a:t>
            </a:r>
            <a:r>
              <a:rPr lang="en-US" dirty="0" smtClean="0"/>
              <a:t>  give the address of a variable x.</a:t>
            </a:r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 operator used as unary means ‘address of’. Therefore its operand (in this case x) must be an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i="1" dirty="0" smtClean="0">
                <a:cs typeface="Courier New" panose="02070309020205020404" pitchFamily="49" charset="0"/>
              </a:rPr>
              <a:t> //  to put the address of x into p</a:t>
            </a:r>
          </a:p>
          <a:p>
            <a:r>
              <a:rPr lang="en-US" i="1" dirty="0" smtClean="0">
                <a:cs typeface="Courier New" panose="02070309020205020404" pitchFamily="49" charset="0"/>
              </a:rPr>
              <a:t>Once p has a valid integers address</a:t>
            </a:r>
            <a:r>
              <a:rPr lang="en-US" dirty="0" smtClean="0">
                <a:cs typeface="Courier New" panose="02070309020205020404" pitchFamily="49" charset="0"/>
              </a:rPr>
              <a:t>, then we can say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en-US" dirty="0" smtClean="0">
                <a:cs typeface="Courier New" panose="02070309020205020404" pitchFamily="49" charset="0"/>
              </a:rPr>
              <a:t>to get the value of the integer in the location that p has the address of</a:t>
            </a:r>
            <a:r>
              <a:rPr lang="en-US" dirty="0" smtClean="0">
                <a:cs typeface="Courier New" panose="02070309020205020404" pitchFamily="49" charset="0"/>
              </a:rPr>
              <a:t>. (indirection/ dereference)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 pointer value (address) can be printed 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dirty="0" smtClean="0">
                <a:cs typeface="Courier New" panose="02070309020205020404" pitchFamily="49" charset="0"/>
              </a:rPr>
              <a:t>conversion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16083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63712" y="106467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3712" y="1671262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63712" y="2884434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3712" y="349102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63712" y="409760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63712" y="4704189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4484" y="24027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74484" y="25551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74484" y="27075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991" y="1500495"/>
            <a:ext cx="43204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15223;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what is the value of p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246" y="431353"/>
            <a:ext cx="149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6000004</a:t>
            </a:r>
          </a:p>
          <a:p>
            <a:endParaRPr lang="en-US" dirty="0"/>
          </a:p>
          <a:p>
            <a:r>
              <a:rPr lang="en-US" dirty="0" smtClean="0"/>
              <a:t>6000008</a:t>
            </a:r>
          </a:p>
          <a:p>
            <a:endParaRPr lang="en-US" dirty="0"/>
          </a:p>
          <a:p>
            <a:r>
              <a:rPr lang="en-US" dirty="0" smtClean="0"/>
              <a:t>6000012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6000200</a:t>
            </a:r>
          </a:p>
          <a:p>
            <a:endParaRPr lang="en-US" dirty="0"/>
          </a:p>
          <a:p>
            <a:r>
              <a:rPr lang="en-US" dirty="0" smtClean="0"/>
              <a:t>6000204</a:t>
            </a:r>
          </a:p>
          <a:p>
            <a:endParaRPr lang="en-US" dirty="0"/>
          </a:p>
          <a:p>
            <a:r>
              <a:rPr lang="en-US" dirty="0" smtClean="0"/>
              <a:t>6000208</a:t>
            </a:r>
          </a:p>
          <a:p>
            <a:endParaRPr lang="en-US" dirty="0"/>
          </a:p>
          <a:p>
            <a:r>
              <a:rPr lang="en-US" dirty="0" smtClean="0"/>
              <a:t>6000212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16667" y="50620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816667" y="40606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63712" y="45809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040523">
            <a:off x="7476937" y="4546123"/>
            <a:ext cx="1093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6000004</a:t>
            </a:r>
            <a:endParaRPr lang="en-US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5599379" y="750946"/>
            <a:ext cx="2321178" cy="3999561"/>
          </a:xfrm>
          <a:custGeom>
            <a:avLst/>
            <a:gdLst>
              <a:gd name="connsiteX0" fmla="*/ 2321178 w 2321178"/>
              <a:gd name="connsiteY0" fmla="*/ 3938954 h 3999561"/>
              <a:gd name="connsiteX1" fmla="*/ 886273 w 2321178"/>
              <a:gd name="connsiteY1" fmla="*/ 3685736 h 3999561"/>
              <a:gd name="connsiteX2" fmla="*/ 9 w 2321178"/>
              <a:gd name="connsiteY2" fmla="*/ 1505243 h 3999561"/>
              <a:gd name="connsiteX3" fmla="*/ 872206 w 2321178"/>
              <a:gd name="connsiteY3" fmla="*/ 0 h 39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178" h="3999561">
                <a:moveTo>
                  <a:pt x="2321178" y="3938954"/>
                </a:moveTo>
                <a:cubicBezTo>
                  <a:pt x="1797156" y="4015154"/>
                  <a:pt x="1273134" y="4091355"/>
                  <a:pt x="886273" y="3685736"/>
                </a:cubicBezTo>
                <a:cubicBezTo>
                  <a:pt x="499411" y="3280117"/>
                  <a:pt x="2353" y="2119532"/>
                  <a:pt x="9" y="1505243"/>
                </a:cubicBezTo>
                <a:cubicBezTo>
                  <a:pt x="-2336" y="890954"/>
                  <a:pt x="434935" y="445477"/>
                  <a:pt x="872206" y="0"/>
                </a:cubicBezTo>
              </a:path>
            </a:pathLst>
          </a:custGeom>
          <a:noFill/>
          <a:ln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067" y="5959852"/>
            <a:ext cx="4401502" cy="923330"/>
            <a:chOff x="2140067" y="5959852"/>
            <a:chExt cx="440150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2617294" y="5959852"/>
              <a:ext cx="392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Uninitialized pointers, like other uninitialized variables, can pose a problem.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0067" y="6196433"/>
              <a:ext cx="477227" cy="450167"/>
            </a:xfrm>
            <a:custGeom>
              <a:avLst/>
              <a:gdLst>
                <a:gd name="connsiteX0" fmla="*/ 6438 w 604789"/>
                <a:gd name="connsiteY0" fmla="*/ 422042 h 485051"/>
                <a:gd name="connsiteX1" fmla="*/ 301859 w 604789"/>
                <a:gd name="connsiteY1" fmla="*/ 11 h 485051"/>
                <a:gd name="connsiteX2" fmla="*/ 597281 w 604789"/>
                <a:gd name="connsiteY2" fmla="*/ 436109 h 485051"/>
                <a:gd name="connsiteX3" fmla="*/ 6438 w 604789"/>
                <a:gd name="connsiteY3" fmla="*/ 422042 h 4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89" h="485051">
                  <a:moveTo>
                    <a:pt x="6438" y="422042"/>
                  </a:moveTo>
                  <a:cubicBezTo>
                    <a:pt x="-42799" y="349359"/>
                    <a:pt x="203385" y="-2333"/>
                    <a:pt x="301859" y="11"/>
                  </a:cubicBezTo>
                  <a:cubicBezTo>
                    <a:pt x="400333" y="2355"/>
                    <a:pt x="651207" y="361081"/>
                    <a:pt x="597281" y="436109"/>
                  </a:cubicBezTo>
                  <a:cubicBezTo>
                    <a:pt x="543355" y="511137"/>
                    <a:pt x="55675" y="494725"/>
                    <a:pt x="6438" y="422042"/>
                  </a:cubicBezTo>
                  <a:close/>
                </a:path>
              </a:pathLst>
            </a:cu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(“%d, %d”, &amp;x1, &amp;x2);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x1 &gt; x2)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= &amp;x1;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&amp;x2;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use of pointers as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845080"/>
            <a:ext cx="589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x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add_1a(y);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add_1a(z);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d%d%d,x,y,z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479" y="1845080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x)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*x = *x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add_1b(&amp;z);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d%d%d,x,y,z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67630" y="1845080"/>
            <a:ext cx="28370" cy="463354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array 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253" y="1943607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x)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*x = *x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a[10]={0,1,2,3,4};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add_1b(&amp;a[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useful little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*q;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*q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 &amp;x, 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6968" y="5202886"/>
            <a:ext cx="1436915" cy="319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967" y="4662683"/>
            <a:ext cx="1436915" cy="31931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583" y="5729709"/>
            <a:ext cx="3346315" cy="400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Call stack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590964" y="3145852"/>
            <a:ext cx="1219054" cy="2244703"/>
            <a:chOff x="7590964" y="3145852"/>
            <a:chExt cx="1219054" cy="2244703"/>
          </a:xfrm>
        </p:grpSpPr>
        <p:sp>
          <p:nvSpPr>
            <p:cNvPr id="27" name="Freeform 26"/>
            <p:cNvSpPr/>
            <p:nvPr/>
          </p:nvSpPr>
          <p:spPr>
            <a:xfrm>
              <a:off x="7590964" y="3145852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07178" y="3648447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00185" y="468239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987708" y="517947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  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3299" y="51905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3327" y="64679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25" y="2453928"/>
            <a:ext cx="1440156" cy="1422618"/>
            <a:chOff x="8603725" y="2453928"/>
            <a:chExt cx="1440156" cy="1422618"/>
          </a:xfrm>
        </p:grpSpPr>
        <p:sp>
          <p:nvSpPr>
            <p:cNvPr id="4" name="Rectangle 3"/>
            <p:cNvSpPr/>
            <p:nvPr/>
          </p:nvSpPr>
          <p:spPr>
            <a:xfrm>
              <a:off x="8606965" y="3001915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06966" y="3557232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3725" y="2453928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107851" y="24239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922787" y="468239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</a:t>
            </a:r>
            <a:r>
              <a:rPr lang="en-US" sz="2000" dirty="0" smtClean="0"/>
              <a:t>  100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6800" y="2081720"/>
            <a:ext cx="3170695" cy="2522598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9909" y="4396903"/>
            <a:ext cx="1588025" cy="11826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18520" y="4189666"/>
            <a:ext cx="442831" cy="244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where does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go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clear why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dirty="0" smtClean="0"/>
              <a:t>prints an integer, but we need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as in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   </a:t>
            </a:r>
            <a:r>
              <a:rPr lang="en-US" dirty="0" smtClean="0"/>
              <a:t>to read in an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1137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Garamond</vt:lpstr>
      <vt:lpstr>Tahoma</vt:lpstr>
      <vt:lpstr>Times New Roman</vt:lpstr>
      <vt:lpstr>Office Theme</vt:lpstr>
      <vt:lpstr>Pointers</vt:lpstr>
      <vt:lpstr>Variables and pointer variables</vt:lpstr>
      <vt:lpstr>How address is used to refer to content</vt:lpstr>
      <vt:lpstr>Pointer example</vt:lpstr>
      <vt:lpstr>An example</vt:lpstr>
      <vt:lpstr>An example use of pointers as function parameters</vt:lpstr>
      <vt:lpstr>An example with array elements</vt:lpstr>
      <vt:lpstr>A very useful little piece of code</vt:lpstr>
      <vt:lpstr>printf()and scanf(), where does the &amp; go ? </vt:lpstr>
      <vt:lpstr>Arrays as parameters are actually pointers</vt:lpstr>
      <vt:lpstr>How come pointers substitute as arrays function as parameters? </vt:lpstr>
      <vt:lpstr>How come pointers substitute as arrays function as parameters? </vt:lpstr>
      <vt:lpstr>The useful part is that </vt:lpstr>
      <vt:lpstr>Another look at a string library function</vt:lpstr>
      <vt:lpstr>Returning pointer values</vt:lpstr>
      <vt:lpstr>Storage life: static,  automatic, and now …          dynamic</vt:lpstr>
      <vt:lpstr>What we mean by dynamic memory allocation</vt:lpstr>
      <vt:lpstr>malloc()</vt:lpstr>
      <vt:lpstr>free() – to give back to the system memory that will not be used</vt:lpstr>
      <vt:lpstr>Recall the unfinished unary operators</vt:lpstr>
      <vt:lpstr>An application: Building an array to hold strings.</vt:lpstr>
      <vt:lpstr>A relook at how storage is allocated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Badrinath R</dc:creator>
  <cp:lastModifiedBy>Badrinath R</cp:lastModifiedBy>
  <cp:revision>32</cp:revision>
  <dcterms:created xsi:type="dcterms:W3CDTF">2023-07-08T08:19:47Z</dcterms:created>
  <dcterms:modified xsi:type="dcterms:W3CDTF">2023-07-09T10:16:59Z</dcterms:modified>
</cp:coreProperties>
</file>