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51AF-0525-4A1F-A63B-712D11BB5E7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F765-8682-4545-B388-F862B604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F765-8682-4545-B388-F862B60402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2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BD75-3A7E-4518-8AFE-C9E627752F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F85C-41F2-4C80-95C9-151BF137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Loops, beyond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592213"/>
            <a:ext cx="5782994" cy="14521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Like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while() </a:t>
            </a:r>
            <a:r>
              <a:rPr lang="en-US" dirty="0" smtClean="0"/>
              <a:t>with one difference:</a:t>
            </a:r>
          </a:p>
          <a:p>
            <a:pPr lvl="1"/>
            <a:r>
              <a:rPr lang="en-US" dirty="0" smtClean="0"/>
              <a:t>Check the condition at the end of the loop, before going for the next iteration</a:t>
            </a:r>
          </a:p>
          <a:p>
            <a:pPr lvl="1"/>
            <a:r>
              <a:rPr lang="en-US" dirty="0" smtClean="0"/>
              <a:t>This means the loop body </a:t>
            </a:r>
            <a:r>
              <a:rPr lang="en-US" u="sng" dirty="0" smtClean="0"/>
              <a:t>gets executed at least once.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9" y="3949280"/>
            <a:ext cx="5566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cs typeface="Courier New" panose="02070309020205020404" pitchFamily="49" charset="0"/>
              </a:rPr>
              <a:t>// read integers until input is 0.  for every integer read,</a:t>
            </a:r>
            <a:br>
              <a:rPr lang="en-US" i="1" dirty="0" smtClean="0">
                <a:cs typeface="Courier New" panose="02070309020205020404" pitchFamily="49" charset="0"/>
              </a:rPr>
            </a:br>
            <a:r>
              <a:rPr lang="en-US" i="1" dirty="0" smtClean="0">
                <a:cs typeface="Courier New" panose="02070309020205020404" pitchFamily="49" charset="0"/>
              </a:rPr>
              <a:t>// prints its negative.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- n 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 n != 0 )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4"/>
            <a:ext cx="4451252" cy="145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condition-expression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457112"/>
            <a:ext cx="384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the </a:t>
            </a:r>
            <a:r>
              <a:rPr lang="en-US" sz="2400" i="1" dirty="0" smtClean="0">
                <a:latin typeface="Garamond" panose="02020404030301010803" pitchFamily="18" charset="0"/>
              </a:rPr>
              <a:t>statement</a:t>
            </a:r>
            <a:r>
              <a:rPr lang="en-US" sz="2400" dirty="0" smtClean="0"/>
              <a:t> until the </a:t>
            </a:r>
            <a:r>
              <a:rPr lang="en-US" sz="2400" i="1" dirty="0" smtClean="0">
                <a:latin typeface="Garamond" panose="02020404030301010803" pitchFamily="18" charset="0"/>
              </a:rPr>
              <a:t>condition-expression</a:t>
            </a:r>
            <a:r>
              <a:rPr lang="en-US" sz="2400" dirty="0" smtClean="0"/>
              <a:t> is found  to be false.</a:t>
            </a:r>
            <a:br>
              <a:rPr lang="en-US" sz="2400" dirty="0" smtClean="0"/>
            </a:br>
            <a:r>
              <a:rPr lang="en-US" sz="2400" dirty="0" smtClean="0"/>
              <a:t>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472332" y="1825624"/>
            <a:ext cx="42203" cy="48283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  loop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i="1" dirty="0" smtClean="0"/>
              <a:t> ( </a:t>
            </a:r>
            <a:r>
              <a:rPr lang="en-US" sz="2400" b="1" i="1" dirty="0" smtClean="0">
                <a:solidFill>
                  <a:schemeClr val="accent5"/>
                </a:solidFill>
              </a:rPr>
              <a:t> </a:t>
            </a:r>
            <a:r>
              <a:rPr lang="en-US" sz="2400" i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init</a:t>
            </a:r>
            <a:r>
              <a:rPr lang="en-US" sz="2400" i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 smtClean="0"/>
              <a:t>;   </a:t>
            </a:r>
            <a:r>
              <a:rPr lang="en-US" sz="2400" i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condition-expression</a:t>
            </a:r>
            <a:r>
              <a:rPr lang="en-US" sz="2400" b="1" dirty="0" smtClean="0"/>
              <a:t>  ;  </a:t>
            </a:r>
            <a:r>
              <a:rPr lang="en-US" sz="2400" i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final</a:t>
            </a:r>
            <a:r>
              <a:rPr lang="en-US" sz="2400" i="1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/>
              <a:t>)</a:t>
            </a:r>
            <a:r>
              <a:rPr lang="en-US" sz="2400" i="1" dirty="0" smtClean="0">
                <a:latin typeface="Garamond" panose="02020404030301010803" pitchFamily="18" charset="0"/>
              </a:rPr>
              <a:t/>
            </a:r>
            <a:br>
              <a:rPr lang="en-US" sz="2400" i="1" dirty="0" smtClean="0">
                <a:latin typeface="Garamond" panose="02020404030301010803" pitchFamily="18" charset="0"/>
              </a:rPr>
            </a:br>
            <a:r>
              <a:rPr lang="en-US" sz="2400" i="1" dirty="0" smtClean="0">
                <a:latin typeface="Garamond" panose="02020404030301010803" pitchFamily="18" charset="0"/>
              </a:rPr>
              <a:t>                  statement</a:t>
            </a:r>
          </a:p>
          <a:p>
            <a:pPr marL="0" indent="0">
              <a:buNone/>
            </a:pPr>
            <a:endParaRPr lang="en-US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Garamond" panose="02020404030301010803" pitchFamily="18" charset="0"/>
              </a:rPr>
              <a:t>Equivalent to:</a:t>
            </a:r>
            <a:r>
              <a:rPr lang="en-US" i="1" dirty="0">
                <a:latin typeface="Garamond" panose="02020404030301010803" pitchFamily="18" charset="0"/>
              </a:rPr>
              <a:t/>
            </a:r>
            <a:br>
              <a:rPr lang="en-US" i="1" dirty="0">
                <a:latin typeface="Garamond" panose="02020404030301010803" pitchFamily="18" charset="0"/>
              </a:rPr>
            </a:br>
            <a:r>
              <a:rPr lang="en-US" sz="2400" i="1" dirty="0" err="1">
                <a:solidFill>
                  <a:schemeClr val="accent5"/>
                </a:solidFill>
                <a:latin typeface="Garamond" panose="02020404030301010803" pitchFamily="18" charset="0"/>
              </a:rPr>
              <a:t>init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US" sz="2400" i="1" dirty="0">
                <a:solidFill>
                  <a:schemeClr val="accent2"/>
                </a:solidFill>
                <a:latin typeface="Garamond" panose="02020404030301010803" pitchFamily="18" charset="0"/>
              </a:rPr>
              <a:t>condition-expression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statement;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i="1" dirty="0">
                <a:solidFill>
                  <a:schemeClr val="accent6"/>
                </a:solidFill>
                <a:latin typeface="Garamond" panose="02020404030301010803" pitchFamily="18" charset="0"/>
              </a:rPr>
              <a:t>final</a:t>
            </a:r>
            <a:r>
              <a:rPr lang="en-US" sz="2400" i="1" dirty="0">
                <a:latin typeface="Garamond" panose="02020404030301010803" pitchFamily="18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7915" y="1955409"/>
            <a:ext cx="4853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noting the </a:t>
            </a:r>
            <a:r>
              <a:rPr lang="en-US" sz="2000" u="sng" dirty="0" smtClean="0"/>
              <a:t>common pattern </a:t>
            </a:r>
            <a:r>
              <a:rPr lang="en-US" sz="2000" dirty="0" smtClean="0"/>
              <a:t>in the way</a:t>
            </a:r>
            <a:r>
              <a:rPr lang="en-US" sz="2000" dirty="0"/>
              <a:t> </a:t>
            </a:r>
            <a:r>
              <a:rPr lang="en-US" sz="2000" dirty="0" smtClean="0"/>
              <a:t>while loop is often used.</a:t>
            </a:r>
            <a:r>
              <a:rPr lang="en-US" sz="2000" dirty="0"/>
              <a:t> </a:t>
            </a:r>
            <a:r>
              <a:rPr lang="en-US" sz="2000" dirty="0" smtClean="0"/>
              <a:t>This is particularly useful when going through an array.</a:t>
            </a:r>
          </a:p>
          <a:p>
            <a:endParaRPr lang="en-US" sz="2000" dirty="0"/>
          </a:p>
          <a:p>
            <a:r>
              <a:rPr lang="en-US" sz="2000" dirty="0" smtClean="0"/>
              <a:t>Note that any or all of </a:t>
            </a:r>
            <a:r>
              <a:rPr lang="en-US" sz="2000" u="dash" dirty="0" smtClean="0">
                <a:uFill>
                  <a:solidFill>
                    <a:schemeClr val="accent4">
                      <a:lumMod val="50000"/>
                    </a:schemeClr>
                  </a:solidFill>
                </a:uFill>
              </a:rPr>
              <a:t>the expressions </a:t>
            </a:r>
            <a:r>
              <a:rPr lang="en-US" sz="2000" dirty="0" smtClean="0"/>
              <a:t>can be empty. An empty condition-expression is treated as </a:t>
            </a:r>
            <a:r>
              <a:rPr lang="en-US" sz="2000" i="1" dirty="0" smtClean="0"/>
              <a:t>true</a:t>
            </a:r>
            <a:r>
              <a:rPr lang="en-US" sz="2000" dirty="0" smtClean="0"/>
              <a:t> or </a:t>
            </a:r>
            <a:r>
              <a:rPr lang="en-US" sz="2000" i="1" dirty="0" smtClean="0"/>
              <a:t>nothing to check.</a:t>
            </a:r>
          </a:p>
          <a:p>
            <a:endParaRPr lang="en-US" sz="2000" dirty="0"/>
          </a:p>
          <a:p>
            <a:r>
              <a:rPr lang="en-US" sz="2000" dirty="0" smtClean="0"/>
              <a:t>What does the following do?: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; ; 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799771" y="1330242"/>
            <a:ext cx="5254172" cy="3003115"/>
            <a:chOff x="1799771" y="1330242"/>
            <a:chExt cx="5254172" cy="3003115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7" name="Freeform 6"/>
            <p:cNvSpPr/>
            <p:nvPr/>
          </p:nvSpPr>
          <p:spPr>
            <a:xfrm>
              <a:off x="4528458" y="1330242"/>
              <a:ext cx="2525485" cy="3003115"/>
            </a:xfrm>
            <a:custGeom>
              <a:avLst/>
              <a:gdLst>
                <a:gd name="connsiteX0" fmla="*/ 2525485 w 2525485"/>
                <a:gd name="connsiteY0" fmla="*/ 2806329 h 3003115"/>
                <a:gd name="connsiteX1" fmla="*/ 1509485 w 2525485"/>
                <a:gd name="connsiteY1" fmla="*/ 2733758 h 3003115"/>
                <a:gd name="connsiteX2" fmla="*/ 1756228 w 2525485"/>
                <a:gd name="connsiteY2" fmla="*/ 193758 h 3003115"/>
                <a:gd name="connsiteX3" fmla="*/ 0 w 2525485"/>
                <a:gd name="connsiteY3" fmla="*/ 367929 h 300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5485" h="3003115">
                  <a:moveTo>
                    <a:pt x="2525485" y="2806329"/>
                  </a:moveTo>
                  <a:cubicBezTo>
                    <a:pt x="2081589" y="2987757"/>
                    <a:pt x="1637694" y="3169186"/>
                    <a:pt x="1509485" y="2733758"/>
                  </a:cubicBezTo>
                  <a:cubicBezTo>
                    <a:pt x="1381276" y="2298330"/>
                    <a:pt x="2007809" y="588063"/>
                    <a:pt x="1756228" y="193758"/>
                  </a:cubicBezTo>
                  <a:cubicBezTo>
                    <a:pt x="1504647" y="-200547"/>
                    <a:pt x="752323" y="83691"/>
                    <a:pt x="0" y="367929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799771" y="1738541"/>
              <a:ext cx="3701143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5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use case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470394"/>
            <a:ext cx="5576668" cy="294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max=a[0];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max=a[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70394"/>
            <a:ext cx="4718538" cy="294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max=a[0];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max=a[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124222"/>
            <a:ext cx="0" cy="3938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4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, and introducing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anywhere in the body </a:t>
            </a:r>
            <a:r>
              <a:rPr lang="en-US" b="1" dirty="0" smtClean="0"/>
              <a:t>breaks the </a:t>
            </a:r>
            <a:r>
              <a:rPr lang="en-US" b="1" u="sng" dirty="0" smtClean="0"/>
              <a:t>loop</a:t>
            </a:r>
            <a:r>
              <a:rPr lang="en-US" dirty="0" smtClean="0"/>
              <a:t> (or switch) in which the break occurs. (innermost, if nested)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does a complimentary thing – It continues to the next iteration as if the current iteration is complete.</a:t>
            </a:r>
          </a:p>
          <a:p>
            <a:r>
              <a:rPr lang="en-US" dirty="0" smtClean="0"/>
              <a:t>Both can be used in all the three loops we have learnt.</a:t>
            </a:r>
          </a:p>
          <a:p>
            <a:r>
              <a:rPr lang="en-US" dirty="0" smtClean="0"/>
              <a:t>Both are used within an if-else e.g.,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 smtClean="0">
                <a:latin typeface="Garamond" panose="02020404030301010803" pitchFamily="18" charset="0"/>
              </a:rPr>
              <a:t>condition-expression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dirty="0" smtClean="0"/>
              <a:t>imilarly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>
                <a:latin typeface="Garamond" panose="02020404030301010803" pitchFamily="18" charset="0"/>
              </a:rPr>
              <a:t>condition-expression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 smtClean="0"/>
              <a:t>// In an array of n elements, add 1 to all the non-negative elements. </a:t>
            </a:r>
            <a:br>
              <a:rPr lang="en-US" sz="2400" i="1" dirty="0" smtClean="0"/>
            </a:br>
            <a:r>
              <a:rPr lang="en-US" sz="2400" i="1" dirty="0" smtClean="0"/>
              <a:t>// If you encounter successive negative elements, then break out of the loop.</a:t>
            </a:r>
            <a:br>
              <a:rPr lang="en-US" sz="2400" i="1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2400" i="1" dirty="0" smtClean="0">
                <a:cs typeface="Courier New" panose="02070309020205020404" pitchFamily="49" charset="0"/>
              </a:rPr>
              <a:t>// assume n is set to the number of elements in a []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 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0 )  </a:t>
            </a:r>
            <a:r>
              <a:rPr lang="en-US" sz="2000" i="1" dirty="0" smtClean="0">
                <a:cs typeface="Courier New" panose="02070309020205020404" pitchFamily="49" charset="0"/>
              </a:rPr>
              <a:t>// found a negative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 a[i-1] &lt; 0 ) </a:t>
            </a:r>
            <a:r>
              <a:rPr lang="en-US" sz="2000" i="1" dirty="0">
                <a:cs typeface="Courier New" panose="02070309020205020404" pitchFamily="49" charset="0"/>
              </a:rPr>
              <a:t>// if it is a successive negative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i="1" dirty="0" smtClean="0"/>
          </a:p>
        </p:txBody>
      </p:sp>
      <p:sp>
        <p:nvSpPr>
          <p:cNvPr id="5" name="Freeform 4"/>
          <p:cNvSpPr/>
          <p:nvPr/>
        </p:nvSpPr>
        <p:spPr>
          <a:xfrm>
            <a:off x="5050971" y="3410747"/>
            <a:ext cx="4717143" cy="333939"/>
          </a:xfrm>
          <a:custGeom>
            <a:avLst/>
            <a:gdLst>
              <a:gd name="connsiteX0" fmla="*/ 4717143 w 4717143"/>
              <a:gd name="connsiteY0" fmla="*/ 304910 h 333939"/>
              <a:gd name="connsiteX1" fmla="*/ 3106058 w 4717143"/>
              <a:gd name="connsiteY1" fmla="*/ 110 h 333939"/>
              <a:gd name="connsiteX2" fmla="*/ 0 w 4717143"/>
              <a:gd name="connsiteY2" fmla="*/ 333939 h 3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7143" h="333939">
                <a:moveTo>
                  <a:pt x="4717143" y="304910"/>
                </a:moveTo>
                <a:cubicBezTo>
                  <a:pt x="4304695" y="150091"/>
                  <a:pt x="3892248" y="-4728"/>
                  <a:pt x="3106058" y="110"/>
                </a:cubicBezTo>
                <a:cubicBezTo>
                  <a:pt x="2319868" y="4948"/>
                  <a:pt x="1159934" y="169443"/>
                  <a:pt x="0" y="33393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37600" y="3294742"/>
            <a:ext cx="3454400" cy="14949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when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is 0 !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Fix: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&amp;&amp; a[i-1] &lt; 0 )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0740571" y="839185"/>
            <a:ext cx="914400" cy="612648"/>
          </a:xfrm>
          <a:prstGeom prst="borderCallout1">
            <a:avLst>
              <a:gd name="adj1" fmla="val 42441"/>
              <a:gd name="adj2" fmla="val -3571"/>
              <a:gd name="adj3" fmla="val 216741"/>
              <a:gd name="adj4" fmla="val -526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this out!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a few variable qualifiers and see a new one / new use of an old 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know the keywords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would like to introduce a new keyword: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 and another use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This is also called a linkage specifier for a declaration.</a:t>
            </a:r>
          </a:p>
          <a:p>
            <a:r>
              <a:rPr lang="en-US" dirty="0" smtClean="0"/>
              <a:t>Concept: Translation unit: it is a file with its includes.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  <a:r>
              <a:rPr lang="en-US" dirty="0" smtClean="0"/>
              <a:t>    ,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/>
              <a:t> is created;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  <a:r>
              <a:rPr lang="en-US" dirty="0" smtClean="0"/>
              <a:t> is the single translation unit.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r>
              <a:rPr lang="en-US" dirty="0" smtClean="0"/>
              <a:t>   func1.c  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/>
              <a:t> is created from two files each is a translation unit.</a:t>
            </a:r>
          </a:p>
          <a:p>
            <a:pPr lvl="1"/>
            <a:r>
              <a:rPr lang="en-US" dirty="0" smtClean="0"/>
              <a:t>Often it is possible the I change things and func1.c is included 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r>
              <a:rPr lang="en-US" dirty="0" smtClean="0"/>
              <a:t>, in which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/>
              <a:t> is created from the single translation unit: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Since we often we use an individual file as a translation unit, we will use the term file to mean translation unit for the next few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 and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earlier saw what effect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qualifier has for local variables.</a:t>
            </a:r>
          </a:p>
          <a:p>
            <a:r>
              <a:rPr lang="en-US" dirty="0" smtClean="0"/>
              <a:t>Interestingly when we have multiple translation units a global variable is also available as global by default to the other files. To do this:</a:t>
            </a:r>
          </a:p>
          <a:p>
            <a:pPr lvl="1"/>
            <a:r>
              <a:rPr lang="en-US" dirty="0" smtClean="0"/>
              <a:t>Declare in one file define  as global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Where you wish to use declare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But we may want to emphasis that a global is only global within the scope of a given file, so we can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dirty="0" smtClean="0"/>
              <a:t>;    makes g only visible in that file as a global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funct.c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giving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1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 smtClean="0">
                <a:cs typeface="Courier New" panose="02070309020205020404" pitchFamily="49" charset="0"/>
              </a:rPr>
              <a:t>// File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f1();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h=1;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both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i="1" dirty="0" smtClean="0">
                <a:cs typeface="Courier New" panose="02070309020205020404" pitchFamily="49" charset="0"/>
              </a:rPr>
              <a:t> and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i="1" dirty="0" smtClean="0">
                <a:cs typeface="Courier New" panose="02070309020205020404" pitchFamily="49" charset="0"/>
              </a:rPr>
              <a:t> are accessible as </a:t>
            </a:r>
            <a:br>
              <a:rPr lang="en-US" sz="2400" i="1" dirty="0" smtClean="0"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</a:t>
            </a:r>
            <a:r>
              <a:rPr lang="en-US" sz="2400" i="1" dirty="0" err="1" smtClean="0">
                <a:cs typeface="Courier New" panose="02070309020205020404" pitchFamily="49" charset="0"/>
              </a:rPr>
              <a:t>globals</a:t>
            </a:r>
            <a:r>
              <a:rPr lang="en-US" sz="2400" i="1" dirty="0" smtClean="0">
                <a:cs typeface="Courier New" panose="02070309020205020404" pitchFamily="49" charset="0"/>
              </a:rPr>
              <a:t> anywhere in this file</a:t>
            </a:r>
            <a:br>
              <a:rPr lang="en-US" sz="2400" i="1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f1();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2162" y="1825625"/>
            <a:ext cx="655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smtClean="0">
                <a:cs typeface="Courier New" panose="02070309020205020404" pitchFamily="49" charset="0"/>
              </a:rPr>
              <a:t>// File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funct.c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h=100;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f1(){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</a:t>
            </a: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i="1" dirty="0" smtClean="0">
                <a:cs typeface="Courier New" panose="02070309020205020404" pitchFamily="49" charset="0"/>
              </a:rPr>
              <a:t>  is accessible as a global </a:t>
            </a:r>
            <a:br>
              <a:rPr lang="en-US" sz="2400" i="1" dirty="0" smtClean="0"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</a:t>
            </a: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anywhere in this file</a:t>
            </a:r>
            <a:br>
              <a:rPr lang="en-US" sz="2400" i="1" dirty="0" smtClean="0"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However, there is no way to</a:t>
            </a:r>
            <a:br>
              <a:rPr lang="en-US" sz="2400" i="1" dirty="0" smtClean="0">
                <a:cs typeface="Courier New" panose="02070309020205020404" pitchFamily="49" charset="0"/>
              </a:rPr>
            </a:br>
            <a:r>
              <a:rPr lang="en-US" sz="2400" i="1" dirty="0" smtClean="0">
                <a:cs typeface="Courier New" panose="02070309020205020404" pitchFamily="49" charset="0"/>
              </a:rPr>
              <a:t>// access the global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i="1" dirty="0" smtClean="0">
                <a:cs typeface="Courier New" panose="02070309020205020404" pitchFamily="49" charset="0"/>
              </a:rPr>
              <a:t> of 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mainprog.c</a:t>
            </a:r>
            <a:r>
              <a:rPr lang="en-US" sz="2400" i="1" dirty="0" smtClean="0">
                <a:cs typeface="Courier New" panose="02070309020205020404" pitchFamily="49" charset="0"/>
              </a:rPr>
              <a:t> in this file.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33184" y="2025748"/>
            <a:ext cx="14067" cy="37982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530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Garamond</vt:lpstr>
      <vt:lpstr>Office Theme</vt:lpstr>
      <vt:lpstr>Loops, beyond while()</vt:lpstr>
      <vt:lpstr>do-while</vt:lpstr>
      <vt:lpstr>for   loop</vt:lpstr>
      <vt:lpstr>A simple use case with arrays</vt:lpstr>
      <vt:lpstr>Revisiting break, and introducing continue for loops</vt:lpstr>
      <vt:lpstr>A simple example</vt:lpstr>
      <vt:lpstr>Revisit a few variable qualifiers and see a new one / new use of an old  one</vt:lpstr>
      <vt:lpstr>Understanding extern and static globals</vt:lpstr>
      <vt:lpstr> gcc mainprog.c funct.c  giving a.out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beyond while()</dc:title>
  <dc:creator>Badrinath R</dc:creator>
  <cp:lastModifiedBy>Badrinath R</cp:lastModifiedBy>
  <cp:revision>23</cp:revision>
  <dcterms:created xsi:type="dcterms:W3CDTF">2023-07-08T16:25:05Z</dcterms:created>
  <dcterms:modified xsi:type="dcterms:W3CDTF">2023-07-24T08:45:16Z</dcterms:modified>
</cp:coreProperties>
</file>