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0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4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5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9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9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0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5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9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5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4065B-48DF-45A0-8421-A0137D67E07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0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065B-48DF-45A0-8421-A0137D67E07E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5E3E2-D183-4188-84CB-C4521DDA1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4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Heterogenous</a:t>
            </a:r>
            <a:r>
              <a:rPr lang="en-US" dirty="0" smtClean="0"/>
              <a:t> aggregate type:</a:t>
            </a:r>
            <a:br>
              <a:rPr lang="en-US" dirty="0" smtClean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8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 : Comparison with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44265"/>
            <a:ext cx="5181600" cy="2408750"/>
          </a:xfrm>
        </p:spPr>
        <p:txBody>
          <a:bodyPr/>
          <a:lstStyle/>
          <a:p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All elements of the same type.</a:t>
            </a:r>
          </a:p>
          <a:p>
            <a:pPr lvl="1"/>
            <a:r>
              <a:rPr lang="en-US" dirty="0" smtClean="0"/>
              <a:t>Number of elements fixed.</a:t>
            </a:r>
          </a:p>
          <a:p>
            <a:pPr lvl="1"/>
            <a:r>
              <a:rPr lang="en-US" dirty="0" smtClean="0"/>
              <a:t>Elements accessed by index.</a:t>
            </a:r>
          </a:p>
          <a:p>
            <a:pPr lvl="2"/>
            <a:r>
              <a:rPr lang="en-US" dirty="0" smtClean="0"/>
              <a:t>Using the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44265"/>
            <a:ext cx="5181600" cy="2408750"/>
          </a:xfrm>
        </p:spPr>
        <p:txBody>
          <a:bodyPr/>
          <a:lstStyle/>
          <a:p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Element types can be different.</a:t>
            </a:r>
          </a:p>
          <a:p>
            <a:pPr lvl="1"/>
            <a:r>
              <a:rPr lang="en-US" dirty="0" smtClean="0"/>
              <a:t>List of elements fixed.</a:t>
            </a:r>
          </a:p>
          <a:p>
            <a:pPr lvl="1"/>
            <a:r>
              <a:rPr lang="en-US" dirty="0" smtClean="0"/>
              <a:t>Elements accessed by name</a:t>
            </a:r>
          </a:p>
          <a:p>
            <a:pPr lvl="2"/>
            <a:r>
              <a:rPr lang="en-US" dirty="0" smtClean="0"/>
              <a:t>Using the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116314"/>
            <a:ext cx="3240314" cy="2408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Array example: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heights[10];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eights[0]= 170;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34115" y="3707927"/>
            <a:ext cx="3679372" cy="3544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Structure example: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char name[10];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height;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a;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a.height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170;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d”,a.name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Bracket 6"/>
          <p:cNvSpPr/>
          <p:nvPr/>
        </p:nvSpPr>
        <p:spPr>
          <a:xfrm>
            <a:off x="7892144" y="4099353"/>
            <a:ext cx="177801" cy="20656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8098973" y="3974313"/>
            <a:ext cx="3602525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Definition may remind one of </a:t>
            </a:r>
            <a:r>
              <a:rPr lang="en-US" dirty="0" err="1" smtClean="0"/>
              <a:t>enum</a:t>
            </a:r>
            <a:r>
              <a:rPr lang="en-US" dirty="0" smtClean="0"/>
              <a:t>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fruits{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banana,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mango,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orange };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fruit f1;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61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Formally   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err="1" smtClean="0">
                <a:latin typeface="Garamond" panose="02020404030301010803" pitchFamily="18" charset="0"/>
                <a:cs typeface="Courier New" panose="02070309020205020404" pitchFamily="49" charset="0"/>
              </a:rPr>
              <a:t>structname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     type   name;</a:t>
            </a:r>
            <a:br>
              <a:rPr lang="en-US" sz="24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</a:br>
            <a:r>
              <a:rPr lang="en-US" sz="24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     type   name;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 err="1" smtClean="0">
                <a:latin typeface="Garamond" panose="02020404030301010803" pitchFamily="18" charset="0"/>
                <a:cs typeface="Courier New" panose="02070309020205020404" pitchFamily="49" charset="0"/>
              </a:rPr>
              <a:t>structname</a:t>
            </a:r>
            <a:r>
              <a:rPr lang="en-US" sz="2400" i="1" dirty="0" smtClean="0">
                <a:latin typeface="Garamond" panose="02020404030301010803" pitchFamily="18" charset="0"/>
                <a:cs typeface="Courier New" panose="02070309020205020404" pitchFamily="49" charset="0"/>
              </a:rPr>
              <a:t>    </a:t>
            </a:r>
            <a:r>
              <a:rPr lang="en-US" sz="2400" i="1" dirty="0" err="1">
                <a:latin typeface="Garamond" panose="02020404030301010803" pitchFamily="18" charset="0"/>
                <a:cs typeface="Courier New" panose="02070309020205020404" pitchFamily="49" charset="0"/>
              </a:rPr>
              <a:t>varname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i="1" dirty="0" smtClean="0">
                <a:cs typeface="Courier New" panose="02070309020205020404" pitchFamily="49" charset="0"/>
              </a:rPr>
              <a:t>Often used for related data. For example all information related to a student…</a:t>
            </a:r>
            <a:endParaRPr lang="en-US" sz="2400" i="1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2872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name[10];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height;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student a;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72200" y="4833548"/>
            <a:ext cx="5181600" cy="140442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62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172200" y="4855701"/>
            <a:ext cx="5181600" cy="140442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6200000" scaled="1"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// useful </a:t>
            </a:r>
            <a:r>
              <a:rPr lang="en-US" sz="2000" dirty="0" err="1" smtClean="0">
                <a:cs typeface="Courier New" panose="02070309020205020404" pitchFamily="49" charset="0"/>
              </a:rPr>
              <a:t>typedef</a:t>
            </a:r>
            <a:r>
              <a:rPr lang="en-US" sz="2000" dirty="0" smtClean="0">
                <a:cs typeface="Courier New" panose="02070309020205020404" pitchFamily="49" charset="0"/>
              </a:rPr>
              <a:t>   array of students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slist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19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Less preferred alternate </a:t>
            </a:r>
            <a:r>
              <a:rPr lang="en-US" dirty="0" err="1" smtClean="0"/>
              <a:t>def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name[10];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 a;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Here we defined the variable along with the structure.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definition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nucleus{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n_pro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n_neu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atom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n_el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nucleus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    ...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atom h;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h.n_e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h.nuc.n_pro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h.nuc.n_nue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4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tructs</a:t>
            </a:r>
            <a:r>
              <a:rPr lang="en-US" dirty="0" smtClean="0"/>
              <a:t> can also be used with pointers like other variables , and the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</a:t>
            </a:r>
            <a:r>
              <a:rPr lang="en-US" sz="2400" dirty="0" err="1" smtClean="0"/>
              <a:t>struct</a:t>
            </a:r>
            <a:r>
              <a:rPr lang="en-US" sz="2400" dirty="0" smtClean="0"/>
              <a:t> student defined earlier: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a;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*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&amp;a;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).height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170;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”,(*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).name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// one can alternately use -&gt; operator with pointers like this: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&amp;a;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-&gt;height = 170;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-&gt;name);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96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0791498" y="3325407"/>
            <a:ext cx="1105877" cy="70317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6200000" scaled="1"/>
          </a:gra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8200" y="1209821"/>
            <a:ext cx="9642231" cy="5359791"/>
          </a:xfrm>
          <a:prstGeom prst="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07069"/>
            <a:ext cx="10515600" cy="1325563"/>
          </a:xfrm>
        </p:spPr>
        <p:txBody>
          <a:bodyPr/>
          <a:lstStyle/>
          <a:p>
            <a:r>
              <a:rPr lang="en-US" dirty="0" smtClean="0"/>
              <a:t>These operators in the precedence table: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61" y="1896148"/>
            <a:ext cx="8664572" cy="4223297"/>
          </a:xfrm>
          <a:prstGeom prst="rect">
            <a:avLst/>
          </a:prstGeom>
        </p:spPr>
      </p:pic>
      <p:pic>
        <p:nvPicPr>
          <p:cNvPr id="6" name="Picture 5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216719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7" name="Picture 6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3871243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9" name="Picture 8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07" y="445166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8" name="Picture 7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4180986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0" name="Picture 9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61" y="4758808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1" name="Picture 10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83" y="5558325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13" name="Rounded Rectangle 12"/>
          <p:cNvSpPr/>
          <p:nvPr/>
        </p:nvSpPr>
        <p:spPr>
          <a:xfrm>
            <a:off x="8464450" y="3783832"/>
            <a:ext cx="1361965" cy="484564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410136" y="2079780"/>
            <a:ext cx="1361965" cy="484564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76" y="243829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</p:pic>
      <p:pic>
        <p:nvPicPr>
          <p:cNvPr id="16" name="Picture 15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76" y="2744989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</p:pic>
      <p:pic>
        <p:nvPicPr>
          <p:cNvPr id="17" name="Picture 16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76" y="500799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</p:pic>
      <p:pic>
        <p:nvPicPr>
          <p:cNvPr id="18" name="Picture 17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76" y="5315135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</p:pic>
      <p:pic>
        <p:nvPicPr>
          <p:cNvPr id="19" name="Picture 18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116" y="3007264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0" name="Picture 19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05" y="3326529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" name="TextBox 1"/>
          <p:cNvSpPr txBox="1"/>
          <p:nvPr/>
        </p:nvSpPr>
        <p:spPr>
          <a:xfrm>
            <a:off x="10769600" y="3325407"/>
            <a:ext cx="1149674" cy="203132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FFFF00"/>
              </a:gs>
            </a:gsLst>
            <a:lin ang="16200000" scaled="1"/>
          </a:gradFill>
        </p:spPr>
        <p:txBody>
          <a:bodyPr wrap="none" rtlCol="0">
            <a:spAutoFit/>
          </a:bodyPr>
          <a:lstStyle/>
          <a:p>
            <a:r>
              <a:rPr lang="en-US" dirty="0" smtClean="0"/>
              <a:t>Q: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(*a).b</a:t>
            </a:r>
          </a:p>
          <a:p>
            <a:endParaRPr lang="en-US" dirty="0"/>
          </a:p>
          <a:p>
            <a:r>
              <a:rPr lang="en-US" dirty="0" smtClean="0"/>
              <a:t>Different?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7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Arrays, structures, pointers - </a:t>
            </a:r>
            <a:r>
              <a:rPr lang="en-US" dirty="0" err="1" smtClean="0"/>
              <a:t>malloc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LEN 10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* a;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student)*10);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=0;i&lt;10;i++)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].name);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#define LEN 10</a:t>
            </a: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student *a[10];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=0;i&lt;10;i++)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student));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s”,a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]-&gt;name);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19800" y="1825625"/>
            <a:ext cx="0" cy="4516809"/>
          </a:xfrm>
          <a:prstGeom prst="line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70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112135"/>
          </a:xfrm>
        </p:spPr>
        <p:txBody>
          <a:bodyPr/>
          <a:lstStyle/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Element types can be different.</a:t>
            </a:r>
          </a:p>
          <a:p>
            <a:pPr lvl="1"/>
            <a:r>
              <a:rPr lang="en-US" dirty="0"/>
              <a:t>List of elements fixed.</a:t>
            </a:r>
          </a:p>
          <a:p>
            <a:pPr lvl="1"/>
            <a:r>
              <a:rPr lang="en-US" dirty="0"/>
              <a:t>Elements accessed by name</a:t>
            </a:r>
          </a:p>
          <a:p>
            <a:pPr lvl="2"/>
            <a:r>
              <a:rPr lang="en-US" dirty="0"/>
              <a:t>Using the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/>
              <a:t>Operator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Total size – sum  of sizes (obvious)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112135"/>
          </a:xfrm>
        </p:spPr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  <a:p>
            <a:pPr lvl="1"/>
            <a:r>
              <a:rPr lang="en-US" dirty="0"/>
              <a:t>Element types can be different.</a:t>
            </a:r>
          </a:p>
          <a:p>
            <a:pPr lvl="1"/>
            <a:r>
              <a:rPr lang="en-US" dirty="0"/>
              <a:t>List of elements fixed.</a:t>
            </a:r>
          </a:p>
          <a:p>
            <a:pPr lvl="1"/>
            <a:r>
              <a:rPr lang="en-US" dirty="0"/>
              <a:t>Elements accessed by name</a:t>
            </a:r>
          </a:p>
          <a:p>
            <a:pPr lvl="2"/>
            <a:r>
              <a:rPr lang="en-US" dirty="0"/>
              <a:t>Using the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/>
              <a:t>operator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Total size </a:t>
            </a:r>
            <a:r>
              <a:rPr lang="en-US" dirty="0" smtClean="0">
                <a:solidFill>
                  <a:srgbClr val="00B0F0"/>
                </a:solidFill>
              </a:rPr>
              <a:t>– max of the sizes</a:t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en-US" dirty="0" smtClean="0">
                <a:solidFill>
                  <a:srgbClr val="00B0F0"/>
                </a:solidFill>
              </a:rPr>
              <a:t>  because at any time only one of the members is valid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1068" y="5359792"/>
            <a:ext cx="4543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only difference in definition of the union and the union variable is the use of the keyword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sz="2000" dirty="0" smtClean="0"/>
              <a:t> instead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3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 id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char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alnum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numeric;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union id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s_id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(s_id.alnum,”IMT28”);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(“%s”,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s_id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s_id.numeric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=1729;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s_id.numeric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72797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 What happens if we try: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(s_id.alnum,”IMT28”);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s_id.numeric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019800" y="1825625"/>
            <a:ext cx="0" cy="4351338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8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296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Garamond</vt:lpstr>
      <vt:lpstr>Office Theme</vt:lpstr>
      <vt:lpstr>Heterogenous aggregate type: struct and union</vt:lpstr>
      <vt:lpstr>Structures : Comparison with arrays</vt:lpstr>
      <vt:lpstr>Formally   struct</vt:lpstr>
      <vt:lpstr>Other examples</vt:lpstr>
      <vt:lpstr>structs can also be used with pointers like other variables , and the -&gt; operator</vt:lpstr>
      <vt:lpstr>These operators in the precedence table:</vt:lpstr>
      <vt:lpstr>Arrays, structures, pointers - malloc</vt:lpstr>
      <vt:lpstr>Unions</vt:lpstr>
      <vt:lpstr>Union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Heterogenous aggregate type: struct and union</dc:title>
  <dc:creator>Badrinath R</dc:creator>
  <cp:lastModifiedBy>Badrinath R</cp:lastModifiedBy>
  <cp:revision>16</cp:revision>
  <dcterms:created xsi:type="dcterms:W3CDTF">2023-07-11T06:39:27Z</dcterms:created>
  <dcterms:modified xsi:type="dcterms:W3CDTF">2023-07-11T14:07:31Z</dcterms:modified>
</cp:coreProperties>
</file>