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6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2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2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3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9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1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6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5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D7A85-C680-4D97-8E7A-1E039B1638C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view of linked 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3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31852" y="2222696"/>
            <a:ext cx="2045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Bodoni MT" panose="02070603080606020203" pitchFamily="18" charset="0"/>
                <a:cs typeface="Times New Roman" panose="02020603050405020304" pitchFamily="18" charset="0"/>
              </a:rPr>
              <a:t>v</a:t>
            </a:r>
            <a:r>
              <a:rPr lang="en-US" i="1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alue</a:t>
            </a:r>
            <a:r>
              <a:rPr lang="en-US" dirty="0" smtClean="0"/>
              <a:t> (one or more)</a:t>
            </a:r>
          </a:p>
          <a:p>
            <a:endParaRPr lang="en-US" dirty="0"/>
          </a:p>
          <a:p>
            <a:r>
              <a:rPr lang="en-US" i="1" dirty="0">
                <a:latin typeface="Bodoni MT" panose="02070603080606020203" pitchFamily="18" charset="0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</a:t>
            </a:r>
            <a:r>
              <a:rPr lang="en-US" i="1" u="sng" dirty="0" smtClean="0">
                <a:latin typeface="Bodoni MT" panose="02070603080606020203" pitchFamily="18" charset="0"/>
              </a:rPr>
              <a:t>node</a:t>
            </a:r>
            <a:r>
              <a:rPr lang="en-US" dirty="0" smtClean="0"/>
              <a:t> with one special pointer field, typically named </a:t>
            </a:r>
            <a:r>
              <a:rPr lang="en-US" i="1" u="sng" dirty="0" smtClean="0">
                <a:latin typeface="Bodoni MT" panose="02070603080606020203" pitchFamily="18" charset="0"/>
              </a:rPr>
              <a:t>next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631852" y="2222696"/>
            <a:ext cx="1434905" cy="858130"/>
            <a:chOff x="1631852" y="2222695"/>
            <a:chExt cx="2096086" cy="1547447"/>
          </a:xfrm>
        </p:grpSpPr>
        <p:sp>
          <p:nvSpPr>
            <p:cNvPr id="4" name="Rectangle 3"/>
            <p:cNvSpPr/>
            <p:nvPr/>
          </p:nvSpPr>
          <p:spPr>
            <a:xfrm>
              <a:off x="1631852" y="2222695"/>
              <a:ext cx="2096086" cy="1547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1"/>
              <a:endCxn id="4" idx="3"/>
            </p:cNvCxnSpPr>
            <p:nvPr/>
          </p:nvCxnSpPr>
          <p:spPr>
            <a:xfrm>
              <a:off x="1631852" y="2996419"/>
              <a:ext cx="2096086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09489" y="2222696"/>
            <a:ext cx="1406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</a:t>
            </a:r>
          </a:p>
          <a:p>
            <a:r>
              <a:rPr lang="en-US" dirty="0"/>
              <a:t>t</a:t>
            </a:r>
            <a:r>
              <a:rPr lang="en-US" dirty="0" smtClean="0"/>
              <a:t>he structure</a:t>
            </a:r>
          </a:p>
          <a:p>
            <a:r>
              <a:rPr lang="en-US" dirty="0"/>
              <a:t>f</a:t>
            </a:r>
            <a:r>
              <a:rPr lang="en-US" dirty="0" smtClean="0"/>
              <a:t>or a </a:t>
            </a:r>
            <a:r>
              <a:rPr lang="en-US" i="1" dirty="0" smtClean="0">
                <a:latin typeface="Bodoni MT" panose="02070603080606020203" pitchFamily="18" charset="0"/>
              </a:rPr>
              <a:t>node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703385" y="5176911"/>
            <a:ext cx="1448972" cy="858130"/>
            <a:chOff x="1507115" y="4698610"/>
            <a:chExt cx="1448972" cy="858130"/>
          </a:xfrm>
        </p:grpSpPr>
        <p:grpSp>
          <p:nvGrpSpPr>
            <p:cNvPr id="11" name="Group 10"/>
            <p:cNvGrpSpPr/>
            <p:nvPr/>
          </p:nvGrpSpPr>
          <p:grpSpPr>
            <a:xfrm>
              <a:off x="1507115" y="4698610"/>
              <a:ext cx="1434905" cy="858130"/>
              <a:chOff x="1631852" y="2222695"/>
              <a:chExt cx="2096086" cy="1547447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Connector 12"/>
              <p:cNvCxnSpPr>
                <a:stCxn id="12" idx="1"/>
                <a:endCxn id="12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2047618" y="474427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1182" y="5171609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0x5555f30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43298" y="5161112"/>
            <a:ext cx="1448972" cy="858130"/>
            <a:chOff x="1507115" y="4698610"/>
            <a:chExt cx="1448972" cy="858130"/>
          </a:xfrm>
        </p:grpSpPr>
        <p:grpSp>
          <p:nvGrpSpPr>
            <p:cNvPr id="18" name="Group 17"/>
            <p:cNvGrpSpPr/>
            <p:nvPr/>
          </p:nvGrpSpPr>
          <p:grpSpPr>
            <a:xfrm>
              <a:off x="1507115" y="4698610"/>
              <a:ext cx="1434905" cy="858130"/>
              <a:chOff x="1631852" y="2222695"/>
              <a:chExt cx="2096086" cy="154744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2" name="Straight Connector 21"/>
              <p:cNvCxnSpPr>
                <a:stCxn id="21" idx="1"/>
                <a:endCxn id="21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2047618" y="474427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21182" y="5171609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0x5555ff0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867422" y="2053883"/>
            <a:ext cx="3079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 next;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66224" y="3599715"/>
            <a:ext cx="2043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node n1 ={5};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node n2 ={7};</a:t>
            </a:r>
          </a:p>
          <a:p>
            <a:r>
              <a:rPr lang="en-US" dirty="0"/>
              <a:t>n</a:t>
            </a:r>
            <a:r>
              <a:rPr lang="en-US" dirty="0" smtClean="0"/>
              <a:t>1.next=&amp;n2;</a:t>
            </a:r>
          </a:p>
          <a:p>
            <a:r>
              <a:rPr lang="en-US" dirty="0" smtClean="0"/>
              <a:t>n2.next=&amp;n1;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4745" y="499403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n1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99765" y="497644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n2</a:t>
            </a:r>
            <a:endParaRPr lang="en-US" dirty="0">
              <a:latin typeface="Bodoni MT" panose="02070603080606020203" pitchFamily="18" charset="0"/>
            </a:endParaRPr>
          </a:p>
        </p:txBody>
      </p:sp>
      <p:cxnSp>
        <p:nvCxnSpPr>
          <p:cNvPr id="32" name="Curved Connector 31"/>
          <p:cNvCxnSpPr>
            <a:stCxn id="15" idx="3"/>
          </p:cNvCxnSpPr>
          <p:nvPr/>
        </p:nvCxnSpPr>
        <p:spPr>
          <a:xfrm flipV="1">
            <a:off x="2152357" y="5407242"/>
            <a:ext cx="1670922" cy="427334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136808" y="5331655"/>
            <a:ext cx="4547733" cy="932528"/>
          </a:xfrm>
          <a:custGeom>
            <a:avLst/>
            <a:gdLst>
              <a:gd name="connsiteX0" fmla="*/ 4547733 w 4547733"/>
              <a:gd name="connsiteY0" fmla="*/ 661182 h 932528"/>
              <a:gd name="connsiteX1" fmla="*/ 2733001 w 4547733"/>
              <a:gd name="connsiteY1" fmla="*/ 886265 h 932528"/>
              <a:gd name="connsiteX2" fmla="*/ 158613 w 4547733"/>
              <a:gd name="connsiteY2" fmla="*/ 844062 h 932528"/>
              <a:gd name="connsiteX3" fmla="*/ 496238 w 4547733"/>
              <a:gd name="connsiteY3" fmla="*/ 0 h 932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47733" h="932528">
                <a:moveTo>
                  <a:pt x="4547733" y="661182"/>
                </a:moveTo>
                <a:cubicBezTo>
                  <a:pt x="4006127" y="758483"/>
                  <a:pt x="3464521" y="855785"/>
                  <a:pt x="2733001" y="886265"/>
                </a:cubicBezTo>
                <a:cubicBezTo>
                  <a:pt x="2001481" y="916745"/>
                  <a:pt x="531407" y="991773"/>
                  <a:pt x="158613" y="844062"/>
                </a:cubicBezTo>
                <a:cubicBezTo>
                  <a:pt x="-214181" y="696351"/>
                  <a:pt x="141028" y="348175"/>
                  <a:pt x="496238" y="0"/>
                </a:cubicBezTo>
              </a:path>
            </a:pathLst>
          </a:custGeom>
          <a:noFill/>
          <a:ln w="381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301709" y="3476344"/>
            <a:ext cx="2043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node n1 ={5};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node n2 ={7};</a:t>
            </a:r>
          </a:p>
          <a:p>
            <a:r>
              <a:rPr lang="en-US" dirty="0"/>
              <a:t>n</a:t>
            </a:r>
            <a:r>
              <a:rPr lang="en-US" dirty="0" smtClean="0"/>
              <a:t>1.next=&amp;n2;</a:t>
            </a:r>
          </a:p>
          <a:p>
            <a:r>
              <a:rPr lang="en-US" dirty="0" smtClean="0"/>
              <a:t>n2.next=NULL;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594419" y="5176911"/>
            <a:ext cx="1448972" cy="858130"/>
            <a:chOff x="1507115" y="4698610"/>
            <a:chExt cx="1448972" cy="858130"/>
          </a:xfrm>
        </p:grpSpPr>
        <p:grpSp>
          <p:nvGrpSpPr>
            <p:cNvPr id="36" name="Group 35"/>
            <p:cNvGrpSpPr/>
            <p:nvPr/>
          </p:nvGrpSpPr>
          <p:grpSpPr>
            <a:xfrm>
              <a:off x="1507115" y="4698610"/>
              <a:ext cx="1434905" cy="858130"/>
              <a:chOff x="1631852" y="2222695"/>
              <a:chExt cx="2096086" cy="1547447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0" name="Straight Connector 39"/>
              <p:cNvCxnSpPr>
                <a:stCxn id="39" idx="1"/>
                <a:endCxn id="39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2047618" y="474427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21182" y="5171609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0x5555f30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734332" y="5161112"/>
            <a:ext cx="1448972" cy="858130"/>
            <a:chOff x="1507115" y="4698610"/>
            <a:chExt cx="1448972" cy="858130"/>
          </a:xfrm>
        </p:grpSpPr>
        <p:grpSp>
          <p:nvGrpSpPr>
            <p:cNvPr id="42" name="Group 41"/>
            <p:cNvGrpSpPr/>
            <p:nvPr/>
          </p:nvGrpSpPr>
          <p:grpSpPr>
            <a:xfrm>
              <a:off x="1507115" y="4698610"/>
              <a:ext cx="1434905" cy="858130"/>
              <a:chOff x="1631852" y="2222695"/>
              <a:chExt cx="2096086" cy="1547447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6" name="Straight Connector 45"/>
              <p:cNvCxnSpPr>
                <a:stCxn id="45" idx="1"/>
                <a:endCxn id="45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2047618" y="474427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21182" y="5171609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000000000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045779" y="499403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n1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290799" y="497644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n2</a:t>
            </a:r>
            <a:endParaRPr lang="en-US" dirty="0">
              <a:latin typeface="Bodoni MT" panose="02070603080606020203" pitchFamily="18" charset="0"/>
            </a:endParaRPr>
          </a:p>
        </p:txBody>
      </p:sp>
      <p:cxnSp>
        <p:nvCxnSpPr>
          <p:cNvPr id="49" name="Curved Connector 48"/>
          <p:cNvCxnSpPr>
            <a:stCxn id="38" idx="3"/>
          </p:cNvCxnSpPr>
          <p:nvPr/>
        </p:nvCxnSpPr>
        <p:spPr>
          <a:xfrm flipV="1">
            <a:off x="8043391" y="5407242"/>
            <a:ext cx="1670922" cy="427334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514220" y="3800293"/>
            <a:ext cx="14067" cy="293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11152684" y="5834576"/>
            <a:ext cx="778058" cy="824296"/>
            <a:chOff x="11152684" y="5834576"/>
            <a:chExt cx="778058" cy="824296"/>
          </a:xfrm>
        </p:grpSpPr>
        <p:pic>
          <p:nvPicPr>
            <p:cNvPr id="53" name="Picture 52" descr="voltage - Help me understand the relationship between positive ...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10" t="26095" r="77678" b="54827"/>
            <a:stretch/>
          </p:blipFill>
          <p:spPr>
            <a:xfrm>
              <a:off x="11405253" y="5834576"/>
              <a:ext cx="525489" cy="824296"/>
            </a:xfrm>
            <a:prstGeom prst="rect">
              <a:avLst/>
            </a:prstGeom>
          </p:spPr>
        </p:pic>
        <p:cxnSp>
          <p:nvCxnSpPr>
            <p:cNvPr id="55" name="Straight Connector 54"/>
            <p:cNvCxnSpPr>
              <a:stCxn id="53" idx="0"/>
            </p:cNvCxnSpPr>
            <p:nvPr/>
          </p:nvCxnSpPr>
          <p:spPr>
            <a:xfrm flipH="1">
              <a:off x="11152684" y="5834576"/>
              <a:ext cx="515314" cy="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9747952" y="5602181"/>
            <a:ext cx="14349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53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8" grpId="0"/>
      <p:bldP spid="33" grpId="0" animBg="1"/>
      <p:bldP spid="34" grpId="0"/>
      <p:bldP spid="47" grpId="0"/>
      <p:bldP spid="48" grpId="0"/>
      <p:bldP spid="6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827" y="1460699"/>
            <a:ext cx="38902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node *p1;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node *p2;</a:t>
            </a:r>
          </a:p>
          <a:p>
            <a:endParaRPr lang="en-US" dirty="0" smtClean="0"/>
          </a:p>
          <a:p>
            <a:r>
              <a:rPr lang="en-US" dirty="0" smtClean="0"/>
              <a:t>p1=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node));</a:t>
            </a:r>
          </a:p>
          <a:p>
            <a:r>
              <a:rPr lang="en-US" dirty="0" smtClean="0"/>
              <a:t>p2=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node));</a:t>
            </a:r>
          </a:p>
          <a:p>
            <a:endParaRPr lang="en-US" dirty="0" smtClean="0"/>
          </a:p>
          <a:p>
            <a:r>
              <a:rPr lang="en-US" dirty="0" smtClean="0"/>
              <a:t>p1-&gt;v=5;</a:t>
            </a:r>
          </a:p>
          <a:p>
            <a:r>
              <a:rPr lang="en-US" dirty="0" smtClean="0"/>
              <a:t>p2-&gt;v=7;</a:t>
            </a:r>
          </a:p>
          <a:p>
            <a:r>
              <a:rPr lang="en-US" dirty="0" smtClean="0"/>
              <a:t>p1-&gt;next=p2;</a:t>
            </a:r>
            <a:br>
              <a:rPr lang="en-US" dirty="0" smtClean="0"/>
            </a:br>
            <a:r>
              <a:rPr lang="en-US" dirty="0" smtClean="0"/>
              <a:t>p2-&gt;next=NULL;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Often with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536643" y="3420684"/>
            <a:ext cx="1434905" cy="858130"/>
            <a:chOff x="1631852" y="2222695"/>
            <a:chExt cx="2096086" cy="1547447"/>
          </a:xfrm>
        </p:grpSpPr>
        <p:sp>
          <p:nvSpPr>
            <p:cNvPr id="9" name="Rectangle 8"/>
            <p:cNvSpPr/>
            <p:nvPr/>
          </p:nvSpPr>
          <p:spPr>
            <a:xfrm>
              <a:off x="1631852" y="2222695"/>
              <a:ext cx="2096086" cy="1547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/>
            <p:cNvCxnSpPr>
              <a:stCxn id="9" idx="1"/>
              <a:endCxn id="9" idx="3"/>
            </p:cNvCxnSpPr>
            <p:nvPr/>
          </p:nvCxnSpPr>
          <p:spPr>
            <a:xfrm>
              <a:off x="1631852" y="2996419"/>
              <a:ext cx="2096086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148353" y="3458451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50710" y="3893683"/>
            <a:ext cx="14349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76556" y="3404885"/>
            <a:ext cx="1434905" cy="858130"/>
            <a:chOff x="1631852" y="2222695"/>
            <a:chExt cx="2096086" cy="1547447"/>
          </a:xfrm>
        </p:grpSpPr>
        <p:sp>
          <p:nvSpPr>
            <p:cNvPr id="15" name="Rectangle 14"/>
            <p:cNvSpPr/>
            <p:nvPr/>
          </p:nvSpPr>
          <p:spPr>
            <a:xfrm>
              <a:off x="1631852" y="2222695"/>
              <a:ext cx="2096086" cy="1547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/>
            <p:cNvCxnSpPr>
              <a:stCxn id="15" idx="1"/>
              <a:endCxn id="15" idx="3"/>
            </p:cNvCxnSpPr>
            <p:nvPr/>
          </p:nvCxnSpPr>
          <p:spPr>
            <a:xfrm>
              <a:off x="1631852" y="2996419"/>
              <a:ext cx="2096086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9257232" y="3434752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90623" y="3877884"/>
            <a:ext cx="14349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70171" y="2075544"/>
            <a:ext cx="1480457" cy="362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86284" y="2004089"/>
            <a:ext cx="51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p1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645071" y="2075544"/>
            <a:ext cx="1480457" cy="362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61184" y="2004089"/>
            <a:ext cx="51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p2</a:t>
            </a:r>
            <a:endParaRPr lang="en-US" dirty="0">
              <a:latin typeface="Bodoni MT" panose="02070603080606020203" pitchFamily="18" charset="0"/>
            </a:endParaRPr>
          </a:p>
        </p:txBody>
      </p:sp>
      <p:cxnSp>
        <p:nvCxnSpPr>
          <p:cNvPr id="28" name="Curved Connector 27"/>
          <p:cNvCxnSpPr/>
          <p:nvPr/>
        </p:nvCxnSpPr>
        <p:spPr>
          <a:xfrm rot="10800000" flipV="1">
            <a:off x="5581048" y="2323094"/>
            <a:ext cx="1321404" cy="108179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5400000">
            <a:off x="8585772" y="2517577"/>
            <a:ext cx="1186405" cy="679543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6618514" y="3619418"/>
            <a:ext cx="5256266" cy="773698"/>
            <a:chOff x="6618514" y="3619418"/>
            <a:chExt cx="5256266" cy="773698"/>
          </a:xfrm>
        </p:grpSpPr>
        <p:cxnSp>
          <p:nvCxnSpPr>
            <p:cNvPr id="41" name="Curved Connector 40"/>
            <p:cNvCxnSpPr/>
            <p:nvPr/>
          </p:nvCxnSpPr>
          <p:spPr>
            <a:xfrm flipV="1">
              <a:off x="6618514" y="3619418"/>
              <a:ext cx="2026557" cy="417872"/>
            </a:xfrm>
            <a:prstGeom prst="curvedConnector3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urved Connector 42"/>
            <p:cNvCxnSpPr/>
            <p:nvPr/>
          </p:nvCxnSpPr>
          <p:spPr>
            <a:xfrm>
              <a:off x="9666514" y="4103417"/>
              <a:ext cx="1378857" cy="12700"/>
            </a:xfrm>
            <a:prstGeom prst="curvedConnector3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1034485" y="3931451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NULL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8028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13" grpId="0" animBg="1"/>
      <p:bldP spid="14" grpId="0" animBg="1"/>
      <p:bldP spid="21" grpId="0" animBg="1"/>
      <p:bldP spid="22" grpId="0"/>
      <p:bldP spid="23" grpId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827" y="1460699"/>
            <a:ext cx="48435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node *p1;</a:t>
            </a:r>
          </a:p>
          <a:p>
            <a:endParaRPr lang="en-US" dirty="0" smtClean="0"/>
          </a:p>
          <a:p>
            <a:r>
              <a:rPr lang="en-US" dirty="0" smtClean="0"/>
              <a:t>p1=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node));</a:t>
            </a:r>
          </a:p>
          <a:p>
            <a:r>
              <a:rPr lang="en-US" dirty="0" smtClean="0"/>
              <a:t>p1-&gt;v=0;</a:t>
            </a:r>
          </a:p>
          <a:p>
            <a:endParaRPr lang="en-US" dirty="0" smtClean="0"/>
          </a:p>
          <a:p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=1;i&lt;5;i++)</a:t>
            </a:r>
          </a:p>
          <a:p>
            <a:r>
              <a:rPr lang="en-US" dirty="0"/>
              <a:t> </a:t>
            </a:r>
            <a:r>
              <a:rPr lang="en-US" dirty="0" smtClean="0"/>
              <a:t>     p1-&gt;next=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node));</a:t>
            </a:r>
          </a:p>
          <a:p>
            <a:r>
              <a:rPr lang="en-US" dirty="0"/>
              <a:t> </a:t>
            </a:r>
            <a:r>
              <a:rPr lang="en-US" dirty="0" smtClean="0"/>
              <a:t>     p1-&gt;next-&gt;v=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       p1=p1-&gt;next;</a:t>
            </a:r>
          </a:p>
          <a:p>
            <a:r>
              <a:rPr lang="en-US" dirty="0" smtClean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p1-&gt;next=NULL;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Again, stringing together with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68685" y="2017487"/>
            <a:ext cx="1480457" cy="362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4798" y="1946032"/>
            <a:ext cx="51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p1</a:t>
            </a:r>
            <a:endParaRPr lang="en-US" dirty="0">
              <a:latin typeface="Bodoni MT" panose="02070603080606020203" pitchFamily="18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4535157" y="2265037"/>
            <a:ext cx="1448972" cy="1955720"/>
            <a:chOff x="4535157" y="2265037"/>
            <a:chExt cx="1448972" cy="1955720"/>
          </a:xfrm>
        </p:grpSpPr>
        <p:grpSp>
          <p:nvGrpSpPr>
            <p:cNvPr id="6" name="Group 5"/>
            <p:cNvGrpSpPr/>
            <p:nvPr/>
          </p:nvGrpSpPr>
          <p:grpSpPr>
            <a:xfrm>
              <a:off x="4535157" y="3362627"/>
              <a:ext cx="1434905" cy="858130"/>
              <a:chOff x="1631852" y="2222695"/>
              <a:chExt cx="2096086" cy="154744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" name="Straight Connector 9"/>
              <p:cNvCxnSpPr>
                <a:stCxn id="9" idx="1"/>
                <a:endCxn id="9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146867" y="3400394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49224" y="3835626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Curved Connector 27"/>
            <p:cNvCxnSpPr/>
            <p:nvPr/>
          </p:nvCxnSpPr>
          <p:spPr>
            <a:xfrm rot="10800000" flipV="1">
              <a:off x="4579562" y="2265037"/>
              <a:ext cx="1321404" cy="108179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633218" y="3425238"/>
            <a:ext cx="2383459" cy="858130"/>
            <a:chOff x="5633218" y="3425238"/>
            <a:chExt cx="2383459" cy="858130"/>
          </a:xfrm>
        </p:grpSpPr>
        <p:grpSp>
          <p:nvGrpSpPr>
            <p:cNvPr id="12" name="Group 11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" name="Straight Connector 15"/>
              <p:cNvCxnSpPr>
                <a:stCxn id="15" idx="1"/>
                <a:endCxn id="15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Curved Connector 19"/>
          <p:cNvCxnSpPr/>
          <p:nvPr/>
        </p:nvCxnSpPr>
        <p:spPr>
          <a:xfrm>
            <a:off x="5970062" y="2265037"/>
            <a:ext cx="1178319" cy="1160201"/>
          </a:xfrm>
          <a:prstGeom prst="curved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7729057" y="3376066"/>
            <a:ext cx="2383459" cy="858130"/>
            <a:chOff x="5633218" y="3425238"/>
            <a:chExt cx="2383459" cy="858130"/>
          </a:xfrm>
        </p:grpSpPr>
        <p:grpSp>
          <p:nvGrpSpPr>
            <p:cNvPr id="35" name="Group 34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2" name="Straight Connector 41"/>
              <p:cNvCxnSpPr>
                <a:stCxn id="40" idx="1"/>
                <a:endCxn id="40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Curved Connector 25"/>
          <p:cNvCxnSpPr/>
          <p:nvPr/>
        </p:nvCxnSpPr>
        <p:spPr>
          <a:xfrm>
            <a:off x="6357257" y="2189776"/>
            <a:ext cx="2320354" cy="1180050"/>
          </a:xfrm>
          <a:prstGeom prst="curved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8689079" y="3937656"/>
            <a:ext cx="1448972" cy="1411886"/>
            <a:chOff x="6567705" y="2871482"/>
            <a:chExt cx="1448972" cy="1411886"/>
          </a:xfrm>
        </p:grpSpPr>
        <p:grpSp>
          <p:nvGrpSpPr>
            <p:cNvPr id="47" name="Group 46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Connector 51"/>
              <p:cNvCxnSpPr>
                <a:stCxn id="51" idx="1"/>
                <a:endCxn id="51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6728400" y="2871482"/>
              <a:ext cx="393424" cy="58265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Freeform 31"/>
          <p:cNvSpPr/>
          <p:nvPr/>
        </p:nvSpPr>
        <p:spPr>
          <a:xfrm>
            <a:off x="6734629" y="1832104"/>
            <a:ext cx="4619171" cy="2703243"/>
          </a:xfrm>
          <a:custGeom>
            <a:avLst/>
            <a:gdLst>
              <a:gd name="connsiteX0" fmla="*/ 0 w 4342955"/>
              <a:gd name="connsiteY0" fmla="*/ 185382 h 3117267"/>
              <a:gd name="connsiteX1" fmla="*/ 4180114 w 4342955"/>
              <a:gd name="connsiteY1" fmla="*/ 316010 h 3117267"/>
              <a:gd name="connsiteX2" fmla="*/ 3091542 w 4342955"/>
              <a:gd name="connsiteY2" fmla="*/ 3117267 h 3117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2955" h="3117267">
                <a:moveTo>
                  <a:pt x="0" y="185382"/>
                </a:moveTo>
                <a:cubicBezTo>
                  <a:pt x="1832428" y="6372"/>
                  <a:pt x="3664857" y="-172638"/>
                  <a:pt x="4180114" y="316010"/>
                </a:cubicBezTo>
                <a:cubicBezTo>
                  <a:pt x="4695371" y="804658"/>
                  <a:pt x="3893456" y="1960962"/>
                  <a:pt x="3091542" y="3117267"/>
                </a:cubicBezTo>
              </a:path>
            </a:pathLst>
          </a:cu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8677611" y="5161121"/>
            <a:ext cx="1448972" cy="1321944"/>
            <a:chOff x="6567705" y="2961424"/>
            <a:chExt cx="1448972" cy="1321944"/>
          </a:xfrm>
        </p:grpSpPr>
        <p:grpSp>
          <p:nvGrpSpPr>
            <p:cNvPr id="54" name="Group 53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9" name="Straight Connector 58"/>
              <p:cNvCxnSpPr>
                <a:stCxn id="58" idx="1"/>
                <a:endCxn id="58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6728400" y="2961424"/>
              <a:ext cx="306513" cy="49270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Freeform 62"/>
          <p:cNvSpPr/>
          <p:nvPr/>
        </p:nvSpPr>
        <p:spPr>
          <a:xfrm>
            <a:off x="5776686" y="1331308"/>
            <a:ext cx="6139643" cy="4329263"/>
          </a:xfrm>
          <a:custGeom>
            <a:avLst/>
            <a:gdLst>
              <a:gd name="connsiteX0" fmla="*/ 0 w 6139643"/>
              <a:gd name="connsiteY0" fmla="*/ 599092 h 4329263"/>
              <a:gd name="connsiteX1" fmla="*/ 3454400 w 6139643"/>
              <a:gd name="connsiteY1" fmla="*/ 4006 h 4329263"/>
              <a:gd name="connsiteX2" fmla="*/ 5907314 w 6139643"/>
              <a:gd name="connsiteY2" fmla="*/ 439435 h 4329263"/>
              <a:gd name="connsiteX3" fmla="*/ 5863771 w 6139643"/>
              <a:gd name="connsiteY3" fmla="*/ 2166635 h 4329263"/>
              <a:gd name="connsiteX4" fmla="*/ 4368800 w 6139643"/>
              <a:gd name="connsiteY4" fmla="*/ 4329263 h 432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9643" h="4329263">
                <a:moveTo>
                  <a:pt x="0" y="599092"/>
                </a:moveTo>
                <a:cubicBezTo>
                  <a:pt x="1234924" y="314853"/>
                  <a:pt x="2469848" y="30615"/>
                  <a:pt x="3454400" y="4006"/>
                </a:cubicBezTo>
                <a:cubicBezTo>
                  <a:pt x="4438952" y="-22603"/>
                  <a:pt x="5505752" y="78997"/>
                  <a:pt x="5907314" y="439435"/>
                </a:cubicBezTo>
                <a:cubicBezTo>
                  <a:pt x="6308876" y="799873"/>
                  <a:pt x="6120190" y="1518330"/>
                  <a:pt x="5863771" y="2166635"/>
                </a:cubicBezTo>
                <a:cubicBezTo>
                  <a:pt x="5607352" y="2814940"/>
                  <a:pt x="4988076" y="3572101"/>
                  <a:pt x="4368800" y="4329263"/>
                </a:cubicBezTo>
              </a:path>
            </a:pathLst>
          </a:cu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6" name="Curved Connector 65"/>
          <p:cNvCxnSpPr/>
          <p:nvPr/>
        </p:nvCxnSpPr>
        <p:spPr>
          <a:xfrm>
            <a:off x="9545906" y="6309258"/>
            <a:ext cx="1378857" cy="12700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913877" y="6137292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75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3" grpId="0" animBg="1"/>
      <p:bldP spid="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827" y="1460699"/>
            <a:ext cx="48435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node *p1  </a:t>
            </a:r>
            <a:r>
              <a:rPr lang="en-US" b="1" dirty="0" smtClean="0">
                <a:solidFill>
                  <a:srgbClr val="0070C0"/>
                </a:solidFill>
              </a:rPr>
              <a:t>*head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p1=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node));</a:t>
            </a:r>
          </a:p>
          <a:p>
            <a:r>
              <a:rPr lang="en-US" dirty="0" smtClean="0"/>
              <a:t>p1-&gt;v=0;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head=p1;</a:t>
            </a: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=1;i&lt;5;i++)</a:t>
            </a:r>
          </a:p>
          <a:p>
            <a:r>
              <a:rPr lang="en-US" dirty="0"/>
              <a:t> </a:t>
            </a:r>
            <a:r>
              <a:rPr lang="en-US" dirty="0" smtClean="0"/>
              <a:t>     p1-&gt;next=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node));</a:t>
            </a:r>
          </a:p>
          <a:p>
            <a:r>
              <a:rPr lang="en-US" dirty="0"/>
              <a:t> </a:t>
            </a:r>
            <a:r>
              <a:rPr lang="en-US" dirty="0" smtClean="0"/>
              <a:t>     p1-&gt;next-&gt;v=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       p1=p1-&gt;next;</a:t>
            </a:r>
          </a:p>
          <a:p>
            <a:r>
              <a:rPr lang="en-US" dirty="0" smtClean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p1-&gt;next=NULL;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Yes, but remember the head in the beginning!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68685" y="2017487"/>
            <a:ext cx="1480457" cy="362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4798" y="1946032"/>
            <a:ext cx="51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p1</a:t>
            </a:r>
            <a:endParaRPr lang="en-US" dirty="0">
              <a:latin typeface="Bodoni MT" panose="02070603080606020203" pitchFamily="18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4535157" y="3362627"/>
            <a:ext cx="1448972" cy="858130"/>
            <a:chOff x="4535157" y="3362627"/>
            <a:chExt cx="1448972" cy="858130"/>
          </a:xfrm>
        </p:grpSpPr>
        <p:grpSp>
          <p:nvGrpSpPr>
            <p:cNvPr id="6" name="Group 5"/>
            <p:cNvGrpSpPr/>
            <p:nvPr/>
          </p:nvGrpSpPr>
          <p:grpSpPr>
            <a:xfrm>
              <a:off x="4535157" y="3362627"/>
              <a:ext cx="1434905" cy="858130"/>
              <a:chOff x="1631852" y="2222695"/>
              <a:chExt cx="2096086" cy="154744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" name="Straight Connector 9"/>
              <p:cNvCxnSpPr>
                <a:stCxn id="9" idx="1"/>
                <a:endCxn id="9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146867" y="3400394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49224" y="3835626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33218" y="3425238"/>
            <a:ext cx="2383459" cy="858130"/>
            <a:chOff x="5633218" y="3425238"/>
            <a:chExt cx="2383459" cy="858130"/>
          </a:xfrm>
        </p:grpSpPr>
        <p:grpSp>
          <p:nvGrpSpPr>
            <p:cNvPr id="12" name="Group 11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" name="Straight Connector 15"/>
              <p:cNvCxnSpPr>
                <a:stCxn id="15" idx="1"/>
                <a:endCxn id="15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729057" y="3376066"/>
            <a:ext cx="2383459" cy="858130"/>
            <a:chOff x="5633218" y="3425238"/>
            <a:chExt cx="2383459" cy="858130"/>
          </a:xfrm>
        </p:grpSpPr>
        <p:grpSp>
          <p:nvGrpSpPr>
            <p:cNvPr id="35" name="Group 34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2" name="Straight Connector 41"/>
              <p:cNvCxnSpPr>
                <a:stCxn id="40" idx="1"/>
                <a:endCxn id="40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8689079" y="3937656"/>
            <a:ext cx="1448972" cy="1411886"/>
            <a:chOff x="6567705" y="2871482"/>
            <a:chExt cx="1448972" cy="1411886"/>
          </a:xfrm>
        </p:grpSpPr>
        <p:grpSp>
          <p:nvGrpSpPr>
            <p:cNvPr id="47" name="Group 46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Connector 51"/>
              <p:cNvCxnSpPr>
                <a:stCxn id="51" idx="1"/>
                <a:endCxn id="51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6728400" y="2871482"/>
              <a:ext cx="393424" cy="58265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8677611" y="5161121"/>
            <a:ext cx="1448972" cy="1321944"/>
            <a:chOff x="6567705" y="2961424"/>
            <a:chExt cx="1448972" cy="1321944"/>
          </a:xfrm>
        </p:grpSpPr>
        <p:grpSp>
          <p:nvGrpSpPr>
            <p:cNvPr id="54" name="Group 53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9" name="Straight Connector 58"/>
              <p:cNvCxnSpPr>
                <a:stCxn id="58" idx="1"/>
                <a:endCxn id="58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6728400" y="2961424"/>
              <a:ext cx="306513" cy="49270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Freeform 62"/>
          <p:cNvSpPr/>
          <p:nvPr/>
        </p:nvSpPr>
        <p:spPr>
          <a:xfrm>
            <a:off x="5776686" y="1331308"/>
            <a:ext cx="6139643" cy="4329263"/>
          </a:xfrm>
          <a:custGeom>
            <a:avLst/>
            <a:gdLst>
              <a:gd name="connsiteX0" fmla="*/ 0 w 6139643"/>
              <a:gd name="connsiteY0" fmla="*/ 599092 h 4329263"/>
              <a:gd name="connsiteX1" fmla="*/ 3454400 w 6139643"/>
              <a:gd name="connsiteY1" fmla="*/ 4006 h 4329263"/>
              <a:gd name="connsiteX2" fmla="*/ 5907314 w 6139643"/>
              <a:gd name="connsiteY2" fmla="*/ 439435 h 4329263"/>
              <a:gd name="connsiteX3" fmla="*/ 5863771 w 6139643"/>
              <a:gd name="connsiteY3" fmla="*/ 2166635 h 4329263"/>
              <a:gd name="connsiteX4" fmla="*/ 4368800 w 6139643"/>
              <a:gd name="connsiteY4" fmla="*/ 4329263 h 432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9643" h="4329263">
                <a:moveTo>
                  <a:pt x="0" y="599092"/>
                </a:moveTo>
                <a:cubicBezTo>
                  <a:pt x="1234924" y="314853"/>
                  <a:pt x="2469848" y="30615"/>
                  <a:pt x="3454400" y="4006"/>
                </a:cubicBezTo>
                <a:cubicBezTo>
                  <a:pt x="4438952" y="-22603"/>
                  <a:pt x="5505752" y="78997"/>
                  <a:pt x="5907314" y="439435"/>
                </a:cubicBezTo>
                <a:cubicBezTo>
                  <a:pt x="6308876" y="799873"/>
                  <a:pt x="6120190" y="1518330"/>
                  <a:pt x="5863771" y="2166635"/>
                </a:cubicBezTo>
                <a:cubicBezTo>
                  <a:pt x="5607352" y="2814940"/>
                  <a:pt x="4988076" y="3572101"/>
                  <a:pt x="4368800" y="4329263"/>
                </a:cubicBezTo>
              </a:path>
            </a:pathLst>
          </a:cu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6" name="Curved Connector 65"/>
          <p:cNvCxnSpPr/>
          <p:nvPr/>
        </p:nvCxnSpPr>
        <p:spPr>
          <a:xfrm>
            <a:off x="9545906" y="6309258"/>
            <a:ext cx="1378857" cy="12700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913877" y="6137292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7712001" y="2026720"/>
            <a:ext cx="1480457" cy="362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91789" y="1926638"/>
            <a:ext cx="155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head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311771" y="2278743"/>
            <a:ext cx="3525943" cy="1059543"/>
          </a:xfrm>
          <a:custGeom>
            <a:avLst/>
            <a:gdLst>
              <a:gd name="connsiteX0" fmla="*/ 3525943 w 3525943"/>
              <a:gd name="connsiteY0" fmla="*/ 0 h 1059543"/>
              <a:gd name="connsiteX1" fmla="*/ 318286 w 3525943"/>
              <a:gd name="connsiteY1" fmla="*/ 711200 h 1059543"/>
              <a:gd name="connsiteX2" fmla="*/ 289258 w 3525943"/>
              <a:gd name="connsiteY2" fmla="*/ 1059543 h 10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943" h="1059543">
                <a:moveTo>
                  <a:pt x="3525943" y="0"/>
                </a:moveTo>
                <a:cubicBezTo>
                  <a:pt x="2191838" y="267305"/>
                  <a:pt x="857733" y="534610"/>
                  <a:pt x="318286" y="711200"/>
                </a:cubicBezTo>
                <a:cubicBezTo>
                  <a:pt x="-221161" y="887790"/>
                  <a:pt x="34048" y="973666"/>
                  <a:pt x="289258" y="1059543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827" y="1460699"/>
            <a:ext cx="48435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void print(</a:t>
            </a:r>
            <a:r>
              <a:rPr lang="en-US" dirty="0" err="1" smtClean="0"/>
              <a:t>struct</a:t>
            </a:r>
            <a:r>
              <a:rPr lang="en-US" dirty="0" smtClean="0"/>
              <a:t> node *head){</a:t>
            </a:r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     </a:t>
            </a:r>
            <a:r>
              <a:rPr lang="en-US" b="1" dirty="0" err="1" smtClean="0">
                <a:solidFill>
                  <a:srgbClr val="0070C0"/>
                </a:solidFill>
              </a:rPr>
              <a:t>struct</a:t>
            </a:r>
            <a:r>
              <a:rPr lang="en-US" b="1" dirty="0" smtClean="0">
                <a:solidFill>
                  <a:srgbClr val="0070C0"/>
                </a:solidFill>
              </a:rPr>
              <a:t> node *p;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     for(p=</a:t>
            </a:r>
            <a:r>
              <a:rPr lang="en-US" dirty="0" err="1" smtClean="0"/>
              <a:t>head;p</a:t>
            </a:r>
            <a:r>
              <a:rPr lang="en-US" dirty="0" smtClean="0"/>
              <a:t>!=</a:t>
            </a:r>
            <a:r>
              <a:rPr lang="en-US" dirty="0" err="1" smtClean="0"/>
              <a:t>NULL;p</a:t>
            </a:r>
            <a:r>
              <a:rPr lang="en-US" dirty="0" smtClean="0"/>
              <a:t>=p-&gt;next)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printf</a:t>
            </a:r>
            <a:r>
              <a:rPr lang="en-US" dirty="0" smtClean="0"/>
              <a:t>(“%d “,p-&gt;</a:t>
            </a:r>
            <a:r>
              <a:rPr lang="en-US" dirty="0" err="1" smtClean="0"/>
              <a:t>val</a:t>
            </a:r>
            <a:r>
              <a:rPr lang="en-US" dirty="0" smtClean="0"/>
              <a:t>);</a:t>
            </a:r>
            <a:endParaRPr lang="en-US" dirty="0" smtClean="0"/>
          </a:p>
          <a:p>
            <a:r>
              <a:rPr lang="en-US" dirty="0" smtClean="0"/>
              <a:t>    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Yes, but remember the head in the beginning!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4535157" y="3362627"/>
            <a:ext cx="1448972" cy="858130"/>
            <a:chOff x="4535157" y="3362627"/>
            <a:chExt cx="1448972" cy="858130"/>
          </a:xfrm>
        </p:grpSpPr>
        <p:grpSp>
          <p:nvGrpSpPr>
            <p:cNvPr id="6" name="Group 5"/>
            <p:cNvGrpSpPr/>
            <p:nvPr/>
          </p:nvGrpSpPr>
          <p:grpSpPr>
            <a:xfrm>
              <a:off x="4535157" y="3362627"/>
              <a:ext cx="1434905" cy="858130"/>
              <a:chOff x="1631852" y="2222695"/>
              <a:chExt cx="2096086" cy="154744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" name="Straight Connector 9"/>
              <p:cNvCxnSpPr>
                <a:stCxn id="9" idx="1"/>
                <a:endCxn id="9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146867" y="3400394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49224" y="3835626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33218" y="3425238"/>
            <a:ext cx="2383459" cy="858130"/>
            <a:chOff x="5633218" y="3425238"/>
            <a:chExt cx="2383459" cy="858130"/>
          </a:xfrm>
        </p:grpSpPr>
        <p:grpSp>
          <p:nvGrpSpPr>
            <p:cNvPr id="12" name="Group 11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" name="Straight Connector 15"/>
              <p:cNvCxnSpPr>
                <a:stCxn id="15" idx="1"/>
                <a:endCxn id="15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729057" y="3376066"/>
            <a:ext cx="2383459" cy="858130"/>
            <a:chOff x="5633218" y="3425238"/>
            <a:chExt cx="2383459" cy="858130"/>
          </a:xfrm>
        </p:grpSpPr>
        <p:grpSp>
          <p:nvGrpSpPr>
            <p:cNvPr id="35" name="Group 34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2" name="Straight Connector 41"/>
              <p:cNvCxnSpPr>
                <a:stCxn id="40" idx="1"/>
                <a:endCxn id="40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8689079" y="3937656"/>
            <a:ext cx="1448972" cy="1411886"/>
            <a:chOff x="6567705" y="2871482"/>
            <a:chExt cx="1448972" cy="1411886"/>
          </a:xfrm>
        </p:grpSpPr>
        <p:grpSp>
          <p:nvGrpSpPr>
            <p:cNvPr id="47" name="Group 46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Connector 51"/>
              <p:cNvCxnSpPr>
                <a:stCxn id="51" idx="1"/>
                <a:endCxn id="51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6728400" y="2871482"/>
              <a:ext cx="393424" cy="58265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8677611" y="5161121"/>
            <a:ext cx="1448972" cy="1321944"/>
            <a:chOff x="6567705" y="2961424"/>
            <a:chExt cx="1448972" cy="1321944"/>
          </a:xfrm>
        </p:grpSpPr>
        <p:grpSp>
          <p:nvGrpSpPr>
            <p:cNvPr id="54" name="Group 53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9" name="Straight Connector 58"/>
              <p:cNvCxnSpPr>
                <a:stCxn id="58" idx="1"/>
                <a:endCxn id="58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6728400" y="2961424"/>
              <a:ext cx="306513" cy="49270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Curved Connector 65"/>
          <p:cNvCxnSpPr/>
          <p:nvPr/>
        </p:nvCxnSpPr>
        <p:spPr>
          <a:xfrm>
            <a:off x="9545906" y="6309258"/>
            <a:ext cx="1378857" cy="12700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913877" y="6137292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7712001" y="2026720"/>
            <a:ext cx="1480457" cy="362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91789" y="1926638"/>
            <a:ext cx="155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head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311771" y="2278743"/>
            <a:ext cx="3525943" cy="1059543"/>
          </a:xfrm>
          <a:custGeom>
            <a:avLst/>
            <a:gdLst>
              <a:gd name="connsiteX0" fmla="*/ 3525943 w 3525943"/>
              <a:gd name="connsiteY0" fmla="*/ 0 h 1059543"/>
              <a:gd name="connsiteX1" fmla="*/ 318286 w 3525943"/>
              <a:gd name="connsiteY1" fmla="*/ 711200 h 1059543"/>
              <a:gd name="connsiteX2" fmla="*/ 289258 w 3525943"/>
              <a:gd name="connsiteY2" fmla="*/ 1059543 h 10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943" h="1059543">
                <a:moveTo>
                  <a:pt x="3525943" y="0"/>
                </a:moveTo>
                <a:cubicBezTo>
                  <a:pt x="2191838" y="267305"/>
                  <a:pt x="857733" y="534610"/>
                  <a:pt x="318286" y="711200"/>
                </a:cubicBezTo>
                <a:cubicBezTo>
                  <a:pt x="-221161" y="887790"/>
                  <a:pt x="34048" y="973666"/>
                  <a:pt x="289258" y="1059543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09102" y="5315234"/>
            <a:ext cx="1964344" cy="434313"/>
            <a:chOff x="4409102" y="5315234"/>
            <a:chExt cx="1964344" cy="434313"/>
          </a:xfrm>
        </p:grpSpPr>
        <p:sp>
          <p:nvSpPr>
            <p:cNvPr id="62" name="Rectangle 61"/>
            <p:cNvSpPr/>
            <p:nvPr/>
          </p:nvSpPr>
          <p:spPr>
            <a:xfrm>
              <a:off x="4892989" y="5386689"/>
              <a:ext cx="1480457" cy="3628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409102" y="5315234"/>
              <a:ext cx="512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Bodoni MT" panose="02070603080606020203" pitchFamily="18" charset="0"/>
                </a:rPr>
                <a:t>p</a:t>
              </a: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flipV="1">
            <a:off x="5283217" y="4292212"/>
            <a:ext cx="17056" cy="109447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5457371" y="4312999"/>
            <a:ext cx="1096766" cy="1115344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5781254" y="4204958"/>
            <a:ext cx="2943584" cy="121572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6277938" y="4935116"/>
            <a:ext cx="2460967" cy="53266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58" idx="1"/>
          </p:cNvCxnSpPr>
          <p:nvPr/>
        </p:nvCxnSpPr>
        <p:spPr>
          <a:xfrm>
            <a:off x="6357257" y="5649768"/>
            <a:ext cx="2320354" cy="40423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697156" y="5715299"/>
            <a:ext cx="1451225" cy="767766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088273" y="6396335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976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280</Words>
  <Application>Microsoft Office PowerPoint</Application>
  <PresentationFormat>Widescreen</PresentationFormat>
  <Paragraphs>104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Bodoni MT</vt:lpstr>
      <vt:lpstr>Calibri</vt:lpstr>
      <vt:lpstr>Calibri Light</vt:lpstr>
      <vt:lpstr>Courier New</vt:lpstr>
      <vt:lpstr>Times New Roman</vt:lpstr>
      <vt:lpstr>Office Theme</vt:lpstr>
      <vt:lpstr>Simple view of linked lists</vt:lpstr>
      <vt:lpstr>Basic structure node with one special pointer field, typically named next.</vt:lpstr>
      <vt:lpstr>Often with   malloc()</vt:lpstr>
      <vt:lpstr>Again, stringing together with   malloc()</vt:lpstr>
      <vt:lpstr>Yes, but remember the head in the beginning!</vt:lpstr>
      <vt:lpstr>Yes, but remember the head in the beginning!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Badrinath R</dc:creator>
  <cp:lastModifiedBy>Badrinath R</cp:lastModifiedBy>
  <cp:revision>12</cp:revision>
  <dcterms:created xsi:type="dcterms:W3CDTF">2023-02-01T11:27:52Z</dcterms:created>
  <dcterms:modified xsi:type="dcterms:W3CDTF">2023-02-01T13:05:46Z</dcterms:modified>
</cp:coreProperties>
</file>