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2FE0C-76C6-47D5-9C77-2101940F529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5704-E5AB-4B72-B646-7C159744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2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C5704-E5AB-4B72-B646-7C15974480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5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6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0D0D-CE86-455C-A515-A149160DE2C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more basic C stuff – </a:t>
            </a:r>
            <a:br>
              <a:rPr lang="en-US" dirty="0" smtClean="0"/>
            </a:br>
            <a:r>
              <a:rPr lang="en-US" dirty="0" smtClean="0"/>
              <a:t>Making your own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193"/>
            <a:ext cx="10515600" cy="1325563"/>
          </a:xfrm>
        </p:spPr>
        <p:txBody>
          <a:bodyPr/>
          <a:lstStyle/>
          <a:p>
            <a:r>
              <a:rPr lang="en-US" dirty="0" smtClean="0"/>
              <a:t>Enumerated type – a special kind of constant.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526449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 provides a way to define a list of constant </a:t>
            </a:r>
            <a:r>
              <a:rPr lang="en-US" b="1" dirty="0" smtClean="0"/>
              <a:t>name-value pairs with integer values</a:t>
            </a:r>
          </a:p>
          <a:p>
            <a:r>
              <a:rPr lang="en-US" dirty="0" smtClean="0"/>
              <a:t>It is called an   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  <a:r>
              <a:rPr lang="en-US" dirty="0" smtClean="0"/>
              <a:t> definition in C parlance.</a:t>
            </a:r>
          </a:p>
          <a:p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enumerated </a:t>
            </a:r>
            <a:r>
              <a:rPr lang="en-US" sz="2400" b="1" i="1" dirty="0" smtClean="0"/>
              <a:t>list of rays</a:t>
            </a:r>
            <a:r>
              <a:rPr lang="en-US" sz="2400" b="1" dirty="0" smtClean="0"/>
              <a:t>                              </a:t>
            </a:r>
            <a:r>
              <a:rPr lang="en-US" dirty="0" smtClean="0"/>
              <a:t>enumerated </a:t>
            </a:r>
            <a:r>
              <a:rPr lang="en-US" sz="2400" b="1" i="1" dirty="0" smtClean="0"/>
              <a:t>list of logical values            </a:t>
            </a:r>
            <a:endParaRPr lang="en-US" b="1" i="1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 defined, these are like constants: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n”,alpha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smtClean="0"/>
              <a:t> would print   1</a:t>
            </a:r>
          </a:p>
          <a:p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a=2;  b=1 ; </a:t>
            </a:r>
            <a:r>
              <a:rPr lang="en-US" sz="2400" b="1" dirty="0" err="1" smtClean="0">
                <a:solidFill>
                  <a:srgbClr val="0070C0"/>
                </a:solidFill>
              </a:rPr>
              <a:t>printf</a:t>
            </a:r>
            <a:r>
              <a:rPr lang="en-US" sz="2400" b="1" dirty="0" smtClean="0">
                <a:solidFill>
                  <a:srgbClr val="0070C0"/>
                </a:solidFill>
              </a:rPr>
              <a:t>(“%d” , (a &gt; b == True ) );</a:t>
            </a:r>
            <a:r>
              <a:rPr lang="en-US" dirty="0" smtClean="0"/>
              <a:t>   would print   1 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37983"/>
              </p:ext>
            </p:extLst>
          </p:nvPr>
        </p:nvGraphicFramePr>
        <p:xfrm>
          <a:off x="1131667" y="3294053"/>
          <a:ext cx="28213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127">
                  <a:extLst>
                    <a:ext uri="{9D8B030D-6E8A-4147-A177-3AD203B41FA5}">
                      <a16:colId xmlns:a16="http://schemas.microsoft.com/office/drawing/2014/main" val="3273211898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211509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77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1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0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8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66427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4980"/>
              </p:ext>
            </p:extLst>
          </p:nvPr>
        </p:nvGraphicFramePr>
        <p:xfrm>
          <a:off x="6350782" y="3335995"/>
          <a:ext cx="1794412" cy="177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06">
                  <a:extLst>
                    <a:ext uri="{9D8B030D-6E8A-4147-A177-3AD203B41FA5}">
                      <a16:colId xmlns:a16="http://schemas.microsoft.com/office/drawing/2014/main" val="826800102"/>
                    </a:ext>
                  </a:extLst>
                </a:gridCol>
                <a:gridCol w="897206">
                  <a:extLst>
                    <a:ext uri="{9D8B030D-6E8A-4147-A177-3AD203B41FA5}">
                      <a16:colId xmlns:a16="http://schemas.microsoft.com/office/drawing/2014/main" val="1895910662"/>
                    </a:ext>
                  </a:extLst>
                </a:gridCol>
              </a:tblGrid>
              <a:tr h="59010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23563"/>
                  </a:ext>
                </a:extLst>
              </a:tr>
              <a:tr h="590105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8100"/>
                  </a:ext>
                </a:extLst>
              </a:tr>
              <a:tr h="590105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16811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31849" y="3869400"/>
            <a:ext cx="2615418" cy="646331"/>
            <a:chOff x="10283483" y="2842458"/>
            <a:chExt cx="2615418" cy="646331"/>
          </a:xfrm>
        </p:grpSpPr>
        <p:sp>
          <p:nvSpPr>
            <p:cNvPr id="9" name="Isosceles Triangle 8"/>
            <p:cNvSpPr/>
            <p:nvPr/>
          </p:nvSpPr>
          <p:spPr>
            <a:xfrm>
              <a:off x="10283483" y="2940149"/>
              <a:ext cx="773723" cy="548640"/>
            </a:xfrm>
            <a:prstGeom prst="triangle">
              <a:avLst/>
            </a:prstGeom>
            <a:solidFill>
              <a:srgbClr val="FFFF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solidFill>
                    <a:schemeClr val="accent2"/>
                  </a:solidFill>
                </a:rPr>
                <a:t>!</a:t>
              </a:r>
              <a:endParaRPr lang="en-US" sz="4800" b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057206" y="2842458"/>
              <a:ext cx="18416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Only works for lists of integers</a:t>
              </a:r>
              <a:endParaRPr lang="en-US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8588" y="7988"/>
            <a:ext cx="1871785" cy="5934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enum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numerated type – a special kind of constant.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an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/>
              <a:t>list of constants</a:t>
            </a:r>
          </a:p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rays { alpha=1, beta=2, gamma=3, X=4 };</a:t>
            </a:r>
          </a:p>
          <a:p>
            <a:pPr lvl="1"/>
            <a:r>
              <a:rPr lang="en-US" dirty="0" smtClean="0"/>
              <a:t>Defines these 4 constants and their values</a:t>
            </a:r>
          </a:p>
          <a:p>
            <a:pPr lvl="1"/>
            <a:r>
              <a:rPr lang="en-US" dirty="0" smtClean="0"/>
              <a:t>If no values are given, then they would be 0,1,2,… in sequence.</a:t>
            </a:r>
          </a:p>
          <a:p>
            <a:pPr lvl="1"/>
            <a:r>
              <a:rPr lang="en-US" dirty="0" smtClean="0"/>
              <a:t>Also  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rays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dirty="0" smtClean="0"/>
              <a:t>can be used like a type to define variables.</a:t>
            </a:r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rays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is a variable which can take values from the set { alpha, beta, </a:t>
            </a:r>
            <a:r>
              <a:rPr lang="en-US" dirty="0" err="1" smtClean="0"/>
              <a:t>gamma,X</a:t>
            </a:r>
            <a:r>
              <a:rPr lang="en-US" dirty="0" smtClean="0"/>
              <a:t>}</a:t>
            </a:r>
          </a:p>
          <a:p>
            <a:pPr lvl="1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alpha;  </a:t>
            </a:r>
            <a:r>
              <a:rPr lang="en-US" dirty="0" smtClean="0"/>
              <a:t>is a sample use case.</a:t>
            </a:r>
          </a:p>
          <a:p>
            <a:pPr lvl="1"/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n”,alpha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/>
              <a:t>would print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588" y="7988"/>
            <a:ext cx="1871785" cy="5934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enum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7208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false, true};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main(){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”,&amp;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a,&amp;b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(a &gt; b)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status=true;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status=false;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(“stat = %d\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(“F=%d, T=%d\n,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false, true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588" y="7988"/>
            <a:ext cx="1871785" cy="5934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enum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69612" y="3108960"/>
            <a:ext cx="5872089" cy="3763108"/>
            <a:chOff x="6569612" y="3108960"/>
            <a:chExt cx="5872089" cy="3763108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6710289" y="3108960"/>
              <a:ext cx="5731412" cy="34983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 </a:t>
              </a:r>
              <a:r>
                <a:rPr lang="en-US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status == true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)</a:t>
              </a:r>
              <a:b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(“a is bigger\n”);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else</a:t>
              </a:r>
              <a:b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(“a isn’t bigger\n”);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6569612" y="4696399"/>
              <a:ext cx="14068" cy="217566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08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 </a:t>
            </a:r>
            <a:r>
              <a:rPr lang="en-US" dirty="0" smtClean="0"/>
              <a:t>for defining </a:t>
            </a:r>
            <a:r>
              <a:rPr lang="en-US" sz="4800" i="1" dirty="0" smtClean="0">
                <a:latin typeface="Garamond" panose="02020404030301010803" pitchFamily="18" charset="0"/>
              </a:rPr>
              <a:t>macros – </a:t>
            </a:r>
            <a:r>
              <a:rPr lang="en-US" dirty="0"/>
              <a:t>text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macro is a </a:t>
            </a:r>
            <a:r>
              <a:rPr lang="en-US" u="dbl" dirty="0" smtClean="0"/>
              <a:t>preprocessor</a:t>
            </a:r>
            <a:r>
              <a:rPr lang="en-US" dirty="0" smtClean="0"/>
              <a:t> directive.</a:t>
            </a:r>
          </a:p>
          <a:p>
            <a:r>
              <a:rPr lang="en-US" dirty="0" smtClean="0"/>
              <a:t>It is a text replacement directive.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PI    3.1412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replaces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en-US" dirty="0" smtClean="0"/>
              <a:t>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3.1412</a:t>
            </a:r>
            <a:r>
              <a:rPr lang="en-US" dirty="0" smtClean="0"/>
              <a:t>   everywhere in the program before compiling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BIG (X,Y)   X&gt;Y ? X : 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replaces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BIG (a, b) </a:t>
            </a:r>
            <a:r>
              <a:rPr lang="en-US" dirty="0" smtClean="0"/>
              <a:t>by 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a&gt;b ? a : b  </a:t>
            </a:r>
            <a:r>
              <a:rPr lang="en-US" dirty="0" smtClean="0"/>
              <a:t>in the program before compiling</a:t>
            </a:r>
          </a:p>
          <a:p>
            <a:r>
              <a:rPr lang="en-US" dirty="0" smtClean="0"/>
              <a:t>It is used as a shorthand.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588" y="7988"/>
            <a:ext cx="1871785" cy="5934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#define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468751" y="4107766"/>
            <a:ext cx="0" cy="1336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67224" y="3953020"/>
            <a:ext cx="3413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Macro with parameters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Note, this is a fancy text substitution,  ….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latin typeface="Garamond" panose="02020404030301010803" pitchFamily="18" charset="0"/>
              </a:rPr>
              <a:t>not a function definition!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-120000" flipH="1">
            <a:off x="9988064" y="2839333"/>
            <a:ext cx="25794" cy="6494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99786" y="2684587"/>
            <a:ext cx="183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Simple macro</a:t>
            </a:r>
            <a:endParaRPr lang="en-US" dirty="0" smtClean="0"/>
          </a:p>
          <a:p>
            <a:r>
              <a:rPr lang="en-US" dirty="0" smtClean="0"/>
              <a:t>Simple text </a:t>
            </a:r>
            <a:br>
              <a:rPr lang="en-US" dirty="0" smtClean="0"/>
            </a:br>
            <a:r>
              <a:rPr lang="en-US" dirty="0" smtClean="0"/>
              <a:t>replacement</a:t>
            </a:r>
            <a:endParaRPr lang="en-US" i="1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/>
          <a:lstStyle/>
          <a:p>
            <a:r>
              <a:rPr lang="en-US" dirty="0" smtClean="0"/>
              <a:t>A simple </a:t>
            </a:r>
            <a:r>
              <a:rPr lang="en-US" sz="4800" i="1" dirty="0">
                <a:latin typeface="Garamond" panose="02020404030301010803" pitchFamily="18" charset="0"/>
              </a:rPr>
              <a:t>macro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7295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MAX 100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”,&amp;a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i="1" dirty="0" smtClean="0">
                <a:cs typeface="Courier New" panose="02070309020205020404" pitchFamily="49" charset="0"/>
              </a:rPr>
              <a:t>Here we use it like a constant (not 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i="1" dirty="0" smtClean="0">
                <a:cs typeface="Courier New" panose="02070309020205020404" pitchFamily="49" charset="0"/>
              </a:rPr>
              <a:t> qualified variable)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1751" y="1825625"/>
            <a:ext cx="5972907" cy="360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BIG(X,Y) X &gt; Y ? X : Y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b 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c, d 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cs typeface="Courier New" panose="02070309020205020404" pitchFamily="49" charset="0"/>
              </a:rPr>
              <a:t>// assume we have assigned them values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5 *(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5*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BIG(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1751" y="5823020"/>
            <a:ext cx="5109091" cy="70788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4000">
                <a:schemeClr val="bg1"/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Courier New" panose="02070309020205020404" pitchFamily="49" charset="0"/>
              </a:rPr>
              <a:t>// Maybe this is better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BIG(X,Y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Y ? X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19114" y="1783422"/>
            <a:ext cx="0" cy="4351338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0897647" y="4515730"/>
            <a:ext cx="456153" cy="379828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588" y="7988"/>
            <a:ext cx="1871785" cy="5934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#define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ive a new name to an existing type: 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384" y="1825625"/>
            <a:ext cx="744767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Looks like a variable </a:t>
            </a:r>
            <a:r>
              <a:rPr lang="en-US" dirty="0" smtClean="0"/>
              <a:t>definition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Variable definition:               </a:t>
            </a:r>
            <a:r>
              <a:rPr lang="en-US" i="1" dirty="0">
                <a:latin typeface="Garamond" panose="02020404030301010803" pitchFamily="18" charset="0"/>
              </a:rPr>
              <a:t>type   </a:t>
            </a:r>
            <a:r>
              <a:rPr lang="en-US" i="1" dirty="0" smtClean="0">
                <a:latin typeface="Garamond" panose="02020404030301010803" pitchFamily="18" charset="0"/>
              </a:rPr>
              <a:t>variable-name </a:t>
            </a:r>
            <a:r>
              <a:rPr lang="en-US" i="1" dirty="0">
                <a:latin typeface="Garamond" panose="02020404030301010803" pitchFamily="18" charset="0"/>
              </a:rPr>
              <a:t>; </a:t>
            </a:r>
            <a:endParaRPr lang="en-US" i="1" dirty="0" smtClean="0">
              <a:latin typeface="Garamond" panose="02020404030301010803" pitchFamily="18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Type definition: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/>
              <a:t>  </a:t>
            </a:r>
            <a:r>
              <a:rPr lang="en-US" i="1" dirty="0" smtClean="0">
                <a:latin typeface="Garamond" panose="02020404030301010803" pitchFamily="18" charset="0"/>
              </a:rPr>
              <a:t>type   type-name ;      </a:t>
            </a:r>
          </a:p>
          <a:p>
            <a:r>
              <a:rPr lang="en-US" dirty="0" smtClean="0"/>
              <a:t>Particularly useful when the existing type is a bit elaborate.</a:t>
            </a:r>
          </a:p>
          <a:p>
            <a:r>
              <a:rPr lang="en-US" dirty="0" smtClean="0"/>
              <a:t>Examples</a:t>
            </a:r>
          </a:p>
          <a:p>
            <a:pPr marL="457200" lvl="1" indent="0">
              <a:buNone/>
            </a:pPr>
            <a:r>
              <a:rPr lang="en-US" dirty="0" smtClean="0"/>
              <a:t>With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Number</a:t>
            </a:r>
            <a:r>
              <a:rPr lang="en-US" dirty="0" smtClean="0"/>
              <a:t> ;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 smtClean="0"/>
              <a:t>  can be written as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fruits { mango, banana, orange};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fruits Fruit;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 f1,f2;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mango;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7055" y="4853524"/>
            <a:ext cx="5120643" cy="1015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LEN 10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[LEN];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7054" y="4487754"/>
            <a:ext cx="427814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Courier New" panose="02070309020205020404" pitchFamily="49" charset="0"/>
              </a:rPr>
              <a:t>An array type: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588" y="7988"/>
            <a:ext cx="1871785" cy="5934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typedef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408</Words>
  <Application>Microsoft Office PowerPoint</Application>
  <PresentationFormat>Widescreen</PresentationFormat>
  <Paragraphs>109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Garamond</vt:lpstr>
      <vt:lpstr>Office Theme</vt:lpstr>
      <vt:lpstr>Some more basic C stuff –  Making your own definitions</vt:lpstr>
      <vt:lpstr>Enumerated type – a special kind of constant.</vt:lpstr>
      <vt:lpstr>Enumerated type – a special kind of constant.</vt:lpstr>
      <vt:lpstr>A simple enum use case</vt:lpstr>
      <vt:lpstr>#define  for defining macros – text replacement</vt:lpstr>
      <vt:lpstr>A simple macro example</vt:lpstr>
      <vt:lpstr>Give a new name to an existing type: typedef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more basic C stuff</dc:title>
  <dc:creator>Badrinath R</dc:creator>
  <cp:lastModifiedBy>Badrinath R</cp:lastModifiedBy>
  <cp:revision>24</cp:revision>
  <dcterms:created xsi:type="dcterms:W3CDTF">2023-07-10T13:35:42Z</dcterms:created>
  <dcterms:modified xsi:type="dcterms:W3CDTF">2023-10-05T13:30:13Z</dcterms:modified>
</cp:coreProperties>
</file>