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59" r:id="rId4"/>
    <p:sldId id="263" r:id="rId5"/>
    <p:sldId id="260" r:id="rId6"/>
    <p:sldId id="261" r:id="rId7"/>
    <p:sldId id="262" r:id="rId8"/>
    <p:sldId id="264" r:id="rId9"/>
    <p:sldId id="266" r:id="rId10"/>
    <p:sldId id="267" r:id="rId11"/>
    <p:sldId id="269" r:id="rId12"/>
    <p:sldId id="268" r:id="rId13"/>
    <p:sldId id="25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45" autoAdjust="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9EAB-F14B-4DBB-9A88-8700AC76E09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4B7-253D-4AB9-97DE-CB09372D5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5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9EAB-F14B-4DBB-9A88-8700AC76E09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4B7-253D-4AB9-97DE-CB09372D5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5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9EAB-F14B-4DBB-9A88-8700AC76E09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4B7-253D-4AB9-97DE-CB09372D5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8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9EAB-F14B-4DBB-9A88-8700AC76E09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4B7-253D-4AB9-97DE-CB09372D5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4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9EAB-F14B-4DBB-9A88-8700AC76E09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4B7-253D-4AB9-97DE-CB09372D5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6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9EAB-F14B-4DBB-9A88-8700AC76E09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4B7-253D-4AB9-97DE-CB09372D5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0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9EAB-F14B-4DBB-9A88-8700AC76E09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4B7-253D-4AB9-97DE-CB09372D5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9EAB-F14B-4DBB-9A88-8700AC76E09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4B7-253D-4AB9-97DE-CB09372D5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2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9EAB-F14B-4DBB-9A88-8700AC76E09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4B7-253D-4AB9-97DE-CB09372D5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9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9EAB-F14B-4DBB-9A88-8700AC76E09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4B7-253D-4AB9-97DE-CB09372D5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5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9EAB-F14B-4DBB-9A88-8700AC76E09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4B7-253D-4AB9-97DE-CB09372D5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0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29EAB-F14B-4DBB-9A88-8700AC76E09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BE4B7-253D-4AB9-97DE-CB09372D5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1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A different way to sort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search: Searching in a sorted array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016029" y="2135224"/>
            <a:ext cx="9751064" cy="553022"/>
            <a:chOff x="1016029" y="2135224"/>
            <a:chExt cx="9751064" cy="553022"/>
          </a:xfrm>
        </p:grpSpPr>
        <p:sp>
          <p:nvSpPr>
            <p:cNvPr id="7" name="Rectangle 6"/>
            <p:cNvSpPr/>
            <p:nvPr/>
          </p:nvSpPr>
          <p:spPr>
            <a:xfrm>
              <a:off x="1016029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33567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251105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68643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486181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03719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21257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38795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9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56333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10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73871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191409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808947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14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426485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15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44023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17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661561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18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279105" y="2135224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19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60801" y="3560323"/>
            <a:ext cx="1128706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 we search for a number, say,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/>
              <a:t>value is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we knew we had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numbers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0 to 15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sorted order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we would just look at 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 This is like in a book.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we don’t have all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values, still being sorted gives us an idea:</a:t>
            </a:r>
          </a:p>
          <a:p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fact it is sorted:</a:t>
            </a:r>
            <a:b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We could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 to compare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an arbitrary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 index 6.</a:t>
            </a:r>
          </a:p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may not match, but the comparison tells us where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look next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basic idea of Binary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Search, except we choose the middle index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3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search: </a:t>
            </a:r>
            <a:r>
              <a:rPr lang="en-US" dirty="0" smtClean="0"/>
              <a:t>Choosing to compare </a:t>
            </a:r>
            <a:r>
              <a:rPr lang="en-US" dirty="0" smtClean="0"/>
              <a:t>the middle one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016029" y="2135224"/>
            <a:ext cx="9751064" cy="553022"/>
            <a:chOff x="1016029" y="2135224"/>
            <a:chExt cx="9751064" cy="553022"/>
          </a:xfrm>
        </p:grpSpPr>
        <p:sp>
          <p:nvSpPr>
            <p:cNvPr id="7" name="Rectangle 6"/>
            <p:cNvSpPr/>
            <p:nvPr/>
          </p:nvSpPr>
          <p:spPr>
            <a:xfrm>
              <a:off x="1016029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33567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251105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68643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486181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03719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21257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38795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9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56333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10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73871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191409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808947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14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426485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15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44023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17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661561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18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279105" y="2135224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19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96890" y="176589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eft=0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46885" y="176589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ight=15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2508" y="3072348"/>
            <a:ext cx="600363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:  m=(</a:t>
            </a:r>
            <a:r>
              <a:rPr lang="en-US" sz="2400" dirty="0" err="1" smtClean="0"/>
              <a:t>left+right</a:t>
            </a:r>
            <a:r>
              <a:rPr lang="en-US" sz="2400" dirty="0" smtClean="0"/>
              <a:t>)/2     (0+15)/2 </a:t>
            </a:r>
            <a:r>
              <a:rPr lang="en-US" sz="2400" dirty="0" smtClean="0">
                <a:sym typeface="Wingdings" panose="05000000000000000000" pitchFamily="2" charset="2"/>
              </a:rPr>
              <a:t> 7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a[7] is 9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9 is &lt; q</a:t>
            </a:r>
          </a:p>
          <a:p>
            <a:r>
              <a:rPr lang="en-US" sz="2400" dirty="0" smtClean="0"/>
              <a:t>So now left=8 and right=15</a:t>
            </a:r>
          </a:p>
          <a:p>
            <a:r>
              <a:rPr lang="en-US" sz="2400" dirty="0" smtClean="0"/>
              <a:t>:  m=(</a:t>
            </a:r>
            <a:r>
              <a:rPr lang="en-US" sz="2400" dirty="0" err="1" smtClean="0"/>
              <a:t>left+right</a:t>
            </a:r>
            <a:r>
              <a:rPr lang="en-US" sz="2400" dirty="0" smtClean="0"/>
              <a:t>)/2   (8+15)/2 </a:t>
            </a:r>
            <a:r>
              <a:rPr lang="en-US" sz="2400" dirty="0" smtClean="0">
                <a:sym typeface="Wingdings" panose="05000000000000000000" pitchFamily="2" charset="2"/>
              </a:rPr>
              <a:t>11</a:t>
            </a:r>
          </a:p>
          <a:p>
            <a:r>
              <a:rPr lang="en-US" sz="2400" dirty="0" smtClean="0"/>
              <a:t>a[11] is 14</a:t>
            </a:r>
          </a:p>
          <a:p>
            <a:r>
              <a:rPr lang="en-US" sz="2400" dirty="0" smtClean="0"/>
              <a:t>14 is &gt; q</a:t>
            </a:r>
          </a:p>
          <a:p>
            <a:r>
              <a:rPr lang="en-US" sz="2400" dirty="0" smtClean="0"/>
              <a:t>So now left=8 and right=10</a:t>
            </a:r>
          </a:p>
          <a:p>
            <a:r>
              <a:rPr lang="en-US" sz="2400" smtClean="0"/>
              <a:t>:  m</a:t>
            </a:r>
            <a:r>
              <a:rPr lang="en-US" sz="2400" dirty="0" smtClean="0"/>
              <a:t>=(</a:t>
            </a:r>
            <a:r>
              <a:rPr lang="en-US" sz="2400" dirty="0" err="1" smtClean="0"/>
              <a:t>left+right</a:t>
            </a:r>
            <a:r>
              <a:rPr lang="en-US" sz="2400" dirty="0" smtClean="0"/>
              <a:t>)/2 (8+10)/2 </a:t>
            </a:r>
            <a:r>
              <a:rPr lang="en-US" sz="2400" dirty="0" smtClean="0">
                <a:sym typeface="Wingdings" panose="05000000000000000000" pitchFamily="2" charset="2"/>
              </a:rPr>
              <a:t> 9</a:t>
            </a:r>
          </a:p>
          <a:p>
            <a:r>
              <a:rPr lang="en-US" sz="2400" dirty="0" smtClean="0"/>
              <a:t> a[9] is 12  so we are </a:t>
            </a:r>
            <a:r>
              <a:rPr lang="en-US" sz="2400" b="1" dirty="0" smtClean="0"/>
              <a:t>done</a:t>
            </a:r>
            <a:r>
              <a:rPr lang="en-US" sz="2400" dirty="0" smtClean="0"/>
              <a:t>; found </a:t>
            </a:r>
            <a:r>
              <a:rPr lang="en-US" sz="2400" b="1" dirty="0" smtClean="0"/>
              <a:t>q</a:t>
            </a:r>
            <a:r>
              <a:rPr lang="en-US" sz="2400" dirty="0" smtClean="0"/>
              <a:t> at index </a:t>
            </a:r>
            <a:r>
              <a:rPr lang="en-US" sz="2400" b="1" dirty="0" smtClean="0"/>
              <a:t>9 </a:t>
            </a:r>
            <a:r>
              <a:rPr lang="en-US" sz="2400" dirty="0" smtClean="0"/>
              <a:t>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49549" y="3307404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q is 12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361560" y="4706193"/>
            <a:ext cx="6617837" cy="15696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Notice we only compared q with a[7],a[11] and a[9]</a:t>
            </a:r>
            <a:br>
              <a:rPr lang="en-US" sz="2400" dirty="0" smtClean="0"/>
            </a:br>
            <a:r>
              <a:rPr lang="en-US" sz="2400" dirty="0" smtClean="0"/>
              <a:t>Just 3 comparisons.</a:t>
            </a:r>
          </a:p>
          <a:p>
            <a:r>
              <a:rPr lang="en-US" sz="2400" dirty="0" smtClean="0"/>
              <a:t>In general for a</a:t>
            </a:r>
            <a:r>
              <a:rPr lang="en-US" sz="2400" i="1" dirty="0" smtClean="0"/>
              <a:t>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2400" i="1" dirty="0"/>
              <a:t> </a:t>
            </a:r>
            <a:r>
              <a:rPr lang="en-US" sz="2400" dirty="0" smtClean="0"/>
              <a:t>element array we need at </a:t>
            </a:r>
          </a:p>
          <a:p>
            <a:r>
              <a:rPr lang="en-US" sz="2400" dirty="0" smtClean="0"/>
              <a:t>most about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 smtClean="0"/>
              <a:t> comparisons.</a:t>
            </a:r>
            <a:endParaRPr lang="en-US" sz="2400" b="1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2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18534"/>
            <a:ext cx="10515600" cy="1325563"/>
          </a:xfrm>
        </p:spPr>
        <p:txBody>
          <a:bodyPr/>
          <a:lstStyle/>
          <a:p>
            <a:r>
              <a:rPr lang="en-US" dirty="0" smtClean="0"/>
              <a:t>Binary Search – The algorithm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9095" y="1206231"/>
            <a:ext cx="11880175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The function returns the index of q in a[], otherwise a -1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a[],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left,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right,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q){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r;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(left &gt; right)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return -1; // invalid index indicating q is not found in a[]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 = (</a:t>
            </a:r>
            <a:r>
              <a:rPr lang="en-US" sz="2000" b="1" dirty="0" err="1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left+right</a:t>
            </a:r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)/2;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if middle matches, then done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(q == a[m] )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return m;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// find how the query key compares with the middle item 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// depending on that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recurse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one of the sides only</a:t>
            </a:r>
          </a:p>
          <a:p>
            <a:r>
              <a:rPr 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 q &lt; a[m])</a:t>
            </a:r>
          </a:p>
          <a:p>
            <a:r>
              <a:rPr 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return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r>
              <a:rPr 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left, m-1, q);</a:t>
            </a:r>
          </a:p>
          <a:p>
            <a:r>
              <a:rPr 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</a:t>
            </a:r>
          </a:p>
          <a:p>
            <a:r>
              <a:rPr 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return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r>
              <a:rPr 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m+1, right, q);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12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–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1009" y="6147582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10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58547" y="6147582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76085" y="6147582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19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3623" y="6147582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8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11161" y="6147582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28699" y="6147582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7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46237" y="6147582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63775" y="6147582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15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81313" y="6147582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18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98851" y="6147582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16389" y="6147582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9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33927" y="6147582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451465" y="6147582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17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69003" y="6147582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86541" y="6147582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304085" y="6147581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5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921353" y="2833141"/>
            <a:ext cx="0" cy="4024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441571" y="3852473"/>
            <a:ext cx="0" cy="3035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8381875" y="3859965"/>
            <a:ext cx="0" cy="3035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216125" y="5006715"/>
            <a:ext cx="0" cy="185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676647" y="5014207"/>
            <a:ext cx="0" cy="185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150387" y="4994225"/>
            <a:ext cx="0" cy="185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9626266" y="5011715"/>
            <a:ext cx="0" cy="185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043509" y="3376899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661047" y="3376899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78585" y="3376899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7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96123" y="3376899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8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513661" y="3376899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10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131199" y="3376899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748737" y="3376899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15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366275" y="3376899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19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983813" y="3376899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601351" y="3376899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218889" y="3376899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9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836427" y="3376899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5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453965" y="3376899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071503" y="3376899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689041" y="3376899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17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306585" y="3376898"/>
            <a:ext cx="487988" cy="5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18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34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-327507"/>
            <a:ext cx="11057633" cy="1325563"/>
          </a:xfrm>
        </p:spPr>
        <p:txBody>
          <a:bodyPr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en-US" dirty="0" smtClean="0"/>
              <a:t>: The idea of merging two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sorted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3" name="Isosceles Triangle 2"/>
          <p:cNvSpPr/>
          <p:nvPr/>
        </p:nvSpPr>
        <p:spPr>
          <a:xfrm rot="16200000">
            <a:off x="3068886" y="-285112"/>
            <a:ext cx="1060704" cy="4993523"/>
          </a:xfrm>
          <a:prstGeom prst="triangle">
            <a:avLst>
              <a:gd name="adj" fmla="val 4858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 rot="16200000">
            <a:off x="8868718" y="-253208"/>
            <a:ext cx="1060704" cy="4993523"/>
          </a:xfrm>
          <a:prstGeom prst="triangle">
            <a:avLst>
              <a:gd name="adj" fmla="val 4858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149155" y="3185930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94885" y="302929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6902308" y="2842767"/>
            <a:ext cx="892577" cy="4100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0"/>
          </p:cNvCxnSpPr>
          <p:nvPr/>
        </p:nvCxnSpPr>
        <p:spPr>
          <a:xfrm flipH="1" flipV="1">
            <a:off x="1149155" y="2742002"/>
            <a:ext cx="186109" cy="4439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102475" y="5488198"/>
            <a:ext cx="9987050" cy="106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64892" y="583388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66086" y="4047867"/>
            <a:ext cx="54232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[l] &lt;=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[r])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[l++];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else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[r++];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1373" y="112426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 smtClean="0"/>
              <a:t>left_array</a:t>
            </a:r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389366" y="833047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 smtClean="0"/>
              <a:t>right_array</a:t>
            </a:r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102475" y="1681297"/>
            <a:ext cx="4993524" cy="109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902308" y="1681297"/>
            <a:ext cx="4993524" cy="109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55635" y="362319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Loop:</a:t>
            </a:r>
            <a:endParaRPr lang="en-US" b="1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102475" y="1493594"/>
            <a:ext cx="49935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074692" y="1124262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ln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891179" y="1496094"/>
            <a:ext cx="49935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863396" y="1126762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6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 rot="16200000">
            <a:off x="3068886" y="-285112"/>
            <a:ext cx="1060704" cy="4993523"/>
          </a:xfrm>
          <a:prstGeom prst="triangle">
            <a:avLst>
              <a:gd name="adj" fmla="val 4858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 rot="16200000">
            <a:off x="8868718" y="-253208"/>
            <a:ext cx="1060704" cy="4993523"/>
          </a:xfrm>
          <a:prstGeom prst="triangle">
            <a:avLst>
              <a:gd name="adj" fmla="val 4858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149155" y="3185930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94885" y="302929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7135318" y="2533338"/>
            <a:ext cx="659568" cy="719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0"/>
          </p:cNvCxnSpPr>
          <p:nvPr/>
        </p:nvCxnSpPr>
        <p:spPr>
          <a:xfrm flipH="1" flipV="1">
            <a:off x="1334125" y="2533338"/>
            <a:ext cx="30794" cy="6525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102475" y="5488198"/>
            <a:ext cx="9987050" cy="106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64892" y="583388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66086" y="4047867"/>
            <a:ext cx="54232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[l] &lt;=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[r])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[l++];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else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[r++];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1373" y="112426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 smtClean="0"/>
              <a:t>left_array</a:t>
            </a:r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389366" y="833047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 smtClean="0"/>
              <a:t>right_array</a:t>
            </a:r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102475" y="1681297"/>
            <a:ext cx="4993524" cy="109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3  4  7  8  10 12 15 19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902308" y="1681297"/>
            <a:ext cx="4993524" cy="109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1  2  5  9  12 14 17 18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55635" y="362319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Loop:</a:t>
            </a:r>
            <a:endParaRPr lang="en-US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102475" y="1493594"/>
            <a:ext cx="49935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74692" y="1124262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ln=8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891179" y="1496094"/>
            <a:ext cx="49935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863396" y="1126762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=8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838198" y="-327507"/>
            <a:ext cx="110576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en-US" smtClean="0"/>
              <a:t>: The idea of merging two </a:t>
            </a:r>
            <a:r>
              <a:rPr 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sorted</a:t>
            </a:r>
            <a:r>
              <a:rPr lang="en-US" smtClean="0"/>
              <a:t>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3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231" y="-175982"/>
            <a:ext cx="10515600" cy="1325563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The merging two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sorted </a:t>
            </a:r>
            <a:r>
              <a:rPr lang="en-US" dirty="0" smtClean="0"/>
              <a:t>parts of a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en-US" dirty="0" smtClean="0"/>
              <a:t> array</a:t>
            </a:r>
            <a:br>
              <a:rPr lang="en-US" dirty="0" smtClean="0"/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merge(a ,   left,   p,   right)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sosceles Triangle 2"/>
          <p:cNvSpPr/>
          <p:nvPr/>
        </p:nvSpPr>
        <p:spPr>
          <a:xfrm rot="16200000">
            <a:off x="3068886" y="-260437"/>
            <a:ext cx="1060704" cy="4993523"/>
          </a:xfrm>
          <a:prstGeom prst="triangle">
            <a:avLst>
              <a:gd name="adj" fmla="val 4858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16200000">
            <a:off x="8062411" y="-233668"/>
            <a:ext cx="1060704" cy="4993523"/>
          </a:xfrm>
          <a:prstGeom prst="triangle">
            <a:avLst>
              <a:gd name="adj" fmla="val 4858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00990" y="192007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48190" y="3501168"/>
            <a:ext cx="54232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[l] &lt;=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[r])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[l++];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else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[r++];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02475" y="1681297"/>
            <a:ext cx="4993524" cy="109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3  4  7  8  10 12 15 19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96001" y="1700837"/>
            <a:ext cx="4993524" cy="109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1  2  5  9  12 14 17 18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77765" y="317692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Loop: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901390" y="4955056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b="1" dirty="0" err="1" smtClean="0"/>
              <a:t>right_array</a:t>
            </a:r>
            <a:r>
              <a:rPr lang="en-US" b="1" dirty="0" smtClean="0"/>
              <a:t>[]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99231" y="1249305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94979" y="12493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060322" y="4973172"/>
            <a:ext cx="10170473" cy="1607635"/>
            <a:chOff x="1060322" y="4973172"/>
            <a:chExt cx="10170473" cy="1607635"/>
          </a:xfrm>
        </p:grpSpPr>
        <p:sp>
          <p:nvSpPr>
            <p:cNvPr id="32" name="TextBox 31"/>
            <p:cNvSpPr txBox="1"/>
            <p:nvPr/>
          </p:nvSpPr>
          <p:spPr>
            <a:xfrm>
              <a:off x="1537587" y="4973172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b="1" dirty="0" err="1" smtClean="0"/>
                <a:t>left_array</a:t>
              </a:r>
              <a:r>
                <a:rPr lang="en-US" b="1" dirty="0" smtClean="0"/>
                <a:t>[]</a:t>
              </a:r>
              <a:endParaRPr lang="en-US" b="1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1118689" y="5342504"/>
              <a:ext cx="499352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090906" y="4973172"/>
              <a:ext cx="8002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ln=8</a:t>
              </a:r>
              <a:endParaRPr 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6237271" y="5364544"/>
              <a:ext cx="499352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9073303" y="4995212"/>
              <a:ext cx="8002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rn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=8</a:t>
              </a:r>
              <a:endParaRPr 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>
            <a:xfrm rot="16200000">
              <a:off x="8203681" y="3553693"/>
              <a:ext cx="1060704" cy="4993523"/>
            </a:xfrm>
            <a:prstGeom prst="triangle">
              <a:avLst>
                <a:gd name="adj" fmla="val 4858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237271" y="5488198"/>
              <a:ext cx="4993524" cy="10926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chemeClr val="tx1"/>
                  </a:solidFill>
                </a:rPr>
                <a:t>1  2  5  9  12 14 17 18 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16200000">
              <a:off x="3026733" y="3510650"/>
              <a:ext cx="1060704" cy="4993523"/>
            </a:xfrm>
            <a:prstGeom prst="triangle">
              <a:avLst>
                <a:gd name="adj" fmla="val 48587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60322" y="5452384"/>
              <a:ext cx="4993524" cy="10926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chemeClr val="tx1"/>
                  </a:solidFill>
                </a:rPr>
                <a:t>3  4  7  8  10 12 15 19 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820920" y="1249305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13809" y="2937753"/>
            <a:ext cx="1305316" cy="2315183"/>
            <a:chOff x="613809" y="2937753"/>
            <a:chExt cx="1305316" cy="2315183"/>
          </a:xfrm>
        </p:grpSpPr>
        <p:sp>
          <p:nvSpPr>
            <p:cNvPr id="9" name="Freeform 8"/>
            <p:cNvSpPr/>
            <p:nvPr/>
          </p:nvSpPr>
          <p:spPr>
            <a:xfrm>
              <a:off x="613809" y="2937753"/>
              <a:ext cx="864795" cy="2315183"/>
            </a:xfrm>
            <a:custGeom>
              <a:avLst/>
              <a:gdLst>
                <a:gd name="connsiteX0" fmla="*/ 864795 w 864795"/>
                <a:gd name="connsiteY0" fmla="*/ 0 h 2315183"/>
                <a:gd name="connsiteX1" fmla="*/ 8761 w 864795"/>
                <a:gd name="connsiteY1" fmla="*/ 875490 h 2315183"/>
                <a:gd name="connsiteX2" fmla="*/ 495144 w 864795"/>
                <a:gd name="connsiteY2" fmla="*/ 2315183 h 231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4795" h="2315183">
                  <a:moveTo>
                    <a:pt x="864795" y="0"/>
                  </a:moveTo>
                  <a:cubicBezTo>
                    <a:pt x="467582" y="244813"/>
                    <a:pt x="70369" y="489626"/>
                    <a:pt x="8761" y="875490"/>
                  </a:cubicBezTo>
                  <a:cubicBezTo>
                    <a:pt x="-52847" y="1261354"/>
                    <a:pt x="221148" y="1788268"/>
                    <a:pt x="495144" y="2315183"/>
                  </a:cubicBezTo>
                </a:path>
              </a:pathLst>
            </a:custGeom>
            <a:noFill/>
            <a:ln w="57150" cmpd="tri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2117" y="3685683"/>
              <a:ext cx="12470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1. copy</a:t>
              </a:r>
              <a:endParaRPr lang="en-US" sz="2800" b="1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0727267" y="2743199"/>
            <a:ext cx="1247008" cy="2704290"/>
            <a:chOff x="10727267" y="2743199"/>
            <a:chExt cx="1247008" cy="2704290"/>
          </a:xfrm>
        </p:grpSpPr>
        <p:sp>
          <p:nvSpPr>
            <p:cNvPr id="10" name="Freeform 9"/>
            <p:cNvSpPr/>
            <p:nvPr/>
          </p:nvSpPr>
          <p:spPr>
            <a:xfrm>
              <a:off x="11302323" y="2743199"/>
              <a:ext cx="661579" cy="2704290"/>
            </a:xfrm>
            <a:custGeom>
              <a:avLst/>
              <a:gdLst>
                <a:gd name="connsiteX0" fmla="*/ 0 w 661579"/>
                <a:gd name="connsiteY0" fmla="*/ 0 h 2704290"/>
                <a:gd name="connsiteX1" fmla="*/ 661481 w 661579"/>
                <a:gd name="connsiteY1" fmla="*/ 1284051 h 2704290"/>
                <a:gd name="connsiteX2" fmla="*/ 38911 w 661579"/>
                <a:gd name="connsiteY2" fmla="*/ 2704290 h 270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1579" h="2704290">
                  <a:moveTo>
                    <a:pt x="0" y="0"/>
                  </a:moveTo>
                  <a:cubicBezTo>
                    <a:pt x="327498" y="416668"/>
                    <a:pt x="654996" y="833336"/>
                    <a:pt x="661481" y="1284051"/>
                  </a:cubicBezTo>
                  <a:cubicBezTo>
                    <a:pt x="667966" y="1734766"/>
                    <a:pt x="353438" y="2219528"/>
                    <a:pt x="38911" y="2704290"/>
                  </a:cubicBezTo>
                </a:path>
              </a:pathLst>
            </a:custGeom>
            <a:noFill/>
            <a:ln w="57150" cmpd="tri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727267" y="3701898"/>
              <a:ext cx="12470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1. copy</a:t>
              </a:r>
              <a:endParaRPr lang="en-US" sz="2800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237383" y="3705138"/>
            <a:ext cx="3093389" cy="978408"/>
            <a:chOff x="7237383" y="3705138"/>
            <a:chExt cx="3093389" cy="978408"/>
          </a:xfrm>
        </p:grpSpPr>
        <p:sp>
          <p:nvSpPr>
            <p:cNvPr id="14" name="Down Arrow 13"/>
            <p:cNvSpPr/>
            <p:nvPr/>
          </p:nvSpPr>
          <p:spPr>
            <a:xfrm rot="10800000">
              <a:off x="7237383" y="3705138"/>
              <a:ext cx="3093389" cy="978408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59804" y="4006437"/>
              <a:ext cx="13190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2. Merge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082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Sort: Using merge to sort an array –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1009" y="6147582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10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58547" y="6147582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76085" y="6147582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19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3623" y="6147582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8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11161" y="6147582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28699" y="6147582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7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46237" y="6147582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63775" y="6147582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15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81313" y="6147582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18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98851" y="6147582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16389" y="6147582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9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33927" y="6147582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451465" y="6147582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17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69003" y="6147582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86541" y="6147582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304085" y="6147581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5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921353" y="2833141"/>
            <a:ext cx="0" cy="4024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016029" y="3277139"/>
            <a:ext cx="9810648" cy="770206"/>
            <a:chOff x="1016029" y="3277139"/>
            <a:chExt cx="9810648" cy="770206"/>
          </a:xfrm>
        </p:grpSpPr>
        <p:sp>
          <p:nvSpPr>
            <p:cNvPr id="67" name="Rectangle 66"/>
            <p:cNvSpPr/>
            <p:nvPr/>
          </p:nvSpPr>
          <p:spPr>
            <a:xfrm>
              <a:off x="5921353" y="3277139"/>
              <a:ext cx="4905324" cy="7525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16029" y="3294807"/>
              <a:ext cx="4905324" cy="7525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43509" y="3376899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3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661047" y="3376899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4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78585" y="3376899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7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896123" y="3376899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8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513661" y="3376899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10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131199" y="3376899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748737" y="3376899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15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366275" y="3376899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19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983813" y="3376899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601351" y="3376899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218889" y="3376899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9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836427" y="3376899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5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453965" y="3376899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071503" y="3376899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14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689041" y="3376899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17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306585" y="3376898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18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453384" y="2833141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016029" y="2135224"/>
            <a:ext cx="9751064" cy="553022"/>
            <a:chOff x="1016029" y="2135224"/>
            <a:chExt cx="9751064" cy="553022"/>
          </a:xfrm>
        </p:grpSpPr>
        <p:sp>
          <p:nvSpPr>
            <p:cNvPr id="50" name="Rectangle 49"/>
            <p:cNvSpPr/>
            <p:nvPr/>
          </p:nvSpPr>
          <p:spPr>
            <a:xfrm>
              <a:off x="1016029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633567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251105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868643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4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486181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5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103719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7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721257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8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38795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9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956333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10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73871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191409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808947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14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426485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15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9044023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17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661561" y="2135225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18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0279105" y="2135224"/>
              <a:ext cx="487988" cy="553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19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Down Arrow 4"/>
          <p:cNvSpPr/>
          <p:nvPr/>
        </p:nvSpPr>
        <p:spPr>
          <a:xfrm rot="10800000">
            <a:off x="11107711" y="2668249"/>
            <a:ext cx="614597" cy="62655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9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</a:t>
            </a:r>
            <a:r>
              <a:rPr lang="en-US" dirty="0" smtClean="0"/>
              <a:t>– The working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1009" y="6147582"/>
            <a:ext cx="487988" cy="5530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10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58547" y="6147582"/>
            <a:ext cx="487988" cy="5530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76085" y="6147582"/>
            <a:ext cx="487988" cy="5530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19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3623" y="6147582"/>
            <a:ext cx="487988" cy="5530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8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11161" y="6147582"/>
            <a:ext cx="487988" cy="5530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28699" y="6147582"/>
            <a:ext cx="487988" cy="5530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7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46237" y="6147582"/>
            <a:ext cx="487988" cy="5530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63775" y="6147582"/>
            <a:ext cx="487988" cy="5530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15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81313" y="6147582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18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98851" y="6147582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16389" y="6147582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9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33927" y="6147582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451465" y="6147582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17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69003" y="6147582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86541" y="6147582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304085" y="6147581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5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921353" y="2833141"/>
            <a:ext cx="0" cy="4024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921353" y="3277139"/>
            <a:ext cx="4905324" cy="7525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16029" y="3294807"/>
            <a:ext cx="4905324" cy="7525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43509" y="3376899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661047" y="3376899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78585" y="3376899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7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96123" y="3376899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8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513661" y="3376899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10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131199" y="3376899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748737" y="3376899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15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366275" y="3376899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19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983813" y="3376899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601351" y="3376899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218889" y="3376899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9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836427" y="3376899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5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453965" y="3376899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071503" y="3376899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689041" y="3376899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17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306585" y="3376898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18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53384" y="2833141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16029" y="2135225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33567" y="2135225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251105" y="2135225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68643" y="2135225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86181" y="2135225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103719" y="2135225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721257" y="2135225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338795" y="2135225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9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956333" y="2135225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10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573871" y="2135225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191409" y="2135225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808947" y="2135225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426485" y="2135225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15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044023" y="2135225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17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661561" y="2135225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18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0279105" y="2135224"/>
            <a:ext cx="487988" cy="553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19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3441571" y="3852473"/>
            <a:ext cx="0" cy="3035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8381875" y="3859965"/>
            <a:ext cx="0" cy="3035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040269" y="5338641"/>
            <a:ext cx="487988" cy="5530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657807" y="5338641"/>
            <a:ext cx="487988" cy="5530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10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275345" y="5338641"/>
            <a:ext cx="487988" cy="5530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8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892883" y="5338641"/>
            <a:ext cx="487988" cy="5530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19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510421" y="5338641"/>
            <a:ext cx="487988" cy="5530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127959" y="5338641"/>
            <a:ext cx="487988" cy="5530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7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745497" y="5338641"/>
            <a:ext cx="487988" cy="5530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363035" y="5338641"/>
            <a:ext cx="487988" cy="5530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15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056480" y="4459909"/>
            <a:ext cx="487988" cy="5530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674018" y="4459909"/>
            <a:ext cx="487988" cy="5530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8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291556" y="4459909"/>
            <a:ext cx="487988" cy="5530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10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909094" y="4459909"/>
            <a:ext cx="487988" cy="5530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19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526632" y="4459909"/>
            <a:ext cx="487988" cy="5530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144170" y="4459909"/>
            <a:ext cx="487988" cy="5530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7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761708" y="4459909"/>
            <a:ext cx="487988" cy="5530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379246" y="4459909"/>
            <a:ext cx="487988" cy="5530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15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 flipV="1">
            <a:off x="2216125" y="5006715"/>
            <a:ext cx="0" cy="185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4676647" y="5014207"/>
            <a:ext cx="0" cy="185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7150387" y="4994225"/>
            <a:ext cx="0" cy="185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9626266" y="5011715"/>
            <a:ext cx="0" cy="185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25672" y="2629014"/>
            <a:ext cx="626922" cy="3518567"/>
            <a:chOff x="425672" y="2629014"/>
            <a:chExt cx="626922" cy="3518567"/>
          </a:xfrm>
        </p:grpSpPr>
        <p:sp>
          <p:nvSpPr>
            <p:cNvPr id="5" name="Down Arrow 4"/>
            <p:cNvSpPr/>
            <p:nvPr/>
          </p:nvSpPr>
          <p:spPr>
            <a:xfrm rot="10800000">
              <a:off x="425672" y="2629014"/>
              <a:ext cx="614597" cy="626557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Down Arrow 88"/>
            <p:cNvSpPr/>
            <p:nvPr/>
          </p:nvSpPr>
          <p:spPr>
            <a:xfrm rot="10800000">
              <a:off x="559976" y="5774315"/>
              <a:ext cx="492618" cy="373266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Down Arrow 93"/>
            <p:cNvSpPr/>
            <p:nvPr/>
          </p:nvSpPr>
          <p:spPr>
            <a:xfrm rot="10800000">
              <a:off x="559976" y="4945620"/>
              <a:ext cx="492618" cy="373266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Down Arrow 94"/>
            <p:cNvSpPr/>
            <p:nvPr/>
          </p:nvSpPr>
          <p:spPr>
            <a:xfrm rot="10800000">
              <a:off x="559976" y="4083102"/>
              <a:ext cx="492618" cy="373266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-44449" y="2688245"/>
            <a:ext cx="614597" cy="3528827"/>
            <a:chOff x="-44449" y="2688245"/>
            <a:chExt cx="614597" cy="3528827"/>
          </a:xfrm>
        </p:grpSpPr>
        <p:sp>
          <p:nvSpPr>
            <p:cNvPr id="96" name="Down Arrow 95"/>
            <p:cNvSpPr/>
            <p:nvPr/>
          </p:nvSpPr>
          <p:spPr>
            <a:xfrm>
              <a:off x="-44449" y="2688245"/>
              <a:ext cx="614597" cy="626557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Down Arrow 96"/>
            <p:cNvSpPr/>
            <p:nvPr/>
          </p:nvSpPr>
          <p:spPr>
            <a:xfrm rot="187589">
              <a:off x="16540" y="4118770"/>
              <a:ext cx="492618" cy="373266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Down Arrow 97"/>
            <p:cNvSpPr/>
            <p:nvPr/>
          </p:nvSpPr>
          <p:spPr>
            <a:xfrm rot="187589">
              <a:off x="16540" y="5029926"/>
              <a:ext cx="492618" cy="373266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Down Arrow 98"/>
            <p:cNvSpPr/>
            <p:nvPr/>
          </p:nvSpPr>
          <p:spPr>
            <a:xfrm rot="187589">
              <a:off x="16540" y="5843806"/>
              <a:ext cx="492618" cy="373266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52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982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Mergesort</a:t>
            </a:r>
            <a:r>
              <a:rPr lang="en-US" dirty="0" smtClean="0"/>
              <a:t>: </a:t>
            </a:r>
            <a:r>
              <a:rPr lang="en-US" dirty="0" smtClean="0"/>
              <a:t>The Recursive algorithm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867711"/>
            <a:ext cx="1253580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This function will attempt to sort all elements in the sub-array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a[left]..a[right]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merge_sort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left,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right){</a:t>
            </a:r>
          </a:p>
          <a:p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if right-left &lt; 1 then nothing to sort</a:t>
            </a:r>
          </a:p>
          <a:p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 right-left &lt; 1 )</a:t>
            </a:r>
          </a:p>
          <a:p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return 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p=(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right+left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)/2;</a:t>
            </a:r>
          </a:p>
          <a:p>
            <a:r>
              <a:rPr lang="en-US" sz="24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merge_sort</a:t>
            </a:r>
            <a:r>
              <a:rPr lang="en-US" sz="24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left, p); </a:t>
            </a:r>
          </a:p>
          <a:p>
            <a:r>
              <a:rPr lang="en-US" sz="24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merge_sort</a:t>
            </a:r>
            <a:r>
              <a:rPr lang="en-US" sz="24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p+1, right);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// now merge the left sorted and the right sorted arrays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merge(</a:t>
            </a:r>
            <a:r>
              <a:rPr lang="en-US" sz="24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a,left,p,right</a:t>
            </a:r>
            <a:r>
              <a:rPr lang="en-US" sz="24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430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Mergesort</a:t>
            </a:r>
            <a:r>
              <a:rPr lang="en-US" dirty="0" smtClean="0"/>
              <a:t> sorts an arbitrary array, but the merge step assumes that </a:t>
            </a:r>
            <a:r>
              <a:rPr lang="en-US" i="1" dirty="0" smtClean="0"/>
              <a:t>the two parts </a:t>
            </a:r>
            <a:r>
              <a:rPr lang="en-US" dirty="0" smtClean="0"/>
              <a:t>that are being merged are </a:t>
            </a:r>
            <a:r>
              <a:rPr lang="en-US" i="1" dirty="0" smtClean="0"/>
              <a:t>individually sorted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Mergesort</a:t>
            </a:r>
            <a:r>
              <a:rPr lang="en-US" dirty="0" smtClean="0"/>
              <a:t> requires extra space unlike our basic sorting algorithms.</a:t>
            </a:r>
          </a:p>
          <a:p>
            <a:r>
              <a:rPr lang="en-US" dirty="0" smtClean="0"/>
              <a:t>It however does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 </a:t>
            </a:r>
            <a:r>
              <a:rPr lang="en-US" dirty="0" smtClean="0"/>
              <a:t>fewer </a:t>
            </a:r>
            <a:r>
              <a:rPr lang="en-US" dirty="0" smtClean="0"/>
              <a:t>element comparison and move operations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As part of a DSA course you will learn how much better it is.</a:t>
            </a:r>
          </a:p>
          <a:p>
            <a:r>
              <a:rPr lang="en-US" dirty="0" smtClean="0"/>
              <a:t>In those courses you will also learn a few other popular algorithms that also do well. </a:t>
            </a:r>
            <a:endParaRPr lang="en-US" dirty="0" smtClean="0"/>
          </a:p>
          <a:p>
            <a:r>
              <a:rPr lang="en-US" dirty="0" smtClean="0"/>
              <a:t>Merge Sort is one example of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 </a:t>
            </a:r>
            <a:r>
              <a:rPr lang="en-US" dirty="0" smtClean="0"/>
              <a:t>algorithmic strategy.</a:t>
            </a:r>
          </a:p>
          <a:p>
            <a:r>
              <a:rPr lang="en-US" dirty="0" smtClean="0"/>
              <a:t>The next topic is one more such example.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7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Search: A different way to search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5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908</Words>
  <Application>Microsoft Office PowerPoint</Application>
  <PresentationFormat>Widescreen</PresentationFormat>
  <Paragraphs>296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Mergesort:  A different way to sort</vt:lpstr>
      <vt:lpstr>Merge: The idea of merging two sorted arrays</vt:lpstr>
      <vt:lpstr>PowerPoint Presentation</vt:lpstr>
      <vt:lpstr>The merging two sorted parts of a single array merge(a ,   left,   p,   right)</vt:lpstr>
      <vt:lpstr>Merge Sort: Using merge to sort an array – </vt:lpstr>
      <vt:lpstr>Merge Sort – The working </vt:lpstr>
      <vt:lpstr>Mergesort: The Recursive algorithm</vt:lpstr>
      <vt:lpstr>Summary</vt:lpstr>
      <vt:lpstr>Binary Search: A different way to search</vt:lpstr>
      <vt:lpstr>Binary search: Searching in a sorted array</vt:lpstr>
      <vt:lpstr>Binary search: Choosing to compare the middle one</vt:lpstr>
      <vt:lpstr>Binary Search – The algorithm</vt:lpstr>
      <vt:lpstr>Merge Sort –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Badrinath R</dc:creator>
  <cp:lastModifiedBy>Badrinath R</cp:lastModifiedBy>
  <cp:revision>18</cp:revision>
  <dcterms:created xsi:type="dcterms:W3CDTF">2023-02-20T09:22:26Z</dcterms:created>
  <dcterms:modified xsi:type="dcterms:W3CDTF">2023-02-20T12:29:10Z</dcterms:modified>
</cp:coreProperties>
</file>