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58" r:id="rId7"/>
    <p:sldId id="259" r:id="rId8"/>
    <p:sldId id="260" r:id="rId9"/>
    <p:sldId id="261" r:id="rId10"/>
    <p:sldId id="268" r:id="rId11"/>
    <p:sldId id="269" r:id="rId12"/>
    <p:sldId id="266" r:id="rId13"/>
    <p:sldId id="263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word </a:t>
            </a:r>
            <a:r>
              <a:rPr lang="en-US" b="1" dirty="0" smtClean="0"/>
              <a:t>node</a:t>
            </a:r>
            <a:r>
              <a:rPr lang="en-US" dirty="0" smtClean="0"/>
              <a:t> to mean a structure in the linked list.</a:t>
            </a:r>
          </a:p>
          <a:p>
            <a:r>
              <a:rPr lang="en-US" dirty="0" smtClean="0"/>
              <a:t>We will use the field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  </a:t>
            </a:r>
            <a:r>
              <a:rPr lang="en-US" dirty="0" smtClean="0"/>
              <a:t>to indicate the pointer to the next node in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head of the linked list </a:t>
            </a:r>
            <a:r>
              <a:rPr lang="en-US" dirty="0" smtClean="0"/>
              <a:t> or </a:t>
            </a:r>
            <a:r>
              <a:rPr lang="en-US" b="1" dirty="0" smtClean="0"/>
              <a:t>head node</a:t>
            </a:r>
            <a:r>
              <a:rPr lang="en-US" dirty="0" smtClean="0"/>
              <a:t> to mean the first node of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tail of the linked list</a:t>
            </a:r>
            <a:r>
              <a:rPr lang="en-US" dirty="0" smtClean="0"/>
              <a:t> or just </a:t>
            </a:r>
            <a:r>
              <a:rPr lang="en-US" b="1" dirty="0" smtClean="0"/>
              <a:t>tail node</a:t>
            </a:r>
            <a:r>
              <a:rPr lang="en-US" dirty="0" smtClean="0"/>
              <a:t> to mean the last node of the linked list.</a:t>
            </a:r>
          </a:p>
          <a:p>
            <a:pPr lvl="1"/>
            <a:r>
              <a:rPr lang="en-US" dirty="0" smtClean="0"/>
              <a:t>For an empty list we have no head node and no tail node.</a:t>
            </a:r>
          </a:p>
          <a:p>
            <a:pPr lvl="1"/>
            <a:r>
              <a:rPr lang="en-US" dirty="0" smtClean="0"/>
              <a:t>For a list with one element the head node and tail node are the same.</a:t>
            </a:r>
          </a:p>
          <a:p>
            <a:r>
              <a:rPr lang="en-US" dirty="0" smtClean="0"/>
              <a:t>We will use the  </a:t>
            </a:r>
            <a:r>
              <a:rPr lang="en-US" i="1" dirty="0" smtClean="0">
                <a:latin typeface="Garamond" panose="02020404030301010803" pitchFamily="18" charset="0"/>
              </a:rPr>
              <a:t>variable </a:t>
            </a:r>
            <a:r>
              <a:rPr lang="en-US" dirty="0" smtClean="0"/>
              <a:t>named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</a:t>
            </a:r>
            <a:r>
              <a:rPr lang="en-US" dirty="0" smtClean="0"/>
              <a:t>to be a pointer to the head node of the list. </a:t>
            </a:r>
            <a:r>
              <a:rPr lang="en-US" i="1" dirty="0" smtClean="0">
                <a:latin typeface="Garamond" panose="02020404030301010803" pitchFamily="18" charset="0"/>
              </a:rPr>
              <a:t>Note that the variable head is itself not a node, but a </a:t>
            </a:r>
            <a:r>
              <a:rPr lang="en-US" b="1" i="1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to the </a:t>
            </a:r>
            <a:r>
              <a:rPr lang="en-US" b="1" i="1" dirty="0" smtClean="0">
                <a:latin typeface="Garamond" panose="02020404030301010803" pitchFamily="18" charset="0"/>
              </a:rPr>
              <a:t>head</a:t>
            </a:r>
            <a:r>
              <a:rPr lang="en-US" i="1" dirty="0" smtClean="0">
                <a:latin typeface="Garamond" panose="02020404030301010803" pitchFamily="18" charset="0"/>
              </a:rPr>
              <a:t>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59" y="1689462"/>
            <a:ext cx="3643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Node;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head;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9" name="Group 8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5" name="Group 1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26" idx="1"/>
                <a:endCxn id="26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29" name="Group 28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36" name="Group 35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48" name="Rectangle 47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5694170" y="4306556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30957" y="1641768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78975" y="5733123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554674" y="2998855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6566" y="3439982"/>
            <a:ext cx="107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ield: </a:t>
            </a:r>
            <a:r>
              <a:rPr lang="en-US" dirty="0" err="1" smtClean="0"/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field:next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linked list </a:t>
            </a:r>
            <a:r>
              <a:rPr lang="en-US" dirty="0" err="1" smtClean="0"/>
              <a:t>exercses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linked_list_intro.c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35"/>
            <a:ext cx="10515600" cy="1325563"/>
          </a:xfrm>
        </p:spPr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50142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 need two positions to insert between (after p, before l)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new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insert the new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case of insert at the beginning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next=l;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// now insert between p and 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595" y="4991687"/>
            <a:ext cx="3117648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595" y="5022165"/>
            <a:ext cx="3117648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Insert just before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7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47440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node_delete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we need two pointers: will delete l, and adjust its previous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delete beginning element if it exists: empty list or just one element case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head = head ? head-&gt;next: NULL;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l ) free (l); 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head;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we’ll return a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l  points to the node to delete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p-&gt;next= l ? l-&gt;next: NULL;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check if l is not NULL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l ) free(l);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 // since we will no longer use this node in this example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… 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267" y="4783012"/>
            <a:ext cx="2161733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7029" y="4833814"/>
            <a:ext cx="2129365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Delete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linked list exercises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more examples to try out. Write functions for each of these:	</a:t>
            </a:r>
          </a:p>
          <a:p>
            <a:pPr lvl="1"/>
            <a:r>
              <a:rPr lang="en-US" dirty="0" smtClean="0"/>
              <a:t>Return the length of a given linked list</a:t>
            </a:r>
          </a:p>
          <a:p>
            <a:pPr lvl="1"/>
            <a:r>
              <a:rPr lang="en-US" dirty="0" smtClean="0"/>
              <a:t>Increment the value field of every node by 1</a:t>
            </a:r>
          </a:p>
          <a:p>
            <a:pPr lvl="1"/>
            <a:r>
              <a:rPr lang="en-US" dirty="0" smtClean="0"/>
              <a:t>Increment the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position nodes value field by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endParaRPr lang="en-US" i="1" dirty="0" smtClean="0">
              <a:latin typeface="Bodoni MT" panose="02070603080606020203" pitchFamily="18" charset="0"/>
            </a:endParaRPr>
          </a:p>
          <a:p>
            <a:pPr lvl="1"/>
            <a:r>
              <a:rPr lang="en-US" dirty="0" smtClean="0"/>
              <a:t>Return and copy a given linked list</a:t>
            </a:r>
          </a:p>
          <a:p>
            <a:pPr lvl="1"/>
            <a:r>
              <a:rPr lang="en-US" dirty="0" smtClean="0"/>
              <a:t>Join one linked list at the end of the other and return the head</a:t>
            </a:r>
          </a:p>
          <a:p>
            <a:pPr lvl="1"/>
            <a:r>
              <a:rPr lang="en-US" dirty="0" smtClean="0"/>
              <a:t>Reverse a linked list and return the head</a:t>
            </a:r>
          </a:p>
          <a:p>
            <a:pPr lvl="1"/>
            <a:r>
              <a:rPr lang="en-US" dirty="0" smtClean="0"/>
              <a:t>Remove/delete all odd position elements from the linked list</a:t>
            </a:r>
          </a:p>
          <a:p>
            <a:pPr lvl="1"/>
            <a:r>
              <a:rPr lang="en-US" dirty="0" smtClean="0"/>
              <a:t>Interchange nodes (not swap values) at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with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i="1" dirty="0">
                <a:latin typeface="Bodoni MT" panose="02070603080606020203" pitchFamily="18" charset="0"/>
              </a:rPr>
              <a:t> </a:t>
            </a:r>
            <a:r>
              <a:rPr lang="en-US" dirty="0" smtClean="0"/>
              <a:t>+1 for some given value of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and return the head of the linked list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3852" y="6330466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</a:t>
            </a:r>
            <a:r>
              <a:rPr lang="en-US" sz="2400" b="1" dirty="0" smtClean="0"/>
              <a:t>linked list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616" y="6398460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circular linked list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6322979" y="2023353"/>
            <a:ext cx="2276272" cy="536323"/>
          </a:xfrm>
          <a:custGeom>
            <a:avLst/>
            <a:gdLst>
              <a:gd name="connsiteX0" fmla="*/ 0 w 2276272"/>
              <a:gd name="connsiteY0" fmla="*/ 525294 h 536323"/>
              <a:gd name="connsiteX1" fmla="*/ 1322961 w 2276272"/>
              <a:gd name="connsiteY1" fmla="*/ 466928 h 536323"/>
              <a:gd name="connsiteX2" fmla="*/ 2276272 w 2276272"/>
              <a:gd name="connsiteY2" fmla="*/ 0 h 5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272" h="536323">
                <a:moveTo>
                  <a:pt x="0" y="525294"/>
                </a:moveTo>
                <a:cubicBezTo>
                  <a:pt x="471791" y="539885"/>
                  <a:pt x="943582" y="554477"/>
                  <a:pt x="1322961" y="466928"/>
                </a:cubicBezTo>
                <a:cubicBezTo>
                  <a:pt x="1702340" y="379379"/>
                  <a:pt x="1989306" y="189689"/>
                  <a:pt x="2276272" y="0"/>
                </a:cubicBezTo>
              </a:path>
            </a:pathLst>
          </a:custGeom>
          <a:noFill/>
          <a:ln>
            <a:prstDash val="lg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8567152" y="1731524"/>
            <a:ext cx="33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Tyically</a:t>
            </a:r>
            <a:r>
              <a:rPr lang="en-US" dirty="0" smtClean="0"/>
              <a:t> we have more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  <p:bldP spid="3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word </a:t>
            </a:r>
            <a:r>
              <a:rPr lang="en-US" b="1" dirty="0" smtClean="0"/>
              <a:t>node</a:t>
            </a:r>
            <a:r>
              <a:rPr lang="en-US" dirty="0" smtClean="0"/>
              <a:t> to mean a structure in the linked list.</a:t>
            </a:r>
          </a:p>
          <a:p>
            <a:r>
              <a:rPr lang="en-US" dirty="0" smtClean="0"/>
              <a:t>We will use the field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  </a:t>
            </a:r>
            <a:r>
              <a:rPr lang="en-US" dirty="0" smtClean="0"/>
              <a:t>to indicate the pointer to the next node in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head of the linked list </a:t>
            </a:r>
            <a:r>
              <a:rPr lang="en-US" dirty="0" smtClean="0"/>
              <a:t> or </a:t>
            </a:r>
            <a:r>
              <a:rPr lang="en-US" b="1" dirty="0" smtClean="0"/>
              <a:t>head node</a:t>
            </a:r>
            <a:r>
              <a:rPr lang="en-US" dirty="0" smtClean="0"/>
              <a:t> to mean the first node of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tail of the linked list</a:t>
            </a:r>
            <a:r>
              <a:rPr lang="en-US" dirty="0" smtClean="0"/>
              <a:t> or just </a:t>
            </a:r>
            <a:r>
              <a:rPr lang="en-US" b="1" dirty="0" smtClean="0"/>
              <a:t>tail node</a:t>
            </a:r>
            <a:r>
              <a:rPr lang="en-US" dirty="0" smtClean="0"/>
              <a:t> to mean the last node of the linked list.</a:t>
            </a:r>
          </a:p>
          <a:p>
            <a:pPr lvl="1"/>
            <a:r>
              <a:rPr lang="en-US" dirty="0" smtClean="0"/>
              <a:t>For an empty list we have no head node and no tail node.</a:t>
            </a:r>
          </a:p>
          <a:p>
            <a:pPr lvl="1"/>
            <a:r>
              <a:rPr lang="en-US" dirty="0" smtClean="0"/>
              <a:t>For a list with one element the head node and tail node are the same.</a:t>
            </a:r>
          </a:p>
          <a:p>
            <a:r>
              <a:rPr lang="en-US" dirty="0" smtClean="0"/>
              <a:t>We will use the  </a:t>
            </a:r>
            <a:r>
              <a:rPr lang="en-US" i="1" smtClean="0">
                <a:latin typeface="Garamond" panose="02020404030301010803" pitchFamily="18" charset="0"/>
              </a:rPr>
              <a:t>variable </a:t>
            </a:r>
            <a:r>
              <a:rPr lang="en-US" i="1" smtClean="0">
                <a:latin typeface="Garamond" panose="02020404030301010803" pitchFamily="18" charset="0"/>
              </a:rPr>
              <a:t> </a:t>
            </a:r>
            <a:r>
              <a:rPr lang="en-US" smtClean="0"/>
              <a:t>named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head  </a:t>
            </a:r>
            <a:r>
              <a:rPr lang="en-US" smtClean="0"/>
              <a:t>to </a:t>
            </a:r>
            <a:r>
              <a:rPr lang="en-US" dirty="0" smtClean="0"/>
              <a:t>be a pointer to the </a:t>
            </a:r>
            <a:r>
              <a:rPr lang="en-US" b="1" dirty="0" smtClean="0"/>
              <a:t>head node</a:t>
            </a:r>
            <a:r>
              <a:rPr lang="en-US" dirty="0" smtClean="0"/>
              <a:t> of the list. </a:t>
            </a:r>
            <a:endParaRPr lang="en-US" dirty="0" smtClean="0"/>
          </a:p>
          <a:p>
            <a:r>
              <a:rPr lang="en-US" i="1" dirty="0" smtClean="0">
                <a:latin typeface="Garamond" panose="02020404030301010803" pitchFamily="18" charset="0"/>
              </a:rPr>
              <a:t>Note: the </a:t>
            </a:r>
            <a:r>
              <a:rPr lang="en-US" i="1" dirty="0" smtClean="0">
                <a:latin typeface="Garamond" panose="02020404030301010803" pitchFamily="18" charset="0"/>
              </a:rPr>
              <a:t>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 </a:t>
            </a:r>
            <a:r>
              <a:rPr lang="en-US" i="1" dirty="0" smtClean="0">
                <a:latin typeface="Garamond" panose="02020404030301010803" pitchFamily="18" charset="0"/>
              </a:rPr>
              <a:t>is </a:t>
            </a:r>
            <a:r>
              <a:rPr lang="en-US" i="1" dirty="0" smtClean="0">
                <a:latin typeface="Garamond" panose="02020404030301010803" pitchFamily="18" charset="0"/>
              </a:rPr>
              <a:t>itself </a:t>
            </a:r>
            <a:r>
              <a:rPr lang="en-US" b="1" i="1" dirty="0" smtClean="0">
                <a:latin typeface="Garamond" panose="02020404030301010803" pitchFamily="18" charset="0"/>
              </a:rPr>
              <a:t>not a node</a:t>
            </a:r>
            <a:r>
              <a:rPr lang="en-US" i="1" dirty="0" smtClean="0">
                <a:latin typeface="Garamond" panose="02020404030301010803" pitchFamily="18" charset="0"/>
              </a:rPr>
              <a:t>, but a </a:t>
            </a:r>
            <a:r>
              <a:rPr lang="en-US" b="1" i="1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to the </a:t>
            </a:r>
            <a:r>
              <a:rPr lang="en-US" b="1" dirty="0" smtClean="0"/>
              <a:t>head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59" y="1689462"/>
            <a:ext cx="4172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Node;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head;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at some point in time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drawing on the right // shows how the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8881" y="1688572"/>
            <a:ext cx="1448972" cy="858130"/>
            <a:chOff x="4535157" y="3362627"/>
            <a:chExt cx="1448972" cy="858130"/>
          </a:xfrm>
        </p:grpSpPr>
        <p:grpSp>
          <p:nvGrpSpPr>
            <p:cNvPr id="9" name="Group 8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06942" y="1751183"/>
            <a:ext cx="2383459" cy="858130"/>
            <a:chOff x="5633218" y="3425238"/>
            <a:chExt cx="2383459" cy="858130"/>
          </a:xfrm>
        </p:grpSpPr>
        <p:grpSp>
          <p:nvGrpSpPr>
            <p:cNvPr id="15" name="Group 1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502781" y="1702011"/>
            <a:ext cx="2383459" cy="858130"/>
            <a:chOff x="5633218" y="3425238"/>
            <a:chExt cx="2383459" cy="85813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26" idx="1"/>
                <a:endCxn id="26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462803" y="2263601"/>
            <a:ext cx="1448972" cy="1411886"/>
            <a:chOff x="6567705" y="2871482"/>
            <a:chExt cx="1448972" cy="1411886"/>
          </a:xfrm>
        </p:grpSpPr>
        <p:grpSp>
          <p:nvGrpSpPr>
            <p:cNvPr id="29" name="Group 28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451335" y="3487066"/>
            <a:ext cx="1448972" cy="1321944"/>
            <a:chOff x="6567705" y="2961424"/>
            <a:chExt cx="1448972" cy="1321944"/>
          </a:xfrm>
        </p:grpSpPr>
        <p:grpSp>
          <p:nvGrpSpPr>
            <p:cNvPr id="36" name="Group 35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>
          <a:xfrm flipV="1">
            <a:off x="10322811" y="4607295"/>
            <a:ext cx="765712" cy="27908"/>
          </a:xfrm>
          <a:prstGeom prst="curved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40758" y="4423879"/>
            <a:ext cx="9220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85725" y="352665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65513" y="252583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5085495" y="604688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182826" y="3641179"/>
            <a:ext cx="1964344" cy="434313"/>
            <a:chOff x="4409102" y="5315234"/>
            <a:chExt cx="1964344" cy="434313"/>
          </a:xfrm>
        </p:grpSpPr>
        <p:sp>
          <p:nvSpPr>
            <p:cNvPr id="48" name="Rectangle 47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6467894" y="2632501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04681" y="-32287"/>
            <a:ext cx="26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52699" y="4059068"/>
            <a:ext cx="24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28398" y="1324800"/>
            <a:ext cx="25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66747" y="1780441"/>
            <a:ext cx="15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field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7" y="6118759"/>
            <a:ext cx="47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head-&gt;next-&gt;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08881" y="5753672"/>
            <a:ext cx="5958638" cy="796535"/>
            <a:chOff x="5295516" y="5749610"/>
            <a:chExt cx="5958638" cy="796535"/>
          </a:xfrm>
        </p:grpSpPr>
        <p:sp>
          <p:nvSpPr>
            <p:cNvPr id="5" name="TextBox 4"/>
            <p:cNvSpPr txBox="1"/>
            <p:nvPr/>
          </p:nvSpPr>
          <p:spPr>
            <a:xfrm>
              <a:off x="5295516" y="5749610"/>
              <a:ext cx="94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67894" y="6176813"/>
              <a:ext cx="478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0              1             2              3             4            </a:t>
              </a:r>
              <a:r>
                <a:rPr 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026333" y="6075210"/>
              <a:ext cx="380608" cy="28448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433836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626794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819752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240878" y="6344501"/>
              <a:ext cx="494962" cy="753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047919" y="6344501"/>
              <a:ext cx="494962" cy="75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085262" y="5268686"/>
            <a:ext cx="1109606" cy="1002406"/>
            <a:chOff x="7085262" y="5268686"/>
            <a:chExt cx="1109606" cy="1002406"/>
          </a:xfrm>
        </p:grpSpPr>
        <p:sp>
          <p:nvSpPr>
            <p:cNvPr id="55" name="TextBox 54"/>
            <p:cNvSpPr txBox="1"/>
            <p:nvPr/>
          </p:nvSpPr>
          <p:spPr>
            <a:xfrm>
              <a:off x="7085262" y="5268686"/>
              <a:ext cx="541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395557" y="5394561"/>
              <a:ext cx="799311" cy="876531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300744" y="25354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 node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60647" y="4822598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tail node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21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6618514" y="3619418"/>
            <a:ext cx="2026557" cy="41787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9666514" y="4103417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4485" y="393145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1" y="229727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5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157" y="3362627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146867" y="3400394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224" y="3835626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 animBg="1"/>
      <p:bldP spid="63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243345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head=p1;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41" y="1168870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*l;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=l-&gt;next)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“,l-&gt;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, now we can traverse the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6114" y="5453565"/>
            <a:ext cx="3956178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 given value and return 0 or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822</Words>
  <Application>Microsoft Office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Courier New</vt:lpstr>
      <vt:lpstr>Gabriola</vt:lpstr>
      <vt:lpstr>Garamond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Some conventions</vt:lpstr>
      <vt:lpstr>Example</vt:lpstr>
      <vt:lpstr>Often with   malloc()</vt:lpstr>
      <vt:lpstr>Again, stringing together with   malloc()</vt:lpstr>
      <vt:lpstr>Yes, but remember the head in the beginning!</vt:lpstr>
      <vt:lpstr>With head, now we can traverse the list</vt:lpstr>
      <vt:lpstr>Some conventions</vt:lpstr>
      <vt:lpstr>Example</vt:lpstr>
      <vt:lpstr>Introductory linked list exercses</vt:lpstr>
      <vt:lpstr>Inserting into a position in a linked list</vt:lpstr>
      <vt:lpstr>Deleting from a position in a linked list</vt:lpstr>
      <vt:lpstr>More linked list exercises on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48</cp:revision>
  <dcterms:created xsi:type="dcterms:W3CDTF">2023-02-01T11:27:52Z</dcterms:created>
  <dcterms:modified xsi:type="dcterms:W3CDTF">2023-11-21T05:29:45Z</dcterms:modified>
</cp:coreProperties>
</file>