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71" r:id="rId7"/>
    <p:sldId id="259" r:id="rId8"/>
    <p:sldId id="260" r:id="rId9"/>
    <p:sldId id="261" r:id="rId10"/>
    <p:sldId id="266" r:id="rId11"/>
    <p:sldId id="272" r:id="rId12"/>
    <p:sldId id="273" r:id="rId13"/>
    <p:sldId id="263" r:id="rId14"/>
    <p:sldId id="27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linked list </a:t>
            </a:r>
            <a:r>
              <a:rPr lang="en-US" dirty="0" err="1" smtClean="0"/>
              <a:t>exercses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linked_list_intro.c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into a linked 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7392" y="2011665"/>
            <a:ext cx="6156288" cy="796535"/>
            <a:chOff x="5295516" y="5749610"/>
            <a:chExt cx="6156288" cy="796535"/>
          </a:xfrm>
        </p:grpSpPr>
        <p:sp>
          <p:nvSpPr>
            <p:cNvPr id="5" name="TextBox 4"/>
            <p:cNvSpPr txBox="1"/>
            <p:nvPr/>
          </p:nvSpPr>
          <p:spPr>
            <a:xfrm>
              <a:off x="5295516" y="5749610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67894" y="6176813"/>
              <a:ext cx="4983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10           11           12           13           14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26333" y="6075210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433836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26794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819752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240878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0047919" y="6344501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9899" y="3742005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  100 at </a:t>
            </a:r>
            <a:r>
              <a:rPr lang="en-US" dirty="0" smtClean="0">
                <a:solidFill>
                  <a:srgbClr val="FF0000"/>
                </a:solidFill>
              </a:rPr>
              <a:t>position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9770" y="2808200"/>
            <a:ext cx="447352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0            1              2              3             4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5045" y="5230822"/>
            <a:ext cx="7298118" cy="1165867"/>
            <a:chOff x="425045" y="5230822"/>
            <a:chExt cx="7298118" cy="1165867"/>
          </a:xfrm>
        </p:grpSpPr>
        <p:sp>
          <p:nvSpPr>
            <p:cNvPr id="16" name="TextBox 15"/>
            <p:cNvSpPr txBox="1"/>
            <p:nvPr/>
          </p:nvSpPr>
          <p:spPr>
            <a:xfrm>
              <a:off x="425045" y="5230822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7423" y="5658025"/>
              <a:ext cx="612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10           11           100             12           13           14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55862" y="5556422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02516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756323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49281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609558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51791" y="5825713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97423" y="6027357"/>
              <a:ext cx="514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 0            1              2                3               4              5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395005" y="5823367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into a linked 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7392" y="2011665"/>
            <a:ext cx="6156288" cy="796535"/>
            <a:chOff x="5295516" y="5749610"/>
            <a:chExt cx="6156288" cy="796535"/>
          </a:xfrm>
        </p:grpSpPr>
        <p:sp>
          <p:nvSpPr>
            <p:cNvPr id="5" name="TextBox 4"/>
            <p:cNvSpPr txBox="1"/>
            <p:nvPr/>
          </p:nvSpPr>
          <p:spPr>
            <a:xfrm>
              <a:off x="5295516" y="5749610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67894" y="6176813"/>
              <a:ext cx="4983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10           11           12           13           14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26333" y="6075210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433836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26794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819752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240878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0047919" y="6344501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9899" y="3742005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  100 at </a:t>
            </a:r>
            <a:r>
              <a:rPr lang="en-US" dirty="0" smtClean="0">
                <a:solidFill>
                  <a:srgbClr val="FF0000"/>
                </a:solidFill>
              </a:rPr>
              <a:t>position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9770" y="2808200"/>
            <a:ext cx="4473526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0            1              2              3             4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5045" y="5230822"/>
            <a:ext cx="7298118" cy="1165867"/>
            <a:chOff x="425045" y="5230822"/>
            <a:chExt cx="7298118" cy="1165867"/>
          </a:xfrm>
        </p:grpSpPr>
        <p:sp>
          <p:nvSpPr>
            <p:cNvPr id="16" name="TextBox 15"/>
            <p:cNvSpPr txBox="1"/>
            <p:nvPr/>
          </p:nvSpPr>
          <p:spPr>
            <a:xfrm>
              <a:off x="425045" y="5230822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7423" y="5658025"/>
              <a:ext cx="612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10           11           100             12           13           14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55862" y="5556422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02516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756323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49281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609558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51791" y="5825713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97423" y="6027357"/>
              <a:ext cx="514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 0            1              2                3               4              5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395005" y="5823367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802681" y="1741638"/>
            <a:ext cx="534573" cy="337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87038" y="2076812"/>
            <a:ext cx="328494" cy="40269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12571" y="2059040"/>
            <a:ext cx="343943" cy="46850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2772223" y="2493778"/>
            <a:ext cx="513333" cy="25186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756323" y="1451103"/>
            <a:ext cx="1889081" cy="2462618"/>
            <a:chOff x="2756323" y="1451103"/>
            <a:chExt cx="1889081" cy="2462618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2756323" y="2931886"/>
              <a:ext cx="494962" cy="595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415532" y="2808200"/>
              <a:ext cx="645142" cy="77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69330" y="35443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1958" y="35167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3415533" y="1690688"/>
              <a:ext cx="634464" cy="13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49997" y="1451103"/>
              <a:ext cx="59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5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between (after p, before l)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595" y="4991687"/>
            <a:ext cx="3117648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595" y="5022165"/>
            <a:ext cx="311764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Insert just before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611235" y="3089577"/>
            <a:ext cx="1140694" cy="5836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7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from a linked 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7617" y="1690688"/>
            <a:ext cx="7298118" cy="1165867"/>
            <a:chOff x="425045" y="5230822"/>
            <a:chExt cx="7298118" cy="1165867"/>
          </a:xfrm>
        </p:grpSpPr>
        <p:sp>
          <p:nvSpPr>
            <p:cNvPr id="5" name="TextBox 4"/>
            <p:cNvSpPr txBox="1"/>
            <p:nvPr/>
          </p:nvSpPr>
          <p:spPr>
            <a:xfrm>
              <a:off x="425045" y="5230822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97423" y="5658025"/>
              <a:ext cx="612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10           11           100             12           13           14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155862" y="5556422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802516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756323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49281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609558" y="5825713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51791" y="5825713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97423" y="6027357"/>
              <a:ext cx="514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 0            1              2                3               4              5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395005" y="5823367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7053" y="431449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the node at </a:t>
            </a:r>
            <a:r>
              <a:rPr lang="en-US" dirty="0" smtClean="0">
                <a:solidFill>
                  <a:srgbClr val="FF0000"/>
                </a:solidFill>
              </a:rPr>
              <a:t>position 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28895" y="2481945"/>
            <a:ext cx="32070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765066" y="2474684"/>
            <a:ext cx="32070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7028" y="2917372"/>
            <a:ext cx="4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8686" y="2910114"/>
            <a:ext cx="4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844800" y="1843288"/>
            <a:ext cx="1524000" cy="333855"/>
          </a:xfrm>
          <a:custGeom>
            <a:avLst/>
            <a:gdLst>
              <a:gd name="connsiteX0" fmla="*/ 0 w 1524000"/>
              <a:gd name="connsiteY0" fmla="*/ 319341 h 333855"/>
              <a:gd name="connsiteX1" fmla="*/ 696686 w 1524000"/>
              <a:gd name="connsiteY1" fmla="*/ 26 h 333855"/>
              <a:gd name="connsiteX2" fmla="*/ 1524000 w 1524000"/>
              <a:gd name="connsiteY2" fmla="*/ 333855 h 33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333855">
                <a:moveTo>
                  <a:pt x="0" y="319341"/>
                </a:moveTo>
                <a:cubicBezTo>
                  <a:pt x="221343" y="158474"/>
                  <a:pt x="442686" y="-2393"/>
                  <a:pt x="696686" y="26"/>
                </a:cubicBezTo>
                <a:cubicBezTo>
                  <a:pt x="950686" y="2445"/>
                  <a:pt x="1237343" y="168150"/>
                  <a:pt x="1524000" y="3338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800165" y="2180515"/>
            <a:ext cx="551542" cy="217715"/>
          </a:xfrm>
          <a:prstGeom prst="rightArrow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2255" y="3094780"/>
            <a:ext cx="1149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ree(l)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768858" y="3108590"/>
            <a:ext cx="197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we may want to return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7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47440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we need two pointers: will delete l, and adjust its previous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 ? head-&gt;next: NULL;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l ) free (l);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head;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p-&gt;next= l ? l-&gt;next: NULL;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 ) free(l);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267" y="4783012"/>
            <a:ext cx="2161733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7029" y="4833814"/>
            <a:ext cx="2129365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Delete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exercises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more examples to try out. Write functions for each of these:	</a:t>
            </a:r>
          </a:p>
          <a:p>
            <a:pPr lvl="1"/>
            <a:r>
              <a:rPr lang="en-US" dirty="0" smtClean="0"/>
              <a:t>Return the length of a given linked list</a:t>
            </a:r>
          </a:p>
          <a:p>
            <a:pPr lvl="1"/>
            <a:r>
              <a:rPr lang="en-US" dirty="0" smtClean="0"/>
              <a:t>Increment the value field of every node by 1</a:t>
            </a:r>
          </a:p>
          <a:p>
            <a:pPr lvl="1"/>
            <a:r>
              <a:rPr lang="en-US" dirty="0" smtClean="0"/>
              <a:t>Increment the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position nodes value field by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endParaRPr lang="en-US" i="1" dirty="0" smtClean="0">
              <a:latin typeface="Bodoni MT" panose="02070603080606020203" pitchFamily="18" charset="0"/>
            </a:endParaRPr>
          </a:p>
          <a:p>
            <a:pPr lvl="1"/>
            <a:r>
              <a:rPr lang="en-US" dirty="0" smtClean="0"/>
              <a:t>Return and copy a given linked list</a:t>
            </a:r>
          </a:p>
          <a:p>
            <a:pPr lvl="1"/>
            <a:r>
              <a:rPr lang="en-US" dirty="0" smtClean="0"/>
              <a:t>Join one linked list at the end of the other and return the head</a:t>
            </a:r>
          </a:p>
          <a:p>
            <a:pPr lvl="1"/>
            <a:r>
              <a:rPr lang="en-US" dirty="0" smtClean="0"/>
              <a:t>Reverse a linked list and return the head</a:t>
            </a:r>
          </a:p>
          <a:p>
            <a:pPr lvl="1"/>
            <a:r>
              <a:rPr lang="en-US" dirty="0" smtClean="0"/>
              <a:t>Remove/delete all odd position elements from the linked list</a:t>
            </a:r>
          </a:p>
          <a:p>
            <a:pPr lvl="1"/>
            <a:r>
              <a:rPr lang="en-US" dirty="0" smtClean="0"/>
              <a:t>Interchange nodes (not swap values) at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with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i="1" dirty="0">
                <a:latin typeface="Bodoni MT" panose="02070603080606020203" pitchFamily="18" charset="0"/>
              </a:rPr>
              <a:t> </a:t>
            </a:r>
            <a:r>
              <a:rPr lang="en-US" dirty="0" smtClean="0"/>
              <a:t>+1 for some given value of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and return the head of the linked list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word </a:t>
            </a:r>
            <a:r>
              <a:rPr lang="en-US" b="1" dirty="0" smtClean="0"/>
              <a:t>node</a:t>
            </a:r>
            <a:r>
              <a:rPr lang="en-US" dirty="0" smtClean="0"/>
              <a:t> to mean a structure in the linked list.</a:t>
            </a:r>
          </a:p>
          <a:p>
            <a:r>
              <a:rPr lang="en-US" dirty="0" smtClean="0"/>
              <a:t>We will use the field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 </a:t>
            </a:r>
            <a:r>
              <a:rPr lang="en-US" dirty="0" smtClean="0"/>
              <a:t>to indicate the pointer to the next node in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head of the linked list </a:t>
            </a:r>
            <a:r>
              <a:rPr lang="en-US" dirty="0" smtClean="0"/>
              <a:t> or </a:t>
            </a:r>
            <a:r>
              <a:rPr lang="en-US" b="1" dirty="0" smtClean="0"/>
              <a:t>head node</a:t>
            </a:r>
            <a:r>
              <a:rPr lang="en-US" dirty="0" smtClean="0"/>
              <a:t> to mean the first node of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tail of the linked list</a:t>
            </a:r>
            <a:r>
              <a:rPr lang="en-US" dirty="0" smtClean="0"/>
              <a:t> or just </a:t>
            </a:r>
            <a:r>
              <a:rPr lang="en-US" b="1" dirty="0" smtClean="0"/>
              <a:t>tail node</a:t>
            </a:r>
            <a:r>
              <a:rPr lang="en-US" dirty="0" smtClean="0"/>
              <a:t> to mean the last node of the linked list.</a:t>
            </a:r>
          </a:p>
          <a:p>
            <a:pPr lvl="1"/>
            <a:r>
              <a:rPr lang="en-US" dirty="0" smtClean="0"/>
              <a:t>For an empty list we have no head node and no tail node.</a:t>
            </a:r>
          </a:p>
          <a:p>
            <a:pPr lvl="1"/>
            <a:r>
              <a:rPr lang="en-US" dirty="0" smtClean="0"/>
              <a:t>For a list with one element the head node and tail node are the same.</a:t>
            </a:r>
          </a:p>
          <a:p>
            <a:r>
              <a:rPr lang="en-US" dirty="0" smtClean="0"/>
              <a:t>We will use the  </a:t>
            </a:r>
            <a:r>
              <a:rPr lang="en-US" i="1" smtClean="0">
                <a:latin typeface="Garamond" panose="02020404030301010803" pitchFamily="18" charset="0"/>
              </a:rPr>
              <a:t>variable  </a:t>
            </a:r>
            <a:r>
              <a:rPr lang="en-US" smtClean="0"/>
              <a:t>named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head  </a:t>
            </a:r>
            <a:r>
              <a:rPr lang="en-US" smtClean="0"/>
              <a:t>to </a:t>
            </a:r>
            <a:r>
              <a:rPr lang="en-US" dirty="0" smtClean="0"/>
              <a:t>be a pointer to the </a:t>
            </a:r>
            <a:r>
              <a:rPr lang="en-US" b="1" dirty="0" smtClean="0"/>
              <a:t>head node</a:t>
            </a:r>
            <a:r>
              <a:rPr lang="en-US" dirty="0" smtClean="0"/>
              <a:t> of the list.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Note: the 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head  </a:t>
            </a:r>
            <a:r>
              <a:rPr lang="en-US" i="1" dirty="0" smtClean="0">
                <a:latin typeface="Garamond" panose="02020404030301010803" pitchFamily="18" charset="0"/>
              </a:rPr>
              <a:t>is itself </a:t>
            </a:r>
            <a:r>
              <a:rPr lang="en-US" b="1" i="1" dirty="0" smtClean="0">
                <a:latin typeface="Garamond" panose="02020404030301010803" pitchFamily="18" charset="0"/>
              </a:rPr>
              <a:t>not a node</a:t>
            </a:r>
            <a:r>
              <a:rPr lang="en-US" i="1" dirty="0" smtClean="0">
                <a:latin typeface="Garamond" panose="02020404030301010803" pitchFamily="18" charset="0"/>
              </a:rPr>
              <a:t>, but a </a:t>
            </a:r>
            <a:r>
              <a:rPr lang="en-US" b="1" i="1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to the </a:t>
            </a:r>
            <a:r>
              <a:rPr lang="en-US" b="1" dirty="0" smtClean="0"/>
              <a:t>head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59" y="1689462"/>
            <a:ext cx="4172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 Node;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head;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at some point in time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drawing on the right // shows how the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881" y="1688572"/>
            <a:ext cx="1448972" cy="858130"/>
            <a:chOff x="4535157" y="3362627"/>
            <a:chExt cx="1448972" cy="858130"/>
          </a:xfrm>
        </p:grpSpPr>
        <p:grpSp>
          <p:nvGrpSpPr>
            <p:cNvPr id="9" name="Group 8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6942" y="1751183"/>
            <a:ext cx="2383459" cy="858130"/>
            <a:chOff x="5633218" y="3425238"/>
            <a:chExt cx="2383459" cy="858130"/>
          </a:xfrm>
        </p:grpSpPr>
        <p:grpSp>
          <p:nvGrpSpPr>
            <p:cNvPr id="15" name="Group 1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502781" y="1702011"/>
            <a:ext cx="2383459" cy="858130"/>
            <a:chOff x="5633218" y="3425238"/>
            <a:chExt cx="2383459" cy="85813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462803" y="2263601"/>
            <a:ext cx="1448972" cy="1411886"/>
            <a:chOff x="6567705" y="2871482"/>
            <a:chExt cx="1448972" cy="1411886"/>
          </a:xfrm>
        </p:grpSpPr>
        <p:grpSp>
          <p:nvGrpSpPr>
            <p:cNvPr id="29" name="Group 28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451335" y="3487066"/>
            <a:ext cx="1448972" cy="1321944"/>
            <a:chOff x="6567705" y="2961424"/>
            <a:chExt cx="1448972" cy="1321944"/>
          </a:xfrm>
        </p:grpSpPr>
        <p:grpSp>
          <p:nvGrpSpPr>
            <p:cNvPr id="36" name="Group 35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>
          <a:xfrm flipV="1">
            <a:off x="10322811" y="4607295"/>
            <a:ext cx="765712" cy="27908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40758" y="4423879"/>
            <a:ext cx="9220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85725" y="352665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65513" y="252583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085495" y="604688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182826" y="3641179"/>
            <a:ext cx="1964344" cy="434313"/>
            <a:chOff x="4409102" y="5315234"/>
            <a:chExt cx="1964344" cy="434313"/>
          </a:xfrm>
        </p:grpSpPr>
        <p:sp>
          <p:nvSpPr>
            <p:cNvPr id="48" name="Rectangle 47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6467894" y="2632501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4681" y="-32287"/>
            <a:ext cx="26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52699" y="4059068"/>
            <a:ext cx="24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28398" y="1324800"/>
            <a:ext cx="25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66747" y="1780441"/>
            <a:ext cx="15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field: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7" y="6118759"/>
            <a:ext cx="47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head-&gt;next-&gt;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08881" y="5753672"/>
            <a:ext cx="5958638" cy="796535"/>
            <a:chOff x="5295516" y="5749610"/>
            <a:chExt cx="5958638" cy="796535"/>
          </a:xfrm>
        </p:grpSpPr>
        <p:sp>
          <p:nvSpPr>
            <p:cNvPr id="5" name="TextBox 4"/>
            <p:cNvSpPr txBox="1"/>
            <p:nvPr/>
          </p:nvSpPr>
          <p:spPr>
            <a:xfrm>
              <a:off x="5295516" y="5749610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67894" y="6176813"/>
              <a:ext cx="478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0              1             2              3             4 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26333" y="6075210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433836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626794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819752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240878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047919" y="6344501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85262" y="5268686"/>
            <a:ext cx="1109606" cy="1002406"/>
            <a:chOff x="7085262" y="5268686"/>
            <a:chExt cx="1109606" cy="1002406"/>
          </a:xfrm>
        </p:grpSpPr>
        <p:sp>
          <p:nvSpPr>
            <p:cNvPr id="55" name="TextBox 54"/>
            <p:cNvSpPr txBox="1"/>
            <p:nvPr/>
          </p:nvSpPr>
          <p:spPr>
            <a:xfrm>
              <a:off x="7085262" y="5268686"/>
              <a:ext cx="54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395557" y="5394561"/>
              <a:ext cx="799311" cy="87653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300744" y="25354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 node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60647" y="4822598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tail node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21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0" y="2297278"/>
            <a:ext cx="6080195" cy="36933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6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32" y="2292778"/>
            <a:ext cx="6214012" cy="36933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9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*l;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“,l-&gt;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</a:t>
            </a:r>
            <a:r>
              <a:rPr lang="en-US" i="1" dirty="0" smtClean="0">
                <a:latin typeface="Gabriola" panose="04040605051002020D02" pitchFamily="82" charset="0"/>
              </a:rPr>
              <a:t>traverse</a:t>
            </a:r>
            <a:r>
              <a:rPr lang="en-US" dirty="0" smtClean="0"/>
              <a:t> 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765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Courier New</vt:lpstr>
      <vt:lpstr>Gabriola</vt:lpstr>
      <vt:lpstr>Garamond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Often with   malloc()</vt:lpstr>
      <vt:lpstr>Some conventions</vt:lpstr>
      <vt:lpstr>Example</vt:lpstr>
      <vt:lpstr>Again, stringing together with   malloc()</vt:lpstr>
      <vt:lpstr>Yes, but remember the head in the beginning!</vt:lpstr>
      <vt:lpstr>With head, now we can traverse  the list</vt:lpstr>
      <vt:lpstr>Introductory linked list exercses</vt:lpstr>
      <vt:lpstr>Inserting a node into a linked list</vt:lpstr>
      <vt:lpstr>Inserting a node into a linked list</vt:lpstr>
      <vt:lpstr>Inserting into a position in a linked list</vt:lpstr>
      <vt:lpstr>Deleting a node from a linked list</vt:lpstr>
      <vt:lpstr>Deleting from a position in a linked list</vt:lpstr>
      <vt:lpstr>More linked list exercises on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59</cp:revision>
  <dcterms:created xsi:type="dcterms:W3CDTF">2023-02-01T11:27:52Z</dcterms:created>
  <dcterms:modified xsi:type="dcterms:W3CDTF">2023-11-23T14:44:00Z</dcterms:modified>
</cp:coreProperties>
</file>