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24"/>
  </p:notesMasterIdLst>
  <p:sldIdLst>
    <p:sldId id="256" r:id="rId5"/>
    <p:sldId id="258" r:id="rId6"/>
    <p:sldId id="260" r:id="rId7"/>
    <p:sldId id="259" r:id="rId8"/>
    <p:sldId id="257" r:id="rId9"/>
    <p:sldId id="261" r:id="rId10"/>
    <p:sldId id="262" r:id="rId11"/>
    <p:sldId id="265" r:id="rId12"/>
    <p:sldId id="264" r:id="rId13"/>
    <p:sldId id="267" r:id="rId14"/>
    <p:sldId id="268" r:id="rId15"/>
    <p:sldId id="274" r:id="rId16"/>
    <p:sldId id="266" r:id="rId17"/>
    <p:sldId id="269" r:id="rId18"/>
    <p:sldId id="270" r:id="rId19"/>
    <p:sldId id="272" r:id="rId20"/>
    <p:sldId id="271" r:id="rId21"/>
    <p:sldId id="275" r:id="rId22"/>
    <p:sldId id="27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AD5D26-8D4E-44DD-9DFC-26D98EE7F7CD}" v="54" dt="2019-12-11T08:46:52.5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A6020-D04B-4B3F-82BD-E45BE875E55B}" type="datetimeFigureOut">
              <a:rPr lang="en-SG" smtClean="0"/>
              <a:t>12/12/2019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115E1-E4D7-471C-8E4E-5979078B23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9408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50a3c9ce3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50a3c9ce3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650a3c9ce3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CN"/>
              <a:t>4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 Dec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 Dec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534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 Dec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30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 Dec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9363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 Dec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225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 Dec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542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 Dec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533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 Dec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1146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 Dec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34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 Dec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64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 Dec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17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 Dec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02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 Dec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635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 Dec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857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 Dec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54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 Dec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079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 Dec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745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 Dec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1397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575603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electronics-lab.com/project/getting-started-esp32/" TargetMode="Externa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labs.com/products/development-tools/software/usb-to-uart-bridge-vcp-drivers" TargetMode="External"/><Relationship Id="rId2" Type="http://schemas.openxmlformats.org/officeDocument/2006/relationships/hyperlink" Target="https://dl.espressif.com/dl/package_esp32_dev_index.js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5937D-3E53-4E04-BCB7-D9970E154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/>
          <a:lstStyle/>
          <a:p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F316A8-85ED-48DD-90BF-7FB3E2FA17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/>
          <a:lstStyle/>
          <a:p>
            <a:endParaRPr lang="en-SG"/>
          </a:p>
        </p:txBody>
      </p:sp>
      <p:pic>
        <p:nvPicPr>
          <p:cNvPr id="6" name="Picture 5" descr="A picture containing outdoor, kite, holding, flying&#10;&#10;Description automatically generated">
            <a:extLst>
              <a:ext uri="{FF2B5EF4-FFF2-40B4-BE49-F238E27FC236}">
                <a16:creationId xmlns:a16="http://schemas.microsoft.com/office/drawing/2014/main" id="{A49BEF03-54C4-4629-A222-C6F0CA381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E8F0B4-0C17-499D-A59D-1D41D25DA448}"/>
              </a:ext>
            </a:extLst>
          </p:cNvPr>
          <p:cNvSpPr txBox="1"/>
          <p:nvPr/>
        </p:nvSpPr>
        <p:spPr>
          <a:xfrm>
            <a:off x="847725" y="1589663"/>
            <a:ext cx="3238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do you think IOT is ?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78133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clock&#10;&#10;Description automatically generated">
            <a:extLst>
              <a:ext uri="{FF2B5EF4-FFF2-40B4-BE49-F238E27FC236}">
                <a16:creationId xmlns:a16="http://schemas.microsoft.com/office/drawing/2014/main" id="{1264102C-F982-43A0-98D3-1776EF6FDC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8648" y="939165"/>
            <a:ext cx="7694703" cy="294132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017B69-7DC7-4125-8BDD-D2B693D6CFAD}"/>
              </a:ext>
            </a:extLst>
          </p:cNvPr>
          <p:cNvSpPr txBox="1"/>
          <p:nvPr/>
        </p:nvSpPr>
        <p:spPr>
          <a:xfrm>
            <a:off x="5657850" y="3941177"/>
            <a:ext cx="5534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Blynk</a:t>
            </a:r>
            <a:r>
              <a:rPr lang="en-US" dirty="0"/>
              <a:t> is a Platform with IOS and Android apps to control Arduino, Raspberry Pi and the likes over the Internet.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0D910B-AEA2-4222-82CF-2BB27BA61BB8}"/>
              </a:ext>
            </a:extLst>
          </p:cNvPr>
          <p:cNvSpPr txBox="1"/>
          <p:nvPr/>
        </p:nvSpPr>
        <p:spPr>
          <a:xfrm>
            <a:off x="1685925" y="5143500"/>
            <a:ext cx="3829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Its as simple as dragging and dropping widgets </a:t>
            </a:r>
          </a:p>
        </p:txBody>
      </p:sp>
    </p:spTree>
    <p:extLst>
      <p:ext uri="{BB962C8B-B14F-4D97-AF65-F5344CB8AC3E}">
        <p14:creationId xmlns:p14="http://schemas.microsoft.com/office/powerpoint/2010/main" val="3060554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197A7-1E3B-4C5C-ADA2-419E5328C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to create Blynk account that connects to our local server...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3F362-67AE-4425-860C-E897F6DB3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368" y="2097088"/>
            <a:ext cx="10355263" cy="4379913"/>
          </a:xfrm>
        </p:spPr>
        <p:txBody>
          <a:bodyPr>
            <a:normAutofit/>
          </a:bodyPr>
          <a:lstStyle/>
          <a:p>
            <a:r>
              <a:rPr lang="en-US" dirty="0"/>
              <a:t>1. Connect your phone to NTUSECURE </a:t>
            </a:r>
            <a:r>
              <a:rPr lang="en-US" dirty="0" err="1"/>
              <a:t>Wifi</a:t>
            </a:r>
            <a:r>
              <a:rPr lang="en-US" dirty="0"/>
              <a:t> network.</a:t>
            </a:r>
          </a:p>
          <a:p>
            <a:r>
              <a:rPr lang="en-US" dirty="0"/>
              <a:t>2. Open Blynk app. At home screen, click "Create New Account".</a:t>
            </a:r>
          </a:p>
          <a:p>
            <a:r>
              <a:rPr lang="en-US" dirty="0"/>
              <a:t>3. Click the logo at bottom of screen to access Server Settings.</a:t>
            </a:r>
          </a:p>
          <a:p>
            <a:r>
              <a:rPr lang="en-US" dirty="0"/>
              <a:t>4. Set IP address to the IP address of the server. (172.28.220.239)</a:t>
            </a:r>
          </a:p>
          <a:p>
            <a:r>
              <a:rPr lang="en-US" dirty="0"/>
              <a:t>5. Set port to 9443. Click "OK".</a:t>
            </a:r>
          </a:p>
          <a:p>
            <a:r>
              <a:rPr lang="en-US" dirty="0"/>
              <a:t>6. Enter your preferred email address and password. REMEMBER THESE!</a:t>
            </a:r>
          </a:p>
          <a:p>
            <a:r>
              <a:rPr lang="en-US" dirty="0"/>
              <a:t>7. Create account and you are go! You can create new project(s) by clicking "New Project" after you sign up/login . Keep your phone connected to NTUSECURE!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79872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8A683CC-E187-405A-89FF-780C188142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6664" y="0"/>
            <a:ext cx="3248526" cy="6858000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0C4338-2C8D-4A50-8E19-00F191E82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154" y="0"/>
            <a:ext cx="32485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67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5D1C619-B564-4884-97B0-9DE37AAF7B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76" y="0"/>
            <a:ext cx="3007360" cy="6858000"/>
          </a:xfrm>
        </p:spPr>
      </p:pic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2C14F686-AC12-47A5-8105-F125BADA6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737" y="0"/>
            <a:ext cx="3248526" cy="685800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551FE3-CF67-479A-88E1-65A9D44B5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4398" y="0"/>
            <a:ext cx="3248526" cy="68580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D663B8B0-4111-4D66-B21A-68D7570EEAAD}"/>
              </a:ext>
            </a:extLst>
          </p:cNvPr>
          <p:cNvSpPr/>
          <p:nvPr/>
        </p:nvSpPr>
        <p:spPr>
          <a:xfrm>
            <a:off x="6096000" y="76200"/>
            <a:ext cx="3007361" cy="149542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As you can see here the no. of widgets that u can add is restricted </a:t>
            </a:r>
          </a:p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554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B796D-F0D6-40D5-8B9B-1FB939332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8113" y="1950430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For connecting to ENTERPRISE NETWORK...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0AF810-18A6-4863-A3E8-0944685D44E6}"/>
              </a:ext>
            </a:extLst>
          </p:cNvPr>
          <p:cNvSpPr txBox="1"/>
          <p:nvPr/>
        </p:nvSpPr>
        <p:spPr>
          <a:xfrm>
            <a:off x="5524500" y="4476750"/>
            <a:ext cx="5038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P.S. Both your phone and your ESP32 should be connected to NTUSECURE</a:t>
            </a:r>
          </a:p>
        </p:txBody>
      </p:sp>
    </p:spTree>
    <p:extLst>
      <p:ext uri="{BB962C8B-B14F-4D97-AF65-F5344CB8AC3E}">
        <p14:creationId xmlns:p14="http://schemas.microsoft.com/office/powerpoint/2010/main" val="4652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46038-6B46-4402-9D1C-276C3DA82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3" y="106363"/>
            <a:ext cx="9905998" cy="1478570"/>
          </a:xfrm>
        </p:spPr>
        <p:txBody>
          <a:bodyPr/>
          <a:lstStyle/>
          <a:p>
            <a:pPr algn="ctr"/>
            <a:r>
              <a:rPr lang="en-SG" dirty="0"/>
              <a:t>On-board LED Blinking using BLYNK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80BCD-C783-427B-BBFD-E03E9F3E2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856" y="1430337"/>
            <a:ext cx="10936288" cy="3541714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Click the button widget              Select GP2                     </a:t>
            </a:r>
            <a:r>
              <a:rPr lang="en-SG" dirty="0" err="1"/>
              <a:t>GP2</a:t>
            </a:r>
            <a:r>
              <a:rPr lang="en-SG" dirty="0"/>
              <a:t> is the inbuilt LED port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341A3A-B933-4F6C-ACD0-DD927FCCC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13" y="2015595"/>
            <a:ext cx="2243388" cy="4736042"/>
          </a:xfrm>
          <a:prstGeom prst="rect">
            <a:avLst/>
          </a:prstGeom>
        </p:spPr>
      </p:pic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C1950AFD-F5BE-40A1-9E50-2F5C04140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256" y="1978136"/>
            <a:ext cx="2261132" cy="4773501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08633C-5A28-4E6A-B99F-091BF23D79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6704" y="1978135"/>
            <a:ext cx="2261132" cy="477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13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80FE1-4B31-47DF-877A-336F2F261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Virtual pins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7CA69-C6AE-4CDF-85C5-9B56CF337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b="1" dirty="0"/>
              <a:t>Virtual Pin</a:t>
            </a:r>
            <a:r>
              <a:rPr lang="en-SG" dirty="0"/>
              <a:t> is a concept that helps in </a:t>
            </a:r>
            <a:r>
              <a:rPr lang="en-US" dirty="0"/>
              <a:t>exchange of any data between hardware and Blynk mobile app.</a:t>
            </a:r>
          </a:p>
          <a:p>
            <a:r>
              <a:rPr lang="en-US" b="1" dirty="0"/>
              <a:t>Virtual pins</a:t>
            </a:r>
            <a:r>
              <a:rPr lang="en-US" dirty="0"/>
              <a:t> are different than Digital and Analog Input / Output (I/O) </a:t>
            </a:r>
            <a:r>
              <a:rPr lang="en-US" b="1" dirty="0"/>
              <a:t>pins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861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F89A9-1B21-4810-B527-DBDCBDB66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75" y="418358"/>
            <a:ext cx="10818811" cy="1478570"/>
          </a:xfrm>
        </p:spPr>
        <p:txBody>
          <a:bodyPr/>
          <a:lstStyle/>
          <a:p>
            <a:r>
              <a:rPr lang="en-SG" dirty="0"/>
              <a:t>LED strip brightness control using virtual pins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34EDC-2BD4-469B-B172-FC7CC1B08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en-SG" dirty="0"/>
              <a:t>We will be using </a:t>
            </a:r>
            <a:r>
              <a:rPr lang="en-SG" dirty="0" err="1"/>
              <a:t>FastLED</a:t>
            </a:r>
            <a:r>
              <a:rPr lang="en-SG" dirty="0"/>
              <a:t> HERE</a:t>
            </a:r>
          </a:p>
          <a:p>
            <a:r>
              <a:rPr lang="en-SG" dirty="0"/>
              <a:t>Go to sketch 	  include library 	    manage library</a:t>
            </a:r>
          </a:p>
          <a:p>
            <a:endParaRPr lang="en-SG" dirty="0"/>
          </a:p>
          <a:p>
            <a:pPr lvl="8"/>
            <a:endParaRPr lang="en-SG" dirty="0"/>
          </a:p>
          <a:p>
            <a:pPr lvl="8"/>
            <a:r>
              <a:rPr lang="en-SG" dirty="0"/>
              <a:t>                                            </a:t>
            </a:r>
            <a:r>
              <a:rPr lang="en-SG" sz="2400" dirty="0"/>
              <a:t>search </a:t>
            </a:r>
            <a:r>
              <a:rPr lang="en-SG" sz="2400" dirty="0" err="1"/>
              <a:t>FastLED</a:t>
            </a:r>
            <a:endParaRPr lang="en-SG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5D2CFFF-071F-4C14-8F49-0336EBE94F93}"/>
              </a:ext>
            </a:extLst>
          </p:cNvPr>
          <p:cNvSpPr/>
          <p:nvPr/>
        </p:nvSpPr>
        <p:spPr>
          <a:xfrm>
            <a:off x="3214391" y="2954606"/>
            <a:ext cx="752475" cy="407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62B0767-9605-4B61-B299-4F4EFE98EAEC}"/>
              </a:ext>
            </a:extLst>
          </p:cNvPr>
          <p:cNvSpPr/>
          <p:nvPr/>
        </p:nvSpPr>
        <p:spPr>
          <a:xfrm>
            <a:off x="6176666" y="2954606"/>
            <a:ext cx="752475" cy="407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B1363E6-58CF-4B45-BB40-D8A733E4C3A0}"/>
              </a:ext>
            </a:extLst>
          </p:cNvPr>
          <p:cNvSpPr/>
          <p:nvPr/>
        </p:nvSpPr>
        <p:spPr>
          <a:xfrm rot="5400000">
            <a:off x="7576841" y="3601516"/>
            <a:ext cx="752475" cy="407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6043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E0B96-A168-426C-B4E3-AD25397FB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PUSh</a:t>
            </a:r>
            <a:r>
              <a:rPr lang="en-SG" dirty="0"/>
              <a:t> notification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5DD65-AA14-45CF-BA82-A6734DBCE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Now we will be seeing how to send information from board to phone</a:t>
            </a:r>
          </a:p>
        </p:txBody>
      </p:sp>
    </p:spTree>
    <p:extLst>
      <p:ext uri="{BB962C8B-B14F-4D97-AF65-F5344CB8AC3E}">
        <p14:creationId xmlns:p14="http://schemas.microsoft.com/office/powerpoint/2010/main" val="760745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A9949-BCE7-45AB-A729-E5240C00A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9728" y="2752724"/>
            <a:ext cx="5312544" cy="1352551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SG" sz="8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43735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01" y="717068"/>
            <a:ext cx="2220033" cy="2220033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3"/>
          <p:cNvSpPr txBox="1"/>
          <p:nvPr/>
        </p:nvSpPr>
        <p:spPr>
          <a:xfrm>
            <a:off x="3505033" y="-110333"/>
            <a:ext cx="7814000" cy="5688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32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indent="-507987"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-US" altLang="zh-CN" sz="3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microcontroller is an integrated circuit (IC) that can be programmed to perform a set of functions to control a collection of electronic devices.  </a:t>
            </a:r>
            <a:endParaRPr sz="32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indent="-507987"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-US" altLang="zh-CN" sz="3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self-contained system in which a processor, support, memory, and input/output (I/O) are all contained in a single package. </a:t>
            </a:r>
            <a:endParaRPr sz="32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indent="-507987"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-US" altLang="zh-CN" sz="3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Being programmable is what makes the microcontroller unique.</a:t>
            </a:r>
            <a:endParaRPr sz="32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2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3"/>
          <p:cNvSpPr txBox="1"/>
          <p:nvPr/>
        </p:nvSpPr>
        <p:spPr>
          <a:xfrm>
            <a:off x="183867" y="3235967"/>
            <a:ext cx="40000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zh-CN" sz="3200">
                <a:solidFill>
                  <a:srgbClr val="FFFFFF"/>
                </a:solidFill>
              </a:rPr>
              <a:t>Micro-controller</a:t>
            </a:r>
            <a:endParaRPr sz="3200">
              <a:solidFill>
                <a:srgbClr val="FFFFFF"/>
              </a:solidFill>
            </a:endParaRPr>
          </a:p>
        </p:txBody>
      </p:sp>
      <p:pic>
        <p:nvPicPr>
          <p:cNvPr id="100" name="Google Shape;100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100" y="4032600"/>
            <a:ext cx="3003947" cy="2406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38BFA449-4933-478B-B27D-ACCC557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21A37DB-EDD2-4025-A254-7FE5E4C7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708D40D6-935E-4579-ABE6-A99C7E33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F9775315-32FD-4BD8-BB73-F51CD2C68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336A6870-9B40-41FF-B9F4-A6BA3B298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C710122E-DD96-4794-A7E0-04B497DA5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4F4CBCBE-E77B-4F77-A0FC-8E53E8222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AADEE32-46BC-4B55-9FB4-EC09FF4B7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49C2E1A9-8937-452C-B9FC-E7359288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52F0D79A-B92A-42F1-9DC4-3768BB84C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DF9A7FE6-2AA9-4245-A3FD-2B1E9B419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5DBCDEBC-5990-40B3-B01F-0901475F5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4F679A7F-49B5-4FB8-8861-39C0B1A78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25A941BD-9824-47D0-835E-82441256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9788DF14-5749-40F7-9AFC-400AB2F61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E1032387-9F5C-4637-A5BC-43C8FDFF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E0AE6232-915A-4EDB-BC6C-546E772D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4B47A13E-CFFB-493F-8C53-266B8A9D1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CFD722CE-8752-4A08-B23F-764AB47D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042C13BD-E9AE-4C85-B32E-8913F9B27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4598BDC2-ABB1-475A-89A7-29713D01C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2B080B8C-F78B-4171-A1BC-CA5BE0F5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71741891-D8A9-46B8-B264-5459DCF9E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A109E82B-1D08-4B6E-9B6C-FE2EC6D53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F35E73B8-CFFA-479A-9DE0-5300299D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B0B910CE-9CED-4630-9203-347D1B6D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D06A4D8D-E038-4ED6-9E80-4E91BA84A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5EC8C817-4C9E-45E8-B74C-729F1C3F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226556E8-E6A7-4D81-9C6C-A69A8B611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BF75F646-19BF-4436-97C0-BE3EBEEF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222B076E-642A-4E93-8143-3A8D88975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569DC54F-1DCD-40F9-B756-A79C3170C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D6F49EF9-430E-4A1B-9A18-6C247E71E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C94C2930-C094-4CF9-8449-60C7BAE98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B4FF864C-97F2-40BD-95D1-E47527BCB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E8804833-F6BB-4F88-BA24-F59429C7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29A4A3B0-4E15-432A-92DB-7B9E5760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3CAB34B1-2BFA-44A9-AC3E-D300B30B7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F92527C9-EADB-4C47-BA6A-E70AC9FEC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B9808241-C113-44CB-810B-CCBA18955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67AEC938-B302-4DA0-9A63-39F2BC34A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A1D4FCF-06B8-4AD3-A750-2B6C298C2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B99F5A7E-1A7F-43C2-AC7A-A1B877D0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5B2DDAA2-7B26-47EF-B7D6-B00B653B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7050BAA0-A0C9-4670-B76F-CC87679BC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296F765D-D9A6-4D73-88D8-0DCC5012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30C0F78F-AC50-4DFA-B5A8-A68422EC0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E8AD708C-6C0A-458D-A623-7669B917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2F29497E-2528-4481-99BB-8336C16E4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30DD109A-0A1F-4554-A865-B1062C525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39A1957F-65F0-4D6E-9F75-09614FFAC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B4F4BB93-11B2-400C-9549-C7FB7BF7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04B086A3-C06F-4862-A8A0-DB01FF3DD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9202F0E1-86CF-4652-AA29-E28414647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8887D0AB-0624-47E1-906E-6686FA7DE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F54439EF-914B-4744-A1D7-FBD89813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8961809-266D-4B4D-BE74-84C1B3CD6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8" name="Rectangle 67">
              <a:extLst>
                <a:ext uri="{FF2B5EF4-FFF2-40B4-BE49-F238E27FC236}">
                  <a16:creationId xmlns:a16="http://schemas.microsoft.com/office/drawing/2014/main" id="{A14E90A2-C55C-4A5B-A1CA-600A3ADCE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Picture 2">
              <a:extLst>
                <a:ext uri="{FF2B5EF4-FFF2-40B4-BE49-F238E27FC236}">
                  <a16:creationId xmlns:a16="http://schemas.microsoft.com/office/drawing/2014/main" id="{5C269CFD-5B02-4090-8D3A-DF39B5F4C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 descr="A circuit board&#10;&#10;Description automatically generated">
            <a:extLst>
              <a:ext uri="{FF2B5EF4-FFF2-40B4-BE49-F238E27FC236}">
                <a16:creationId xmlns:a16="http://schemas.microsoft.com/office/drawing/2014/main" id="{A0B2B9C0-8F0B-453F-9DE6-B35BA3162C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0000"/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13504" b="10717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B2086F72-9495-4DC4-839B-72567BA8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72" name="Round Diagonal Corner Rectangle 7">
              <a:extLst>
                <a:ext uri="{FF2B5EF4-FFF2-40B4-BE49-F238E27FC236}">
                  <a16:creationId xmlns:a16="http://schemas.microsoft.com/office/drawing/2014/main" id="{80C915C2-7A87-4547-97CA-A14D39AB2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C3B34D4-8ACE-49A6-A4B3-29916A53B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74" name="Freeform 32">
                <a:extLst>
                  <a:ext uri="{FF2B5EF4-FFF2-40B4-BE49-F238E27FC236}">
                    <a16:creationId xmlns:a16="http://schemas.microsoft.com/office/drawing/2014/main" id="{5516CB95-0B27-48B5-AADE-72B57A6C79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5" name="Freeform 33">
                <a:extLst>
                  <a:ext uri="{FF2B5EF4-FFF2-40B4-BE49-F238E27FC236}">
                    <a16:creationId xmlns:a16="http://schemas.microsoft.com/office/drawing/2014/main" id="{5E314680-0A6F-49E3-8019-9616313D83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6" name="Freeform 34">
                <a:extLst>
                  <a:ext uri="{FF2B5EF4-FFF2-40B4-BE49-F238E27FC236}">
                    <a16:creationId xmlns:a16="http://schemas.microsoft.com/office/drawing/2014/main" id="{E822FA8D-1CAD-48AC-8AAF-AC9B13E441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7" name="Freeform 37">
                <a:extLst>
                  <a:ext uri="{FF2B5EF4-FFF2-40B4-BE49-F238E27FC236}">
                    <a16:creationId xmlns:a16="http://schemas.microsoft.com/office/drawing/2014/main" id="{B1780F53-5CB6-4C66-BE5C-CBB98ACBC4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8" name="Freeform 35">
                <a:extLst>
                  <a:ext uri="{FF2B5EF4-FFF2-40B4-BE49-F238E27FC236}">
                    <a16:creationId xmlns:a16="http://schemas.microsoft.com/office/drawing/2014/main" id="{781B98D4-7596-46BD-BB6D-0FAA51C38C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9" name="Freeform 36">
                <a:extLst>
                  <a:ext uri="{FF2B5EF4-FFF2-40B4-BE49-F238E27FC236}">
                    <a16:creationId xmlns:a16="http://schemas.microsoft.com/office/drawing/2014/main" id="{68558D61-DFBE-4A2C-8DBD-43BAFA68DD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0" name="Freeform 38">
                <a:extLst>
                  <a:ext uri="{FF2B5EF4-FFF2-40B4-BE49-F238E27FC236}">
                    <a16:creationId xmlns:a16="http://schemas.microsoft.com/office/drawing/2014/main" id="{5646C634-CAD3-432B-BD41-CDE0F526E6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1" name="Freeform 39">
                <a:extLst>
                  <a:ext uri="{FF2B5EF4-FFF2-40B4-BE49-F238E27FC236}">
                    <a16:creationId xmlns:a16="http://schemas.microsoft.com/office/drawing/2014/main" id="{72B91DC4-A905-421C-B77D-3AB7CA3AC2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2" name="Freeform 40">
                <a:extLst>
                  <a:ext uri="{FF2B5EF4-FFF2-40B4-BE49-F238E27FC236}">
                    <a16:creationId xmlns:a16="http://schemas.microsoft.com/office/drawing/2014/main" id="{7A50FBDE-0FD3-4C3E-AB4C-40DD78E1AA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3" name="Rectangle 41">
                <a:extLst>
                  <a:ext uri="{FF2B5EF4-FFF2-40B4-BE49-F238E27FC236}">
                    <a16:creationId xmlns:a16="http://schemas.microsoft.com/office/drawing/2014/main" id="{10793947-01A9-45E9-9C1A-D96D5B220E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4" name="Freeform 32">
                <a:extLst>
                  <a:ext uri="{FF2B5EF4-FFF2-40B4-BE49-F238E27FC236}">
                    <a16:creationId xmlns:a16="http://schemas.microsoft.com/office/drawing/2014/main" id="{BF30035C-FBC7-40B2-B089-084EA4677B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5" name="Freeform 33">
                <a:extLst>
                  <a:ext uri="{FF2B5EF4-FFF2-40B4-BE49-F238E27FC236}">
                    <a16:creationId xmlns:a16="http://schemas.microsoft.com/office/drawing/2014/main" id="{F3C7515F-9B43-411B-8D60-C38FA83FAB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6" name="Freeform 34">
                <a:extLst>
                  <a:ext uri="{FF2B5EF4-FFF2-40B4-BE49-F238E27FC236}">
                    <a16:creationId xmlns:a16="http://schemas.microsoft.com/office/drawing/2014/main" id="{709B1F65-34E0-401F-8C78-A5058C84B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7" name="Freeform 37">
                <a:extLst>
                  <a:ext uri="{FF2B5EF4-FFF2-40B4-BE49-F238E27FC236}">
                    <a16:creationId xmlns:a16="http://schemas.microsoft.com/office/drawing/2014/main" id="{BECD5C03-173E-4590-BD11-26241C59C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8" name="Freeform 35">
                <a:extLst>
                  <a:ext uri="{FF2B5EF4-FFF2-40B4-BE49-F238E27FC236}">
                    <a16:creationId xmlns:a16="http://schemas.microsoft.com/office/drawing/2014/main" id="{14931415-56EE-4E4A-8832-D570F57450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9" name="Freeform 36">
                <a:extLst>
                  <a:ext uri="{FF2B5EF4-FFF2-40B4-BE49-F238E27FC236}">
                    <a16:creationId xmlns:a16="http://schemas.microsoft.com/office/drawing/2014/main" id="{D881F11B-638D-4FEE-B212-B921A4C6D5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0" name="Freeform 38">
                <a:extLst>
                  <a:ext uri="{FF2B5EF4-FFF2-40B4-BE49-F238E27FC236}">
                    <a16:creationId xmlns:a16="http://schemas.microsoft.com/office/drawing/2014/main" id="{2EC82DB3-9325-44B9-81C1-933CFF0F13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1" name="Freeform 39">
                <a:extLst>
                  <a:ext uri="{FF2B5EF4-FFF2-40B4-BE49-F238E27FC236}">
                    <a16:creationId xmlns:a16="http://schemas.microsoft.com/office/drawing/2014/main" id="{F3F62819-5FD5-4BB4-9FB1-9F1D5F2C66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2" name="Freeform 40">
                <a:extLst>
                  <a:ext uri="{FF2B5EF4-FFF2-40B4-BE49-F238E27FC236}">
                    <a16:creationId xmlns:a16="http://schemas.microsoft.com/office/drawing/2014/main" id="{003B73B7-62FB-478B-823D-DDB5BFC40B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3" name="Rectangle 41">
                <a:extLst>
                  <a:ext uri="{FF2B5EF4-FFF2-40B4-BE49-F238E27FC236}">
                    <a16:creationId xmlns:a16="http://schemas.microsoft.com/office/drawing/2014/main" id="{19F16A31-F5A3-45EF-AD4B-500C660849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643AF36-8A6B-448D-986A-731582539345}"/>
              </a:ext>
            </a:extLst>
          </p:cNvPr>
          <p:cNvSpPr txBox="1"/>
          <p:nvPr/>
        </p:nvSpPr>
        <p:spPr>
          <a:xfrm>
            <a:off x="2667000" y="2328334"/>
            <a:ext cx="6858000" cy="13678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>
                <a:latin typeface="+mj-lt"/>
                <a:ea typeface="+mj-ea"/>
                <a:cs typeface="+mj-cs"/>
              </a:rPr>
              <a:t>What is ESP32 !</a:t>
            </a:r>
          </a:p>
        </p:txBody>
      </p:sp>
    </p:spTree>
    <p:extLst>
      <p:ext uri="{BB962C8B-B14F-4D97-AF65-F5344CB8AC3E}">
        <p14:creationId xmlns:p14="http://schemas.microsoft.com/office/powerpoint/2010/main" val="1279456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0">
            <a:extLst>
              <a:ext uri="{FF2B5EF4-FFF2-40B4-BE49-F238E27FC236}">
                <a16:creationId xmlns:a16="http://schemas.microsoft.com/office/drawing/2014/main" id="{C068D0EE-C6C8-484A-AFB7-3602BA27F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2">
            <a:extLst>
              <a:ext uri="{FF2B5EF4-FFF2-40B4-BE49-F238E27FC236}">
                <a16:creationId xmlns:a16="http://schemas.microsoft.com/office/drawing/2014/main" id="{DDE5FB8C-CC3F-4C24-BF4F-1B5999DE6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" name="Google Shape;106;g650a3c9ce3_2_0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43467" y="700007"/>
            <a:ext cx="10905066" cy="54579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0223E-FA4A-4EF2-B30D-7EFE45329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1151" y="1323368"/>
            <a:ext cx="9905998" cy="3628362"/>
          </a:xfrm>
        </p:spPr>
        <p:txBody>
          <a:bodyPr>
            <a:noAutofit/>
          </a:bodyPr>
          <a:lstStyle/>
          <a:p>
            <a:r>
              <a:rPr lang="en-US" sz="4400" dirty="0">
                <a:latin typeface="Abadi" panose="020B0604020104020204" pitchFamily="34" charset="0"/>
              </a:rPr>
              <a:t>ALWAYS REMEMBER THERE IS NO BETTER TEACHER than GOOGLE !</a:t>
            </a:r>
            <a:endParaRPr lang="en-SG" sz="44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660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41DEA-E477-44E2-8A68-5CBC605A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Setting up Arduino for esp32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13E5-4DCA-484A-9B33-E560038C7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 dirty="0">
                <a:hlinkClick r:id="rId2"/>
              </a:rPr>
              <a:t>https://dl.espressif.com/dl/package_esp32_dev_index.json</a:t>
            </a:r>
            <a:endParaRPr lang="en-SG" dirty="0"/>
          </a:p>
          <a:p>
            <a:r>
              <a:rPr lang="en-SG" dirty="0"/>
              <a:t> Tools                Board 	   Board Manager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 </a:t>
            </a:r>
            <a:r>
              <a:rPr lang="en-SG" dirty="0">
                <a:hlinkClick r:id="rId3"/>
              </a:rPr>
              <a:t>https://www.silabs.com/products/development-tools</a:t>
            </a:r>
          </a:p>
          <a:p>
            <a:pPr marL="0" indent="0">
              <a:buNone/>
            </a:pPr>
            <a:r>
              <a:rPr lang="en-SG" dirty="0">
                <a:hlinkClick r:id="rId3"/>
              </a:rPr>
              <a:t>/software/usb-to-uart-bridge-vcp-drivers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D982E1-594B-46EB-9162-40FCFF37A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6834" y="1357803"/>
            <a:ext cx="2713035" cy="240213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AF2C5CE8-2763-4B35-8B1E-4F81F71FEAEB}"/>
              </a:ext>
            </a:extLst>
          </p:cNvPr>
          <p:cNvSpPr/>
          <p:nvPr/>
        </p:nvSpPr>
        <p:spPr>
          <a:xfrm>
            <a:off x="2357141" y="2802206"/>
            <a:ext cx="752475" cy="407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DCE25B7-AD87-475A-8C6F-8C0CA6C22A63}"/>
              </a:ext>
            </a:extLst>
          </p:cNvPr>
          <p:cNvSpPr/>
          <p:nvPr/>
        </p:nvSpPr>
        <p:spPr>
          <a:xfrm>
            <a:off x="4165552" y="2857224"/>
            <a:ext cx="752475" cy="352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4B840483-7A14-4C61-A41E-204FAF23FE5A}"/>
              </a:ext>
            </a:extLst>
          </p:cNvPr>
          <p:cNvSpPr/>
          <p:nvPr/>
        </p:nvSpPr>
        <p:spPr>
          <a:xfrm>
            <a:off x="5973963" y="3209649"/>
            <a:ext cx="411164" cy="6667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F3940C-E155-4532-8693-BCD0161AC145}"/>
              </a:ext>
            </a:extLst>
          </p:cNvPr>
          <p:cNvSpPr txBox="1"/>
          <p:nvPr/>
        </p:nvSpPr>
        <p:spPr>
          <a:xfrm>
            <a:off x="5308802" y="3876399"/>
            <a:ext cx="2152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Search ESP32</a:t>
            </a:r>
          </a:p>
        </p:txBody>
      </p:sp>
      <p:pic>
        <p:nvPicPr>
          <p:cNvPr id="14" name="Picture 13" descr="A picture containing indoor, black, white, clock&#10;&#10;Description automatically generated">
            <a:extLst>
              <a:ext uri="{FF2B5EF4-FFF2-40B4-BE49-F238E27FC236}">
                <a16:creationId xmlns:a16="http://schemas.microsoft.com/office/drawing/2014/main" id="{52C7D3B5-064D-41B1-8AC7-81CD141C9E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6833" y="4223396"/>
            <a:ext cx="2713035" cy="243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419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9CCEA-8CB3-4220-B1C2-48DB2C9C6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SG" sz="4800" dirty="0"/>
              <a:t>How to run and upload programme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0140C-B28A-4195-9842-8FD59D23D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7137" y="2363787"/>
            <a:ext cx="9905999" cy="3541714"/>
          </a:xfrm>
        </p:spPr>
        <p:txBody>
          <a:bodyPr>
            <a:normAutofit/>
          </a:bodyPr>
          <a:lstStyle/>
          <a:p>
            <a:r>
              <a:rPr lang="en-SG" sz="4000" dirty="0"/>
              <a:t>Hard reset!</a:t>
            </a:r>
          </a:p>
          <a:p>
            <a:endParaRPr lang="en-SG" sz="4000" dirty="0"/>
          </a:p>
          <a:p>
            <a:r>
              <a:rPr lang="en-SG" sz="4000" dirty="0"/>
              <a:t>Important note !</a:t>
            </a:r>
          </a:p>
          <a:p>
            <a:pPr marL="1828800" lvl="4" indent="0">
              <a:buNone/>
            </a:pPr>
            <a:r>
              <a:rPr lang="en-SG" sz="3200" dirty="0"/>
              <a:t> GPIO is not 5V tolerant on board </a:t>
            </a:r>
          </a:p>
        </p:txBody>
      </p:sp>
      <p:sp>
        <p:nvSpPr>
          <p:cNvPr id="4" name="Flowchart: Summing Junction 3">
            <a:extLst>
              <a:ext uri="{FF2B5EF4-FFF2-40B4-BE49-F238E27FC236}">
                <a16:creationId xmlns:a16="http://schemas.microsoft.com/office/drawing/2014/main" id="{FA0E15E0-4016-48AE-ABE5-18E32ACC193F}"/>
              </a:ext>
            </a:extLst>
          </p:cNvPr>
          <p:cNvSpPr/>
          <p:nvPr/>
        </p:nvSpPr>
        <p:spPr>
          <a:xfrm>
            <a:off x="4943475" y="4295775"/>
            <a:ext cx="600075" cy="457200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1279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7A7A05-B876-4A51-9F96-6457AEC4F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57803"/>
            <a:ext cx="12192000" cy="4201119"/>
          </a:xfrm>
        </p:spPr>
      </p:pic>
    </p:spTree>
    <p:extLst>
      <p:ext uri="{BB962C8B-B14F-4D97-AF65-F5344CB8AC3E}">
        <p14:creationId xmlns:p14="http://schemas.microsoft.com/office/powerpoint/2010/main" val="3152223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7A02B-9DAE-4B7E-8806-8BAFEA604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How to escape from this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4FF86-564C-482A-99D8-297547F8E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make your ESP32 board go into flashing/uploading mode automatically, you can </a:t>
            </a:r>
            <a:r>
              <a:rPr lang="en-US" b="1" dirty="0"/>
              <a:t>connect a 10 </a:t>
            </a:r>
            <a:r>
              <a:rPr lang="en-US" b="1" dirty="0" err="1"/>
              <a:t>muF</a:t>
            </a:r>
            <a:r>
              <a:rPr lang="en-US" b="1" dirty="0"/>
              <a:t> electrolytic capacitor between the EN pin and GND</a:t>
            </a:r>
            <a:r>
              <a:rPr lang="en-US" dirty="0"/>
              <a:t>.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5C109E-6F76-4796-9831-D173EC646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926" y="3355880"/>
            <a:ext cx="4204948" cy="331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7904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76BB029FE6094494076DA4651D696B" ma:contentTypeVersion="2" ma:contentTypeDescription="Create a new document." ma:contentTypeScope="" ma:versionID="4e131d23ae2e2ff9ad1f4fb2914b61a6">
  <xsd:schema xmlns:xsd="http://www.w3.org/2001/XMLSchema" xmlns:xs="http://www.w3.org/2001/XMLSchema" xmlns:p="http://schemas.microsoft.com/office/2006/metadata/properties" xmlns:ns3="3b00a7b6-15c1-440e-bca8-18677f0f8be3" targetNamespace="http://schemas.microsoft.com/office/2006/metadata/properties" ma:root="true" ma:fieldsID="e0d9193e8873a6e14487e5e5b411fc85" ns3:_="">
    <xsd:import namespace="3b00a7b6-15c1-440e-bca8-18677f0f8be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00a7b6-15c1-440e-bca8-18677f0f8b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4CE205F-DA44-4D6E-883D-18B4DE5D6E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6284BDA-4E67-460F-83CB-7EEDB83ECA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00a7b6-15c1-440e-bca8-18677f0f8b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2CEE49D-C529-48CC-890F-01A24B0EC12E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3b00a7b6-15c1-440e-bca8-18677f0f8be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1438</TotalTime>
  <Words>489</Words>
  <Application>Microsoft Office PowerPoint</Application>
  <PresentationFormat>Widescreen</PresentationFormat>
  <Paragraphs>53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Abadi</vt:lpstr>
      <vt:lpstr>Arial</vt:lpstr>
      <vt:lpstr>Calibri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ALWAYS REMEMBER THERE IS NO BETTER TEACHER than GOOGLE !</vt:lpstr>
      <vt:lpstr>Setting up Arduino for esp32</vt:lpstr>
      <vt:lpstr>How to run and upload programme </vt:lpstr>
      <vt:lpstr>PowerPoint Presentation</vt:lpstr>
      <vt:lpstr>How to escape from this </vt:lpstr>
      <vt:lpstr>PowerPoint Presentation</vt:lpstr>
      <vt:lpstr>How to create Blynk account that connects to our local server...</vt:lpstr>
      <vt:lpstr>PowerPoint Presentation</vt:lpstr>
      <vt:lpstr>PowerPoint Presentation</vt:lpstr>
      <vt:lpstr>For connecting to ENTERPRISE NETWORK...</vt:lpstr>
      <vt:lpstr>On-board LED Blinking using BLYNK</vt:lpstr>
      <vt:lpstr>Virtual pins  </vt:lpstr>
      <vt:lpstr>LED strip brightness control using virtual pins </vt:lpstr>
      <vt:lpstr>PUSh notification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#MANICKAM MEENAKSHI SUNDARAM#</dc:creator>
  <cp:lastModifiedBy>#ANDRIAN HUANG#</cp:lastModifiedBy>
  <cp:revision>3</cp:revision>
  <dcterms:created xsi:type="dcterms:W3CDTF">2019-12-06T14:54:02Z</dcterms:created>
  <dcterms:modified xsi:type="dcterms:W3CDTF">2019-12-12T00:43:27Z</dcterms:modified>
</cp:coreProperties>
</file>